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6B54"/>
    <a:srgbClr val="F1E5D5"/>
    <a:srgbClr val="494023"/>
    <a:srgbClr val="887740"/>
    <a:srgbClr val="16255A"/>
    <a:srgbClr val="FBE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968B3-2F6F-4766-8329-663C8A32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CBC0E6-083F-4123-AA5C-769847CE0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9D4BDC-98A7-4F0A-A460-AD73B4E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5699D9-9819-4530-A69A-DA0C0BE7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7BC30A-5D91-43CB-AB46-82F7DD62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EDA78-D057-4C9E-A50A-319AEC25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A144FC-2B1E-45AC-95A4-3AEA3EC6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D13B-F192-4377-ABDB-8419EE65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DB2BCB-1634-403D-9226-8805924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732605-BCC4-4ED9-82AB-4BF314AB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67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C8D7C2-873E-4D9B-A35B-EF03616B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FF092B-8370-4ED9-BA3F-F7DA176C7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794B7-6D1A-4589-8EB2-19C7585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9A0F5-2ACB-4D02-ABC8-A2011E8D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41F40-DBD9-45D4-A27B-DFF233FD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5972B-DA39-44DD-958F-3A797197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E74C9-CA4B-467F-B73C-04EC0C3E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E84B6-36E4-4D40-A9AB-ABF6CF56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C4396-A74B-4C99-99C3-126ACFE7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45EC6-F06B-4343-8F45-AB1AB46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79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C769E-3BCB-469F-A07A-2F3FAB7F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5FBC84-A2C0-4233-A1A5-CBA2FABE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D8C21C-F5AC-45DF-AA2A-7195426A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70158-32E9-4ED1-8C2A-F39E044E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26C9C7-C571-462E-A031-7810D83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4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0DC03-B3DB-4D94-A17D-38457E7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A368F-FADF-4802-919E-9159C238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72CDA0-3FCA-4D39-B857-3EA55669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6356A-7694-4645-BB57-53C4C2F8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9CABF1-3851-43D4-AF44-664C0E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DD565-AFA5-47A2-8002-49CA9EB8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55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66234-9671-4DAC-B182-2A9A8FFE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3A5633-5DAE-4D66-A61D-247C12DA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AF0CE7-92C6-4DC6-A276-4C4758850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7CCDB0-1595-4A94-B443-2D3D90BB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558E17-8C98-44CD-99FC-493E6B82A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D90424-5D8A-4AC5-8C1D-0DA11838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27CDD9-9C33-4FE8-8800-0AF30819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FB4537-5311-4D53-B5D2-105EC338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7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F9509-6E9A-4E0F-8180-D0EEE08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4CEBB7-5544-4F00-B102-9F9F578E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76CCBB-540F-4FF8-AF02-6003F9C7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0B7021-03DC-49C3-A436-9196FBB6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5DDC00-2852-4507-BBA1-601F6554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5A0535-3E70-4A11-8566-368358AC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5587D-6E7C-4455-BA1A-E1F92018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8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49BA-2695-4A0B-B2DB-1374B570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EFB17-0132-4F46-86DD-E12F3A19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4228C4-7C87-4F52-920F-89618120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FB109-66FB-495E-B003-4AD7CFA5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83987A-D8F0-4AAB-B020-52635E75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6A468A-0941-4BA4-AB2F-6F0A5356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4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943C1-7F5D-4C8E-91B5-B6B78FD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545AAC-F17B-4984-BD6D-19ECE0D0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EEF572-2BE0-4E79-8DB3-6D0DEF86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7AC073-CD5A-4FA7-9087-C8290B72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D080AF-A71B-4D5D-B9C9-C192FC6D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1706CE-F8D2-498A-991B-8D792BA1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A97FB7-1EA3-4574-9E74-DC8BC574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6E0C04-EBBA-4FF9-8AB7-631D1E8F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C4A2BE-4739-46F8-B312-71E79295B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DE4A-52B8-420C-9743-5E119E6C5FF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16FB8F-2B77-4862-8E52-FD7BBF229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7D61C-F0F8-4C05-BAB4-4E133F6C5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7C7D-F747-4837-9F5F-5D92BD26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59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4" y="695325"/>
            <a:ext cx="225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設計初衷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10318B-34A6-4F6B-B143-887E8048ED08}"/>
              </a:ext>
            </a:extLst>
          </p:cNvPr>
          <p:cNvSpPr txBox="1"/>
          <p:nvPr/>
        </p:nvSpPr>
        <p:spPr>
          <a:xfrm>
            <a:off x="885824" y="2114550"/>
            <a:ext cx="10353676" cy="348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28000" algn="just">
              <a:lnSpc>
                <a:spcPts val="4500"/>
              </a:lnSpc>
            </a:pPr>
            <a:r>
              <a:rPr lang="zh-TW" altLang="en-US" sz="32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大考將至，面對茫茫書海總是令人不知道從何讀起，這時一個高效率的讀書計畫表將是所有考生夢寐以求的福音！因此，我們設計一款程式，針對考生的讀書效率、各科考試的重要性進行最適化分析，量身打造出大考必勝的讀書排程，協助考生按部就班地準備考試、快快樂樂地達成目標。</a:t>
            </a:r>
          </a:p>
        </p:txBody>
      </p:sp>
    </p:spTree>
    <p:extLst>
      <p:ext uri="{BB962C8B-B14F-4D97-AF65-F5344CB8AC3E}">
        <p14:creationId xmlns:p14="http://schemas.microsoft.com/office/powerpoint/2010/main" val="416540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4" y="695325"/>
            <a:ext cx="225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程式概念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FDD1507-3A8A-4F8A-B4D9-81C6D305A320}"/>
              </a:ext>
            </a:extLst>
          </p:cNvPr>
          <p:cNvSpPr/>
          <p:nvPr/>
        </p:nvSpPr>
        <p:spPr>
          <a:xfrm>
            <a:off x="1800859" y="2083488"/>
            <a:ext cx="1971675" cy="1314450"/>
          </a:xfrm>
          <a:prstGeom prst="ellipse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首頁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9DB2CB6-69CD-4861-9D87-9C7C15E83F58}"/>
              </a:ext>
            </a:extLst>
          </p:cNvPr>
          <p:cNvSpPr/>
          <p:nvPr/>
        </p:nvSpPr>
        <p:spPr>
          <a:xfrm>
            <a:off x="1800859" y="4236138"/>
            <a:ext cx="1971675" cy="1314450"/>
          </a:xfrm>
          <a:prstGeom prst="ellipse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使用手冊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FD524B3-48E1-41C7-A6C3-30CCC61F3B7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786697" y="3397938"/>
            <a:ext cx="0" cy="838200"/>
          </a:xfrm>
          <a:prstGeom prst="line">
            <a:avLst/>
          </a:prstGeom>
          <a:ln w="19050">
            <a:solidFill>
              <a:srgbClr val="776B54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929F55C-DE9B-45FA-A4BD-D0FBBC45270F}"/>
              </a:ext>
            </a:extLst>
          </p:cNvPr>
          <p:cNvSpPr/>
          <p:nvPr/>
        </p:nvSpPr>
        <p:spPr>
          <a:xfrm>
            <a:off x="4605019" y="1032817"/>
            <a:ext cx="1971675" cy="1314450"/>
          </a:xfrm>
          <a:prstGeom prst="ellipse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輸入資料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74C903A-9DEA-491A-9548-F0C7C5BA253D}"/>
              </a:ext>
            </a:extLst>
          </p:cNvPr>
          <p:cNvSpPr/>
          <p:nvPr/>
        </p:nvSpPr>
        <p:spPr>
          <a:xfrm>
            <a:off x="4605019" y="3397938"/>
            <a:ext cx="1971675" cy="1314450"/>
          </a:xfrm>
          <a:prstGeom prst="ellipse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看結果囉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568B42B-808A-4C87-B499-89375C9235F0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 flipV="1">
            <a:off x="3772534" y="1690042"/>
            <a:ext cx="832485" cy="1050671"/>
          </a:xfrm>
          <a:prstGeom prst="line">
            <a:avLst/>
          </a:prstGeom>
          <a:ln w="19050">
            <a:solidFill>
              <a:srgbClr val="776B5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B4ACF6-92C8-4CF2-B4B0-7239EAC2844B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772534" y="2740713"/>
            <a:ext cx="832485" cy="1314450"/>
          </a:xfrm>
          <a:prstGeom prst="line">
            <a:avLst/>
          </a:prstGeom>
          <a:ln w="19050">
            <a:solidFill>
              <a:srgbClr val="776B5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985FE8C-D1F3-4B0F-A72E-4B3AE873B05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576694" y="1690042"/>
            <a:ext cx="2303146" cy="0"/>
          </a:xfrm>
          <a:prstGeom prst="line">
            <a:avLst/>
          </a:prstGeom>
          <a:ln w="19050">
            <a:solidFill>
              <a:srgbClr val="776B5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98DAF72-8475-43D5-9414-F0A456BCEB2A}"/>
              </a:ext>
            </a:extLst>
          </p:cNvPr>
          <p:cNvCxnSpPr>
            <a:cxnSpLocks/>
          </p:cNvCxnSpPr>
          <p:nvPr/>
        </p:nvCxnSpPr>
        <p:spPr>
          <a:xfrm>
            <a:off x="8879840" y="1690042"/>
            <a:ext cx="0" cy="525335"/>
          </a:xfrm>
          <a:prstGeom prst="line">
            <a:avLst/>
          </a:prstGeom>
          <a:ln w="19050">
            <a:solidFill>
              <a:srgbClr val="776B5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09F6E1E-20B6-4238-B92D-0015574AEA45}"/>
              </a:ext>
            </a:extLst>
          </p:cNvPr>
          <p:cNvCxnSpPr>
            <a:stCxn id="10" idx="6"/>
          </p:cNvCxnSpPr>
          <p:nvPr/>
        </p:nvCxnSpPr>
        <p:spPr>
          <a:xfrm>
            <a:off x="6576694" y="4055163"/>
            <a:ext cx="2303146" cy="0"/>
          </a:xfrm>
          <a:prstGeom prst="line">
            <a:avLst/>
          </a:prstGeom>
          <a:ln w="19050">
            <a:solidFill>
              <a:srgbClr val="776B5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B0D5169-1720-4617-BB6C-8C216604B450}"/>
              </a:ext>
            </a:extLst>
          </p:cNvPr>
          <p:cNvCxnSpPr/>
          <p:nvPr/>
        </p:nvCxnSpPr>
        <p:spPr>
          <a:xfrm flipV="1">
            <a:off x="8879840" y="3632646"/>
            <a:ext cx="0" cy="422517"/>
          </a:xfrm>
          <a:prstGeom prst="line">
            <a:avLst/>
          </a:prstGeom>
          <a:ln w="19050">
            <a:solidFill>
              <a:srgbClr val="776B5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D7EFC7B1-193E-47CA-BE3F-3922F0DF0DEC}"/>
              </a:ext>
            </a:extLst>
          </p:cNvPr>
          <p:cNvSpPr/>
          <p:nvPr/>
        </p:nvSpPr>
        <p:spPr>
          <a:xfrm>
            <a:off x="7894002" y="2266786"/>
            <a:ext cx="1971675" cy="1314450"/>
          </a:xfrm>
          <a:prstGeom prst="ellipse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偏好課堂時間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C899F24-599B-40F5-A0AC-3BD950E6FB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12" y="2038021"/>
            <a:ext cx="606300" cy="6063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246833A-348E-4815-A1EE-D7F76BE07F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12" y="4195067"/>
            <a:ext cx="604800" cy="6048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60762D5-E71F-45EF-9EA4-B7F587EFF1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76" y="969685"/>
            <a:ext cx="604800" cy="6048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10E5245-EAA4-4D47-9B4B-013F6804FD3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50" y="2135913"/>
            <a:ext cx="604800" cy="6048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0FCE5578-0C1B-47B2-9263-95E3A2189B9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76" y="4184931"/>
            <a:ext cx="604800" cy="6048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10F63C-9562-488D-9A81-4CA2F809E5E2}"/>
              </a:ext>
            </a:extLst>
          </p:cNvPr>
          <p:cNvSpPr txBox="1"/>
          <p:nvPr/>
        </p:nvSpPr>
        <p:spPr>
          <a:xfrm>
            <a:off x="9211317" y="3493872"/>
            <a:ext cx="178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optional</a:t>
            </a:r>
            <a:endParaRPr lang="zh-TW" altLang="en-US" sz="36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F4B3FA8-C43D-48D3-BAA0-010BAB4EF3A0}"/>
              </a:ext>
            </a:extLst>
          </p:cNvPr>
          <p:cNvSpPr txBox="1"/>
          <p:nvPr/>
        </p:nvSpPr>
        <p:spPr>
          <a:xfrm>
            <a:off x="7121308" y="4316924"/>
            <a:ext cx="387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使用函式庫</a:t>
            </a:r>
            <a:endParaRPr lang="en-US" altLang="zh-TW" sz="36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  <a:p>
            <a:r>
              <a:rPr lang="en-US" altLang="zh-TW" sz="3600" dirty="0" err="1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pygame</a:t>
            </a:r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、</a:t>
            </a:r>
            <a:r>
              <a:rPr lang="en-US" altLang="zh-TW" sz="3600" dirty="0" err="1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tkinter</a:t>
            </a:r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、</a:t>
            </a:r>
            <a:r>
              <a:rPr lang="en-US" altLang="zh-TW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datetime</a:t>
            </a:r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、</a:t>
            </a:r>
            <a:r>
              <a:rPr lang="en-US" altLang="zh-TW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math</a:t>
            </a:r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、</a:t>
            </a:r>
            <a:r>
              <a:rPr lang="en-US" altLang="zh-TW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copy</a:t>
            </a:r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、</a:t>
            </a:r>
            <a:r>
              <a:rPr lang="en-US" altLang="zh-TW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random</a:t>
            </a:r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、</a:t>
            </a:r>
            <a:r>
              <a:rPr lang="en-US" altLang="zh-TW" sz="3600" dirty="0" err="1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os</a:t>
            </a:r>
            <a:endParaRPr lang="zh-TW" altLang="en-US" sz="36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127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4" y="695325"/>
            <a:ext cx="225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輸入資料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445987" y="2691492"/>
            <a:ext cx="2828926" cy="2242820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使用者點選格子時，格子狀態改變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93FC08-A694-404D-8383-B131794B24E8}"/>
              </a:ext>
            </a:extLst>
          </p:cNvPr>
          <p:cNvSpPr txBox="1"/>
          <p:nvPr/>
        </p:nvSpPr>
        <p:spPr>
          <a:xfrm>
            <a:off x="445987" y="5125744"/>
            <a:ext cx="2828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按左鍵→狀態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2</a:t>
            </a: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按右鍵→狀態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2.5</a:t>
            </a:r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（一定要上的課）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EE6924-2A74-4CF9-BE72-BB3BD2F65917}"/>
              </a:ext>
            </a:extLst>
          </p:cNvPr>
          <p:cNvCxnSpPr>
            <a:stCxn id="11" idx="3"/>
          </p:cNvCxnSpPr>
          <p:nvPr/>
        </p:nvCxnSpPr>
        <p:spPr>
          <a:xfrm>
            <a:off x="3274913" y="3812902"/>
            <a:ext cx="1190625" cy="1190625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831318D-AF1E-4F3E-BAD8-63E3C614D701}"/>
              </a:ext>
            </a:extLst>
          </p:cNvPr>
          <p:cNvCxnSpPr>
            <a:stCxn id="11" idx="3"/>
          </p:cNvCxnSpPr>
          <p:nvPr/>
        </p:nvCxnSpPr>
        <p:spPr>
          <a:xfrm flipV="1">
            <a:off x="3274912" y="2660376"/>
            <a:ext cx="1191600" cy="1191600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AB9FDEE-0877-4550-9D71-0D95191EEF75}"/>
              </a:ext>
            </a:extLst>
          </p:cNvPr>
          <p:cNvSpPr/>
          <p:nvPr/>
        </p:nvSpPr>
        <p:spPr>
          <a:xfrm>
            <a:off x="4465538" y="1447865"/>
            <a:ext cx="2828926" cy="2242820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使用者輸入課程資料，按下送出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72C08F-F2D3-4981-A918-76160769815A}"/>
              </a:ext>
            </a:extLst>
          </p:cNvPr>
          <p:cNvSpPr/>
          <p:nvPr/>
        </p:nvSpPr>
        <p:spPr>
          <a:xfrm>
            <a:off x="4465538" y="4181245"/>
            <a:ext cx="2828926" cy="2242820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使用者點選「標記為讀書時間」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010D9A-0EFF-4F21-B574-4195BCBB711E}"/>
              </a:ext>
            </a:extLst>
          </p:cNvPr>
          <p:cNvSpPr txBox="1"/>
          <p:nvPr/>
        </p:nvSpPr>
        <p:spPr>
          <a:xfrm>
            <a:off x="8037412" y="1661334"/>
            <a:ext cx="3848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2</a:t>
            </a:r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→狀態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3</a:t>
            </a: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2.5</a:t>
            </a:r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→狀態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3.5</a:t>
            </a:r>
          </a:p>
          <a:p>
            <a:pPr algn="ctr"/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+</a:t>
            </a: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格子名稱存成課程名稱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19ABF68-AEA6-4AC8-A12D-6EBA8614B95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294464" y="2569275"/>
            <a:ext cx="742948" cy="0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FC33FA9-B0BA-4C54-BE96-E35B8EE1CD3D}"/>
              </a:ext>
            </a:extLst>
          </p:cNvPr>
          <p:cNvSpPr txBox="1"/>
          <p:nvPr/>
        </p:nvSpPr>
        <p:spPr>
          <a:xfrm>
            <a:off x="8037412" y="4610157"/>
            <a:ext cx="32956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2</a:t>
            </a:r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→狀態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3</a:t>
            </a:r>
          </a:p>
          <a:p>
            <a:pPr algn="ctr"/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+</a:t>
            </a: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格子名稱存成讀書</a:t>
            </a:r>
            <a:endParaRPr lang="en-US" altLang="zh-TW" sz="28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335C81E-03E7-410F-BE15-6A077BDCC778}"/>
              </a:ext>
            </a:extLst>
          </p:cNvPr>
          <p:cNvCxnSpPr>
            <a:stCxn id="21" idx="3"/>
          </p:cNvCxnSpPr>
          <p:nvPr/>
        </p:nvCxnSpPr>
        <p:spPr>
          <a:xfrm>
            <a:off x="7294464" y="5302655"/>
            <a:ext cx="742948" cy="0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101264E-84A1-4967-9A0F-1526799CFCC8}"/>
              </a:ext>
            </a:extLst>
          </p:cNvPr>
          <p:cNvSpPr txBox="1"/>
          <p:nvPr/>
        </p:nvSpPr>
        <p:spPr>
          <a:xfrm>
            <a:off x="4361362" y="386268"/>
            <a:ext cx="3162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以課程名稱為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key</a:t>
            </a:r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，將資料存在字典中</a:t>
            </a:r>
          </a:p>
        </p:txBody>
      </p:sp>
    </p:spTree>
    <p:extLst>
      <p:ext uri="{BB962C8B-B14F-4D97-AF65-F5344CB8AC3E}">
        <p14:creationId xmlns:p14="http://schemas.microsoft.com/office/powerpoint/2010/main" val="27151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4" y="695325"/>
            <a:ext cx="225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修改資料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1487710" y="2575746"/>
            <a:ext cx="2828926" cy="2242820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使用者點選呈現在左側的課程資訊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EE6924-2A74-4CF9-BE72-BB3BD2F6591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16636" y="3697156"/>
            <a:ext cx="660479" cy="0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372C08F-F2D3-4981-A918-76160769815A}"/>
              </a:ext>
            </a:extLst>
          </p:cNvPr>
          <p:cNvSpPr/>
          <p:nvPr/>
        </p:nvSpPr>
        <p:spPr>
          <a:xfrm>
            <a:off x="5009549" y="2575746"/>
            <a:ext cx="1298654" cy="2242820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修改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19ABF68-AEA6-4AC8-A12D-6EBA8614B95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08203" y="3697156"/>
            <a:ext cx="742948" cy="0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1AD6D1-5EE9-4C5E-B309-84F1818B6D68}"/>
              </a:ext>
            </a:extLst>
          </p:cNvPr>
          <p:cNvSpPr/>
          <p:nvPr/>
        </p:nvSpPr>
        <p:spPr>
          <a:xfrm>
            <a:off x="7051151" y="2575746"/>
            <a:ext cx="3678582" cy="2242820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用字典一一對應的性質修正欲更改的課程內容</a:t>
            </a:r>
          </a:p>
        </p:txBody>
      </p:sp>
    </p:spTree>
    <p:extLst>
      <p:ext uri="{BB962C8B-B14F-4D97-AF65-F5344CB8AC3E}">
        <p14:creationId xmlns:p14="http://schemas.microsoft.com/office/powerpoint/2010/main" val="423611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4" y="695325"/>
            <a:ext cx="225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演算法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885824" y="1832752"/>
            <a:ext cx="4306378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根據使用者選擇判斷邊際效益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885824" y="2891601"/>
            <a:ext cx="4306378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以</a:t>
            </a:r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邊際效益*權重做出最佳選擇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885824" y="3950450"/>
            <a:ext cx="4306378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選擇上課或</a:t>
            </a:r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讀書機會成本低</a:t>
            </a:r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者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885824" y="5009299"/>
            <a:ext cx="4306378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開始排列課表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51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3" y="695325"/>
            <a:ext cx="330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偏好課堂時間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770074" y="2293681"/>
            <a:ext cx="2828926" cy="2920317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各科中如果要上課堂數小於當初選的課堂數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EE6924-2A74-4CF9-BE72-BB3BD2F6591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99000" y="3753840"/>
            <a:ext cx="706778" cy="0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372C08F-F2D3-4981-A918-76160769815A}"/>
              </a:ext>
            </a:extLst>
          </p:cNvPr>
          <p:cNvSpPr/>
          <p:nvPr/>
        </p:nvSpPr>
        <p:spPr>
          <a:xfrm>
            <a:off x="4305778" y="2293681"/>
            <a:ext cx="2513996" cy="2920317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使用者可以選擇偏好課堂時間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010D9A-0EFF-4F21-B574-4195BCBB711E}"/>
              </a:ext>
            </a:extLst>
          </p:cNvPr>
          <p:cNvSpPr txBox="1"/>
          <p:nvPr/>
        </p:nvSpPr>
        <p:spPr>
          <a:xfrm>
            <a:off x="8021250" y="908686"/>
            <a:ext cx="3848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使用者點選</a:t>
            </a:r>
            <a:endParaRPr lang="en-US" altLang="zh-TW" sz="28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3</a:t>
            </a:r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→狀態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4</a:t>
            </a: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尚未選擇的課堂數加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1</a:t>
            </a:r>
            <a:endParaRPr lang="zh-TW" altLang="en-US" sz="28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FC33FA9-B0BA-4C54-BE96-E35B8EE1CD3D}"/>
              </a:ext>
            </a:extLst>
          </p:cNvPr>
          <p:cNvSpPr txBox="1"/>
          <p:nvPr/>
        </p:nvSpPr>
        <p:spPr>
          <a:xfrm>
            <a:off x="8021250" y="5213998"/>
            <a:ext cx="3295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使用者未點選</a:t>
            </a:r>
            <a:endParaRPr lang="en-US" altLang="zh-TW" sz="28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維持狀態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3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8395895-44F1-463B-B7C5-34F8CCF0B3A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819774" y="1601184"/>
            <a:ext cx="1201476" cy="2152656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3E64985-5CF4-4378-AFC0-49DCF3C60D49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6819774" y="3753840"/>
            <a:ext cx="1201476" cy="1937212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46A7EFA-21DA-4A9B-923A-A875346B6919}"/>
              </a:ext>
            </a:extLst>
          </p:cNvPr>
          <p:cNvCxnSpPr>
            <a:stCxn id="21" idx="3"/>
          </p:cNvCxnSpPr>
          <p:nvPr/>
        </p:nvCxnSpPr>
        <p:spPr>
          <a:xfrm flipV="1">
            <a:off x="6819774" y="3753839"/>
            <a:ext cx="1201478" cy="1"/>
          </a:xfrm>
          <a:prstGeom prst="line">
            <a:avLst/>
          </a:prstGeom>
          <a:ln w="19050">
            <a:solidFill>
              <a:srgbClr val="77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82A517E-5B32-4FF7-9D03-673E560BC175}"/>
              </a:ext>
            </a:extLst>
          </p:cNvPr>
          <p:cNvSpPr txBox="1"/>
          <p:nvPr/>
        </p:nvSpPr>
        <p:spPr>
          <a:xfrm>
            <a:off x="8021249" y="3061343"/>
            <a:ext cx="3848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使用者點選後按掉</a:t>
            </a:r>
            <a:endParaRPr lang="en-US" altLang="zh-TW" sz="28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4</a:t>
            </a:r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→狀態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3</a:t>
            </a:r>
          </a:p>
          <a:p>
            <a:r>
              <a:rPr lang="zh-TW" altLang="en-US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尚未選擇的課堂數減</a:t>
            </a:r>
            <a:r>
              <a:rPr lang="en-US" altLang="zh-TW" sz="28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1</a:t>
            </a:r>
            <a:endParaRPr lang="zh-TW" altLang="en-US" sz="28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577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3" y="695325"/>
            <a:ext cx="583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排入讀書時間的判斷邏輯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1073342" y="5217750"/>
            <a:ext cx="4306378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根據剩餘時間排入讀書時間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6199946" y="2481349"/>
            <a:ext cx="4306378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選擇上課或</a:t>
            </a:r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讀書機會成本低</a:t>
            </a:r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者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3395207" y="2912413"/>
            <a:ext cx="2019631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三小時為輔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1038224" y="2912414"/>
            <a:ext cx="2015077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兩小時為主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1038224" y="1785586"/>
            <a:ext cx="4376614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原則</a:t>
            </a:r>
            <a:r>
              <a:rPr lang="en-US" altLang="zh-TW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(</a:t>
            </a:r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讀書</a:t>
            </a:r>
            <a:r>
              <a:rPr lang="en-US" altLang="zh-TW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/</a:t>
            </a:r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讀書</a:t>
            </a:r>
            <a:r>
              <a:rPr lang="en-US" altLang="zh-TW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+</a:t>
            </a:r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上課</a:t>
            </a:r>
            <a:r>
              <a:rPr lang="en-US" altLang="zh-TW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)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5CFD4C-AB94-4145-B422-EBA955F5562E}"/>
              </a:ext>
            </a:extLst>
          </p:cNvPr>
          <p:cNvSpPr/>
          <p:nvPr/>
        </p:nvSpPr>
        <p:spPr>
          <a:xfrm>
            <a:off x="1108460" y="4039240"/>
            <a:ext cx="4306378" cy="695763"/>
          </a:xfrm>
          <a:prstGeom prst="rect">
            <a:avLst/>
          </a:prstGeom>
          <a:noFill/>
          <a:ln w="19050">
            <a:solidFill>
              <a:srgbClr val="776B5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先補</a:t>
            </a:r>
            <a:r>
              <a:rPr lang="zh-TW" altLang="en-US" sz="2400" dirty="0" smtClean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滿只上一</a:t>
            </a:r>
            <a:r>
              <a:rPr lang="zh-TW" altLang="en-US" sz="24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節課者</a:t>
            </a:r>
            <a:endParaRPr lang="zh-TW" altLang="en-US" sz="24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81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B1B5F8-D95C-4A1A-B3C3-1885A809C653}"/>
              </a:ext>
            </a:extLst>
          </p:cNvPr>
          <p:cNvSpPr txBox="1"/>
          <p:nvPr/>
        </p:nvSpPr>
        <p:spPr>
          <a:xfrm>
            <a:off x="885823" y="695325"/>
            <a:ext cx="583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所思所感＆未來展望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F1CBBF-7C29-477F-B7A3-A3B1FE93CADA}"/>
              </a:ext>
            </a:extLst>
          </p:cNvPr>
          <p:cNvSpPr txBox="1"/>
          <p:nvPr/>
        </p:nvSpPr>
        <p:spPr>
          <a:xfrm>
            <a:off x="885823" y="1669428"/>
            <a:ext cx="10353676" cy="463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28000" algn="just">
              <a:lnSpc>
                <a:spcPts val="4500"/>
              </a:lnSpc>
            </a:pPr>
            <a:r>
              <a:rPr lang="zh-TW" altLang="en-US" sz="3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親手設計一個系統方才知道，製作出方便使用者操作的介面是程式開發人員最大的考驗之一，我們對於自己設計的程式十分熟悉，但是第一次使用的人卻不是如此，所以呈現時必須力求直觀。</a:t>
            </a:r>
            <a:endParaRPr lang="en-US" altLang="zh-TW" sz="3000" dirty="0">
              <a:solidFill>
                <a:srgbClr val="776B54"/>
              </a:solidFill>
              <a:latin typeface="文鼎中鋼筆行楷" panose="02010609010101010101" pitchFamily="49" charset="-120"/>
              <a:ea typeface="文鼎中鋼筆行楷" panose="02010609010101010101" pitchFamily="49" charset="-120"/>
              <a:cs typeface="文鼎中鋼筆行楷" panose="02010609010101010101" pitchFamily="49" charset="-120"/>
            </a:endParaRPr>
          </a:p>
          <a:p>
            <a:pPr indent="828000" algn="just">
              <a:lnSpc>
                <a:spcPts val="4500"/>
              </a:lnSpc>
            </a:pPr>
            <a:r>
              <a:rPr lang="zh-TW" altLang="en-US" sz="3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另外，集思廣益在製作過程中扮演了關鍵角色，透過通力合作，系統功能不但更為豐富，我們也因為邏輯思維的相互交流而更加成長。希望</a:t>
            </a:r>
            <a:r>
              <a:rPr lang="en-US" altLang="zh-TW" sz="3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A+</a:t>
            </a:r>
            <a:r>
              <a:rPr lang="zh-TW" altLang="en-US" sz="3000" dirty="0">
                <a:solidFill>
                  <a:srgbClr val="776B54"/>
                </a:solidFill>
                <a:latin typeface="文鼎中鋼筆行楷" panose="02010609010101010101" pitchFamily="49" charset="-120"/>
                <a:ea typeface="文鼎中鋼筆行楷" panose="02010609010101010101" pitchFamily="49" charset="-120"/>
                <a:cs typeface="文鼎中鋼筆行楷" panose="02010609010101010101" pitchFamily="49" charset="-120"/>
              </a:rPr>
              <a:t>雕課師可以真正被應用在生活中，並考量到更多個人化因素，成為實用且完善的系統。</a:t>
            </a:r>
          </a:p>
        </p:txBody>
      </p:sp>
    </p:spTree>
    <p:extLst>
      <p:ext uri="{BB962C8B-B14F-4D97-AF65-F5344CB8AC3E}">
        <p14:creationId xmlns:p14="http://schemas.microsoft.com/office/powerpoint/2010/main" val="246837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471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文鼎中鋼筆行楷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龔郁雯</dc:creator>
  <cp:lastModifiedBy>jamie</cp:lastModifiedBy>
  <cp:revision>31</cp:revision>
  <dcterms:created xsi:type="dcterms:W3CDTF">2020-12-24T04:46:56Z</dcterms:created>
  <dcterms:modified xsi:type="dcterms:W3CDTF">2020-12-27T04:09:19Z</dcterms:modified>
</cp:coreProperties>
</file>