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58" r:id="rId5"/>
    <p:sldId id="259" r:id="rId6"/>
    <p:sldId id="263" r:id="rId7"/>
    <p:sldId id="261" r:id="rId8"/>
    <p:sldId id="262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85366"/>
  </p:normalViewPr>
  <p:slideViewPr>
    <p:cSldViewPr snapToGrid="0" snapToObjects="1">
      <p:cViewPr varScale="1">
        <p:scale>
          <a:sx n="84" d="100"/>
          <a:sy n="84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C76A3-AE08-BD49-BEFA-FB5D910540E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AC23D-789A-5743-BC1D-F2EA34F8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C23D-789A-5743-BC1D-F2EA34F8C5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</a:t>
            </a:r>
            <a:r>
              <a:rPr lang="en-US" baseline="0" dirty="0" smtClean="0"/>
              <a:t> Optimum: </a:t>
            </a:r>
            <a:r>
              <a:rPr lang="en-US" baseline="0" dirty="0" err="1" smtClean="0"/>
              <a:t>RoxyBot</a:t>
            </a:r>
            <a:r>
              <a:rPr lang="en-US" baseline="0" dirty="0" smtClean="0"/>
              <a:t> (The completer)</a:t>
            </a:r>
          </a:p>
          <a:p>
            <a:r>
              <a:rPr lang="en-US" baseline="0" dirty="0" smtClean="0"/>
              <a:t>Allocation Strategy: </a:t>
            </a:r>
            <a:r>
              <a:rPr lang="en-US" baseline="0" dirty="0" err="1" smtClean="0"/>
              <a:t>UmbcTAC</a:t>
            </a:r>
            <a:r>
              <a:rPr lang="en-US" baseline="0" dirty="0" smtClean="0"/>
              <a:t> (Individual itinerary per Client)</a:t>
            </a:r>
          </a:p>
          <a:p>
            <a:r>
              <a:rPr lang="en-US" baseline="0" dirty="0" smtClean="0"/>
              <a:t>Allocation Strategy: CUHK and </a:t>
            </a:r>
            <a:r>
              <a:rPr lang="en-US" baseline="0" dirty="0" err="1" smtClean="0"/>
              <a:t>Whitebear</a:t>
            </a:r>
            <a:r>
              <a:rPr lang="en-US" baseline="0" dirty="0" smtClean="0"/>
              <a:t> (Greedy flights/hotel/entertainment)</a:t>
            </a:r>
          </a:p>
          <a:p>
            <a:r>
              <a:rPr lang="en-US" baseline="0" dirty="0" smtClean="0"/>
              <a:t>Bidding Strategy: Aster (Max two hotels)</a:t>
            </a:r>
          </a:p>
          <a:p>
            <a:r>
              <a:rPr lang="en-US" baseline="0" dirty="0" smtClean="0"/>
              <a:t>Estimating Prices: By Design (Flights and Entertainment current costs)</a:t>
            </a:r>
          </a:p>
          <a:p>
            <a:r>
              <a:rPr lang="en-US" baseline="0" dirty="0" smtClean="0"/>
              <a:t>Estimating Prices: </a:t>
            </a:r>
            <a:r>
              <a:rPr lang="en-US" baseline="0" dirty="0" err="1" smtClean="0"/>
              <a:t>RoxyBot</a:t>
            </a:r>
            <a:r>
              <a:rPr lang="en-US" baseline="0" dirty="0" smtClean="0"/>
              <a:t>, Aster (Sunk costs are no costs)</a:t>
            </a:r>
          </a:p>
          <a:p>
            <a:r>
              <a:rPr lang="en-US" baseline="0" dirty="0" smtClean="0"/>
              <a:t>Bidding Strategy: </a:t>
            </a:r>
            <a:r>
              <a:rPr lang="en-US" baseline="0" dirty="0" err="1" smtClean="0"/>
              <a:t>Attac</a:t>
            </a:r>
            <a:r>
              <a:rPr lang="en-US" baseline="0" dirty="0" smtClean="0"/>
              <a:t> (When to bid in each auction)</a:t>
            </a:r>
          </a:p>
          <a:p>
            <a:r>
              <a:rPr lang="en-US" baseline="0" dirty="0" smtClean="0"/>
              <a:t>Bidding Strategy: Alta (Early), </a:t>
            </a:r>
            <a:r>
              <a:rPr lang="en-US" baseline="0" dirty="0" err="1" smtClean="0"/>
              <a:t>RoxyBot</a:t>
            </a:r>
            <a:r>
              <a:rPr lang="en-US" baseline="0" dirty="0" smtClean="0"/>
              <a:t> (Deliberate), </a:t>
            </a:r>
            <a:r>
              <a:rPr lang="en-US" baseline="0" dirty="0" err="1" smtClean="0"/>
              <a:t>ATTac</a:t>
            </a:r>
            <a:r>
              <a:rPr lang="en-US" baseline="0" dirty="0" smtClean="0"/>
              <a:t> (Both)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C23D-789A-5743-BC1D-F2EA34F8C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TAC </a:t>
            </a:r>
            <a:br>
              <a:rPr lang="en-US" dirty="0" smtClean="0"/>
            </a:br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6097950"/>
            <a:ext cx="8045373" cy="433479"/>
          </a:xfrm>
        </p:spPr>
        <p:txBody>
          <a:bodyPr>
            <a:normAutofit/>
          </a:bodyPr>
          <a:lstStyle/>
          <a:p>
            <a:r>
              <a:rPr lang="en-US" dirty="0" smtClean="0"/>
              <a:t>Fantastic holidays, </a:t>
            </a:r>
            <a:r>
              <a:rPr lang="en-US" dirty="0" err="1" smtClean="0"/>
              <a:t>reasonble</a:t>
            </a:r>
            <a:r>
              <a:rPr lang="en-US" dirty="0" smtClean="0"/>
              <a:t> prices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65616" y="113199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/>
              <a:t>Jw715 – Jamie Warburton</a:t>
            </a:r>
          </a:p>
        </p:txBody>
      </p:sp>
    </p:spTree>
    <p:extLst>
      <p:ext uri="{BB962C8B-B14F-4D97-AF65-F5344CB8AC3E}">
        <p14:creationId xmlns:p14="http://schemas.microsoft.com/office/powerpoint/2010/main" val="130079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hotel types could lead to purchasing redundant hotels if out outbid</a:t>
            </a:r>
          </a:p>
          <a:p>
            <a:pPr lvl="1"/>
            <a:r>
              <a:rPr lang="en-US" dirty="0" smtClean="0"/>
              <a:t>Didn’t factor current bids in to price calculation (e.g. only changing package when outbid).</a:t>
            </a:r>
          </a:p>
          <a:p>
            <a:r>
              <a:rPr lang="en-US" dirty="0" smtClean="0"/>
              <a:t>Flight prices not factored in to package value algorithm</a:t>
            </a:r>
          </a:p>
          <a:p>
            <a:pPr lvl="1"/>
            <a:r>
              <a:rPr lang="en-US" dirty="0" smtClean="0"/>
              <a:t>If a flight costs $800, giving package utility -200, but day before is $200 giving utility 0, should switch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hotels went for 0 that I didn’t bid on. Could place placed bids on {8, $1} for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5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</a:t>
            </a:r>
            <a:br>
              <a:rPr lang="en-US" dirty="0" smtClean="0"/>
            </a:br>
            <a:r>
              <a:rPr lang="en-US" dirty="0" smtClean="0"/>
              <a:t>do for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the</a:t>
            </a:r>
          </a:p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5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26283"/>
          </a:xfrm>
        </p:spPr>
        <p:txBody>
          <a:bodyPr/>
          <a:lstStyle/>
          <a:p>
            <a:r>
              <a:rPr lang="en-US" dirty="0" smtClean="0"/>
              <a:t>Trading Agent Competition started in 2000</a:t>
            </a:r>
          </a:p>
          <a:p>
            <a:r>
              <a:rPr lang="en-US" dirty="0" smtClean="0"/>
              <a:t>8 Clients</a:t>
            </a:r>
          </a:p>
          <a:p>
            <a:r>
              <a:rPr lang="en-US" dirty="0" smtClean="0"/>
              <a:t>Purchase holiday package for each client</a:t>
            </a:r>
          </a:p>
          <a:p>
            <a:pPr lvl="1"/>
            <a:r>
              <a:rPr lang="en-US" dirty="0" smtClean="0"/>
              <a:t>Flights in and out, hotels for each night, optional entertainment</a:t>
            </a:r>
          </a:p>
          <a:p>
            <a:endParaRPr lang="en-US" dirty="0" smtClean="0"/>
          </a:p>
          <a:p>
            <a:r>
              <a:rPr lang="en-US" dirty="0" smtClean="0"/>
              <a:t>Research and implement an agent to compete in the competition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473264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What will we do for you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br>
              <a:rPr lang="en-US" dirty="0" smtClean="0"/>
            </a:b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out about</a:t>
            </a:r>
          </a:p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8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[1] A. Greenwald, The First International Trading Agent Competition, 2000</a:t>
            </a:r>
          </a:p>
          <a:p>
            <a:r>
              <a:rPr lang="en-US" dirty="0"/>
              <a:t>[2] </a:t>
            </a:r>
            <a:r>
              <a:rPr lang="en-US" dirty="0" smtClean="0"/>
              <a:t>F. Oliveira, Strategic </a:t>
            </a:r>
            <a:r>
              <a:rPr lang="en-US" dirty="0"/>
              <a:t>Issues in Trading Agent Competition: </a:t>
            </a:r>
            <a:r>
              <a:rPr lang="en-US" dirty="0" smtClean="0"/>
              <a:t>TAC-Classic, Dec 2006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0015" y="1653870"/>
            <a:ext cx="6519553" cy="4913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smtClean="0"/>
              <a:t>[1] </a:t>
            </a:r>
            <a:r>
              <a:rPr lang="en-US" sz="1800" b="1" dirty="0" smtClean="0"/>
              <a:t>Allocation Strategy</a:t>
            </a:r>
            <a:r>
              <a:rPr lang="en-US" sz="1800" dirty="0" smtClean="0"/>
              <a:t>: Global optimum allocation </a:t>
            </a:r>
            <a:r>
              <a:rPr lang="en-US" sz="1800" dirty="0" smtClean="0"/>
              <a:t>algorithm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[1] </a:t>
            </a:r>
            <a:r>
              <a:rPr lang="en-US" sz="1800" b="1" dirty="0" smtClean="0"/>
              <a:t>Allocation Strategy</a:t>
            </a:r>
            <a:r>
              <a:rPr lang="en-US" sz="1800" dirty="0" smtClean="0"/>
              <a:t>: Individual itinerary per client</a:t>
            </a:r>
            <a:endParaRPr lang="en-US" sz="1800" dirty="0" smtClean="0"/>
          </a:p>
          <a:p>
            <a:pPr lvl="0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smtClean="0"/>
              <a:t>[2] </a:t>
            </a:r>
            <a:r>
              <a:rPr lang="en-US" sz="1800" b="1" dirty="0"/>
              <a:t>Allocation Strategy</a:t>
            </a:r>
            <a:r>
              <a:rPr lang="en-US" sz="1800" dirty="0"/>
              <a:t>: </a:t>
            </a:r>
            <a:r>
              <a:rPr lang="en-US" sz="1800" dirty="0" smtClean="0"/>
              <a:t>Greedy </a:t>
            </a:r>
            <a:r>
              <a:rPr lang="en-US" sz="1800" dirty="0"/>
              <a:t>flights, hotel &amp; entertainments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Hotels greedily based on estimated cost, ownership and utility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Flights based on hotel allocation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Entertainment greedily based on cost, ownership, utility and bid price</a:t>
            </a:r>
          </a:p>
          <a:p>
            <a:pPr lvl="0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smtClean="0"/>
              <a:t>[1] </a:t>
            </a:r>
            <a:r>
              <a:rPr lang="en-US" sz="1800" b="1" dirty="0" smtClean="0"/>
              <a:t>Bidding Strategy</a:t>
            </a:r>
            <a:r>
              <a:rPr lang="en-US" sz="1800" dirty="0" smtClean="0"/>
              <a:t>: Bidding max two hotels per package at once</a:t>
            </a:r>
          </a:p>
          <a:p>
            <a:r>
              <a:rPr lang="en-US" sz="1800" dirty="0" smtClean="0"/>
              <a:t>[1] </a:t>
            </a:r>
            <a:r>
              <a:rPr lang="en-US" sz="1800" b="1" dirty="0" smtClean="0"/>
              <a:t>Estimating Prices</a:t>
            </a:r>
            <a:r>
              <a:rPr lang="en-US" sz="1800" dirty="0" smtClean="0"/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400" dirty="0" smtClean="0"/>
              <a:t>Flights and Entertainment estimated cost - current listed price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Hotels estimated based on how price is increasing, and how many I need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[1] </a:t>
            </a:r>
            <a:r>
              <a:rPr lang="en-US" sz="1800" b="1" dirty="0" smtClean="0"/>
              <a:t>Estimating Prices</a:t>
            </a:r>
            <a:r>
              <a:rPr lang="en-US" sz="1800" dirty="0" smtClean="0"/>
              <a:t>: Owned items are free to use, sunk costs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 smtClean="0"/>
              <a:t>1] </a:t>
            </a:r>
            <a:r>
              <a:rPr lang="en-US" sz="1800" b="1" dirty="0" smtClean="0"/>
              <a:t>Bidding Strategy</a:t>
            </a:r>
            <a:r>
              <a:rPr lang="en-US" sz="1800" dirty="0" smtClean="0"/>
              <a:t>: What time to bid on each auction, and how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[2] </a:t>
            </a:r>
            <a:r>
              <a:rPr lang="en-US" sz="1800" b="1" dirty="0" smtClean="0"/>
              <a:t>Bidding Strategy</a:t>
            </a:r>
            <a:r>
              <a:rPr lang="en-US" sz="1800" dirty="0" smtClean="0"/>
              <a:t>: Early or deliberate bidding, or both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0016" y="161738"/>
            <a:ext cx="6246420" cy="1049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100" b="0" spc="200" dirty="0">
                <a:solidFill>
                  <a:srgbClr val="2A1A00"/>
                </a:solidFill>
                <a:latin typeface="Impact" panose="020B0806030902050204"/>
              </a:rPr>
              <a:t>Market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your Dream holiday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2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26283"/>
          </a:xfrm>
        </p:spPr>
        <p:txBody>
          <a:bodyPr/>
          <a:lstStyle/>
          <a:p>
            <a:r>
              <a:rPr lang="en-US" dirty="0" err="1" smtClean="0"/>
              <a:t>TACClient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Compute own package - current costs &amp; items owned</a:t>
            </a:r>
          </a:p>
          <a:p>
            <a:pPr lvl="1"/>
            <a:r>
              <a:rPr lang="en-US" dirty="0" smtClean="0"/>
              <a:t>Able to compute which entertainment it wants, based on cost, sell pric</a:t>
            </a:r>
            <a:r>
              <a:rPr lang="en-US" dirty="0" smtClean="0"/>
              <a:t>e,</a:t>
            </a:r>
            <a:r>
              <a:rPr lang="en-US" dirty="0" smtClean="0"/>
              <a:t> items owned and utility</a:t>
            </a:r>
          </a:p>
          <a:p>
            <a:pPr lvl="1"/>
            <a:r>
              <a:rPr lang="en-US" dirty="0" smtClean="0"/>
              <a:t>Decides if it wants cheap or good hotels based on estimated costs of package</a:t>
            </a:r>
          </a:p>
          <a:p>
            <a:r>
              <a:rPr lang="en-US" dirty="0" smtClean="0"/>
              <a:t>Main Program</a:t>
            </a:r>
          </a:p>
          <a:p>
            <a:pPr lvl="1"/>
            <a:r>
              <a:rPr lang="en-US" dirty="0" smtClean="0"/>
              <a:t>Tells each client what is available and at what price – owned items are free to use</a:t>
            </a:r>
          </a:p>
          <a:p>
            <a:pPr lvl="1"/>
            <a:r>
              <a:rPr lang="en-US" dirty="0" smtClean="0"/>
              <a:t>Asks each client to compute its desired package</a:t>
            </a:r>
          </a:p>
          <a:p>
            <a:pPr lvl="1"/>
            <a:r>
              <a:rPr lang="en-US" dirty="0" smtClean="0"/>
              <a:t>Picks package with best price and removes allocation from available resources</a:t>
            </a:r>
          </a:p>
          <a:p>
            <a:pPr lvl="1"/>
            <a:r>
              <a:rPr lang="en-US" dirty="0" smtClean="0"/>
              <a:t>Repeat until all clients have allocated package, then set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767145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Allocation Strategy: </a:t>
            </a:r>
            <a:r>
              <a:rPr lang="en-US" sz="1900" b="1" cap="all" spc="3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Initial Allocation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1678" y="5841684"/>
            <a:ext cx="10178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ts val="700"/>
              </a:spcBef>
              <a:buClr>
                <a:srgbClr val="F3F3F2"/>
              </a:buClr>
            </a:pPr>
            <a:r>
              <a:rPr lang="en-US" sz="2000" b="1" cap="all" spc="400" dirty="0" smtClean="0">
                <a:solidFill>
                  <a:srgbClr val="F8B323"/>
                </a:solidFill>
              </a:rPr>
              <a:t>Allocation Evaluation repeats every minute when a hotel auction ends</a:t>
            </a:r>
            <a:endParaRPr lang="en-US" sz="2000" b="1" cap="all" spc="400" dirty="0">
              <a:solidFill>
                <a:srgbClr val="F8B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1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26283"/>
          </a:xfrm>
        </p:spPr>
        <p:txBody>
          <a:bodyPr/>
          <a:lstStyle/>
          <a:p>
            <a:r>
              <a:rPr lang="en-US" dirty="0" smtClean="0"/>
              <a:t>Hotels</a:t>
            </a:r>
          </a:p>
          <a:p>
            <a:pPr lvl="1"/>
            <a:r>
              <a:rPr lang="en-US" dirty="0" smtClean="0"/>
              <a:t>Bid on initial allocation at {x, 50} to cover hotels that close before first price update</a:t>
            </a:r>
          </a:p>
          <a:p>
            <a:pPr lvl="1"/>
            <a:r>
              <a:rPr lang="en-US" dirty="0" smtClean="0"/>
              <a:t>Update bid to </a:t>
            </a:r>
            <a:r>
              <a:rPr lang="en-US" dirty="0" err="1" smtClean="0"/>
              <a:t>askPrice</a:t>
            </a:r>
            <a:r>
              <a:rPr lang="en-US" dirty="0" smtClean="0"/>
              <a:t> + 50 every minute, after reevaluating allocation.</a:t>
            </a:r>
          </a:p>
          <a:p>
            <a:r>
              <a:rPr lang="en-US" dirty="0" smtClean="0"/>
              <a:t>Flights</a:t>
            </a:r>
          </a:p>
          <a:p>
            <a:pPr lvl="1"/>
            <a:r>
              <a:rPr lang="en-US" dirty="0" smtClean="0"/>
              <a:t>Update expected allocation, but place no bids</a:t>
            </a:r>
            <a:endParaRPr lang="en-US" dirty="0" smtClean="0"/>
          </a:p>
          <a:p>
            <a:r>
              <a:rPr lang="en-US" dirty="0" smtClean="0"/>
              <a:t>Entertainment</a:t>
            </a:r>
          </a:p>
          <a:p>
            <a:pPr lvl="1"/>
            <a:r>
              <a:rPr lang="en-US" dirty="0" smtClean="0"/>
              <a:t>Bid on initial allocation at {x, bidPrice+1}</a:t>
            </a:r>
          </a:p>
          <a:p>
            <a:pPr lvl="1"/>
            <a:r>
              <a:rPr lang="en-US" dirty="0" smtClean="0"/>
              <a:t>Update bidPrice+1 every time prices update for +</a:t>
            </a:r>
            <a:r>
              <a:rPr lang="en-US" dirty="0" err="1" smtClean="0"/>
              <a:t>alloc</a:t>
            </a:r>
            <a:endParaRPr lang="en-US" dirty="0" smtClean="0"/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askPrice</a:t>
            </a:r>
            <a:r>
              <a:rPr lang="en-US" dirty="0" smtClean="0"/>
              <a:t> to askPrice-1 every time prices update for -</a:t>
            </a:r>
            <a:r>
              <a:rPr lang="en-US" dirty="0" err="1" smtClean="0"/>
              <a:t>alloc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askPrice</a:t>
            </a:r>
            <a:r>
              <a:rPr lang="en-US" dirty="0" smtClean="0"/>
              <a:t> close to </a:t>
            </a:r>
            <a:r>
              <a:rPr lang="en-US" dirty="0" err="1" smtClean="0"/>
              <a:t>bidPrice</a:t>
            </a:r>
            <a:r>
              <a:rPr lang="en-US" dirty="0" smtClean="0"/>
              <a:t> and higher than client’s value, sell entertainment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85654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Bidding strategy: </a:t>
            </a:r>
            <a:r>
              <a:rPr lang="en-US" sz="1900" b="1" cap="all" spc="3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Initial &amp; Recurring Bidding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0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262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 30 seconds left, bidding strategy changes:</a:t>
            </a:r>
          </a:p>
          <a:p>
            <a:r>
              <a:rPr lang="en-US" dirty="0" smtClean="0"/>
              <a:t>Hotels</a:t>
            </a:r>
          </a:p>
          <a:p>
            <a:pPr lvl="1"/>
            <a:r>
              <a:rPr lang="en-US" dirty="0" smtClean="0"/>
              <a:t>By this point all hotel auctions have closed</a:t>
            </a:r>
          </a:p>
          <a:p>
            <a:r>
              <a:rPr lang="en-US" dirty="0" smtClean="0"/>
              <a:t>Flights</a:t>
            </a:r>
          </a:p>
          <a:p>
            <a:pPr lvl="1"/>
            <a:r>
              <a:rPr lang="en-US" dirty="0" smtClean="0"/>
              <a:t>Place bids </a:t>
            </a:r>
            <a:r>
              <a:rPr lang="en-US" dirty="0" smtClean="0"/>
              <a:t>on flights based on which package each client ended up with</a:t>
            </a:r>
          </a:p>
          <a:p>
            <a:pPr lvl="1"/>
            <a:r>
              <a:rPr lang="en-US" dirty="0" smtClean="0"/>
              <a:t>Buy immediately at </a:t>
            </a:r>
            <a:r>
              <a:rPr lang="en-US" dirty="0" err="1" smtClean="0"/>
              <a:t>askPrice</a:t>
            </a:r>
            <a:endParaRPr lang="en-US" dirty="0" smtClean="0"/>
          </a:p>
          <a:p>
            <a:r>
              <a:rPr lang="en-US" dirty="0" smtClean="0"/>
              <a:t>Entertainment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game has 30s left, sell entertainment where </a:t>
            </a:r>
            <a:r>
              <a:rPr lang="en-US" dirty="0" err="1"/>
              <a:t>bidPrice</a:t>
            </a:r>
            <a:r>
              <a:rPr lang="en-US" dirty="0"/>
              <a:t> &gt; client’s value, and &gt; </a:t>
            </a:r>
            <a:r>
              <a:rPr lang="en-US" dirty="0" smtClean="0"/>
              <a:t>85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62330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Bidding strategy: </a:t>
            </a:r>
            <a:r>
              <a:rPr lang="en-US" sz="1900" b="1" cap="all" spc="3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Final Bidding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269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506</TotalTime>
  <Words>587</Words>
  <Application>Microsoft Macintosh PowerPoint</Application>
  <PresentationFormat>Widescreen</PresentationFormat>
  <Paragraphs>86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Impact</vt:lpstr>
      <vt:lpstr>Arial</vt:lpstr>
      <vt:lpstr>Badge</vt:lpstr>
      <vt:lpstr>TAC  Agent</vt:lpstr>
      <vt:lpstr>What will we do for you</vt:lpstr>
      <vt:lpstr>Problem Overview</vt:lpstr>
      <vt:lpstr>Market Research</vt:lpstr>
      <vt:lpstr>References</vt:lpstr>
      <vt:lpstr>Getting your Dream holiday</vt:lpstr>
      <vt:lpstr>Employed Strategy</vt:lpstr>
      <vt:lpstr>Employed Strategy</vt:lpstr>
      <vt:lpstr>Employed Strategy</vt:lpstr>
      <vt:lpstr>Main 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  Agent</dc:title>
  <dc:creator>Jamie Warburton</dc:creator>
  <cp:lastModifiedBy>Jamie Warburton</cp:lastModifiedBy>
  <cp:revision>36</cp:revision>
  <dcterms:created xsi:type="dcterms:W3CDTF">2015-11-02T12:43:59Z</dcterms:created>
  <dcterms:modified xsi:type="dcterms:W3CDTF">2015-11-03T15:37:26Z</dcterms:modified>
</cp:coreProperties>
</file>