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6" r:id="rId4"/>
    <p:sldId id="258" r:id="rId5"/>
    <p:sldId id="259" r:id="rId6"/>
    <p:sldId id="263" r:id="rId7"/>
    <p:sldId id="261" r:id="rId8"/>
    <p:sldId id="262" r:id="rId9"/>
    <p:sldId id="264" r:id="rId10"/>
    <p:sldId id="268" r:id="rId11"/>
    <p:sldId id="269" r:id="rId12"/>
    <p:sldId id="267" r:id="rId13"/>
    <p:sldId id="260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421"/>
  </p:normalViewPr>
  <p:slideViewPr>
    <p:cSldViewPr snapToGrid="0" snapToObjects="1">
      <p:cViewPr varScale="1">
        <p:scale>
          <a:sx n="89" d="100"/>
          <a:sy n="89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76A3-AE08-BD49-BEFA-FB5D910540E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C23D-789A-5743-BC1D-F2EA34F8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C23D-789A-5743-BC1D-F2EA34F8C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r>
              <a:rPr lang="en-US" baseline="0" dirty="0" smtClean="0"/>
              <a:t> Optimum: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 (The completer)</a:t>
            </a:r>
          </a:p>
          <a:p>
            <a:r>
              <a:rPr lang="en-US" baseline="0" dirty="0" smtClean="0"/>
              <a:t>Allocation Strategy: </a:t>
            </a:r>
            <a:r>
              <a:rPr lang="en-US" baseline="0" dirty="0" err="1" smtClean="0"/>
              <a:t>UmbcTAC</a:t>
            </a:r>
            <a:r>
              <a:rPr lang="en-US" baseline="0" dirty="0" smtClean="0"/>
              <a:t> (Individual itinerary per Client)</a:t>
            </a:r>
          </a:p>
          <a:p>
            <a:r>
              <a:rPr lang="en-US" baseline="0" dirty="0" smtClean="0"/>
              <a:t>Allocation Strategy: CUHK and </a:t>
            </a:r>
            <a:r>
              <a:rPr lang="en-US" baseline="0" dirty="0" err="1" smtClean="0"/>
              <a:t>Whitebear</a:t>
            </a:r>
            <a:r>
              <a:rPr lang="en-US" baseline="0" dirty="0" smtClean="0"/>
              <a:t> (Greedy flights/hotel/entertainment)</a:t>
            </a:r>
          </a:p>
          <a:p>
            <a:r>
              <a:rPr lang="en-US" baseline="0" dirty="0" smtClean="0"/>
              <a:t>Bidding Strategy: Aster (Max two hotels)</a:t>
            </a:r>
          </a:p>
          <a:p>
            <a:r>
              <a:rPr lang="en-US" baseline="0" dirty="0" smtClean="0"/>
              <a:t>Estimating Prices: By Design (Flights and Entertainment current costs)</a:t>
            </a:r>
          </a:p>
          <a:p>
            <a:r>
              <a:rPr lang="en-US" baseline="0" dirty="0" smtClean="0"/>
              <a:t>Estimating Prices: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, Aster (Sunk costs are no costs)</a:t>
            </a:r>
          </a:p>
          <a:p>
            <a:r>
              <a:rPr lang="en-US" baseline="0" dirty="0" smtClean="0"/>
              <a:t>Bidding Strategy: </a:t>
            </a:r>
            <a:r>
              <a:rPr lang="en-US" baseline="0" dirty="0" err="1" smtClean="0"/>
              <a:t>Attac</a:t>
            </a:r>
            <a:r>
              <a:rPr lang="en-US" baseline="0" dirty="0" smtClean="0"/>
              <a:t> (When to bid in each auction)</a:t>
            </a:r>
          </a:p>
          <a:p>
            <a:r>
              <a:rPr lang="en-US" baseline="0" dirty="0" smtClean="0"/>
              <a:t>Bidding Strategy: Alta (Early),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 (Deliberate), </a:t>
            </a:r>
            <a:r>
              <a:rPr lang="en-US" baseline="0" dirty="0" err="1" smtClean="0"/>
              <a:t>ATTac</a:t>
            </a:r>
            <a:r>
              <a:rPr lang="en-US" baseline="0" dirty="0" smtClean="0"/>
              <a:t> (Both)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C23D-789A-5743-BC1D-F2EA34F8C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Client changes desired package if an alternative is available worth higher utility</a:t>
            </a:r>
          </a:p>
          <a:p>
            <a:pPr lvl="1"/>
            <a:r>
              <a:rPr lang="en-US" dirty="0" smtClean="0"/>
              <a:t>Often buys entertainment at the start for around 50, and sells at the end between 100-130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C23D-789A-5743-BC1D-F2EA34F8C5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TAC </a:t>
            </a:r>
            <a:br>
              <a:rPr lang="en-US" dirty="0" smtClean="0"/>
            </a:br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6097950"/>
            <a:ext cx="8045373" cy="433479"/>
          </a:xfrm>
        </p:spPr>
        <p:txBody>
          <a:bodyPr>
            <a:normAutofit/>
          </a:bodyPr>
          <a:lstStyle/>
          <a:p>
            <a:r>
              <a:rPr lang="en-US" dirty="0" smtClean="0"/>
              <a:t>Fantastic holidays, </a:t>
            </a:r>
            <a:r>
              <a:rPr lang="en-US" dirty="0" err="1" smtClean="0"/>
              <a:t>reasonble</a:t>
            </a:r>
            <a:r>
              <a:rPr lang="en-US" dirty="0" smtClean="0"/>
              <a:t> prices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65616" y="113199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Jw715 – Jamie Warburton</a:t>
            </a:r>
          </a:p>
        </p:txBody>
      </p:sp>
    </p:spTree>
    <p:extLst>
      <p:ext uri="{BB962C8B-B14F-4D97-AF65-F5344CB8AC3E}">
        <p14:creationId xmlns:p14="http://schemas.microsoft.com/office/powerpoint/2010/main" val="13007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Expenses</a:t>
            </a:r>
            <a:br>
              <a:rPr lang="en-US" dirty="0" smtClean="0"/>
            </a:br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 of my</a:t>
            </a:r>
          </a:p>
          <a:p>
            <a:r>
              <a:rPr lang="en-US" dirty="0" smtClean="0"/>
              <a:t>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1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my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874517"/>
            <a:ext cx="10489749" cy="4005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Never buys flights it can’t </a:t>
            </a:r>
            <a:r>
              <a:rPr lang="en-US" dirty="0" smtClean="0"/>
              <a:t>use (</a:t>
            </a:r>
            <a:r>
              <a:rPr lang="en-US" i="1" dirty="0" err="1" smtClean="0"/>
              <a:t>Attac</a:t>
            </a:r>
            <a:r>
              <a:rPr lang="en-US" i="1" dirty="0" smtClean="0"/>
              <a:t>[1] bidding strategy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Not susceptible to hotel </a:t>
            </a:r>
            <a:r>
              <a:rPr lang="en-US" dirty="0"/>
              <a:t>price hikes</a:t>
            </a:r>
          </a:p>
          <a:p>
            <a:r>
              <a:rPr lang="en-US" dirty="0"/>
              <a:t>Always tries to get good hotels</a:t>
            </a:r>
          </a:p>
          <a:p>
            <a:pPr lvl="1"/>
            <a:r>
              <a:rPr lang="en-US" dirty="0"/>
              <a:t>will switch when no longer cost effective</a:t>
            </a:r>
          </a:p>
          <a:p>
            <a:pPr lvl="1"/>
            <a:r>
              <a:rPr lang="en-US" dirty="0"/>
              <a:t>and sometimes back again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Often buys entertainment low, then sells it high</a:t>
            </a:r>
          </a:p>
          <a:p>
            <a:r>
              <a:rPr lang="en-US" dirty="0" smtClean="0"/>
              <a:t>Tries to sell entertainment when worth more than client will pay</a:t>
            </a:r>
          </a:p>
          <a:p>
            <a:r>
              <a:rPr lang="en-US" dirty="0" smtClean="0"/>
              <a:t>Sunk costs calculated as free - used before buying more (</a:t>
            </a:r>
            <a:r>
              <a:rPr lang="en-US" i="1" dirty="0" err="1" smtClean="0"/>
              <a:t>RoxyBot</a:t>
            </a:r>
            <a:r>
              <a:rPr lang="en-US" i="1" dirty="0" smtClean="0"/>
              <a:t>[1] allocation strategy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Client’s responsible for own itinerary, program handles decisions (</a:t>
            </a:r>
            <a:r>
              <a:rPr lang="en-US" i="1" dirty="0" err="1" smtClean="0"/>
              <a:t>UmbcTAC</a:t>
            </a:r>
            <a:r>
              <a:rPr lang="en-US" i="1" dirty="0" smtClean="0"/>
              <a:t>[1] allocation strategy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Reduce likelihood that selling entertainment is more beneficial for </a:t>
            </a:r>
            <a:r>
              <a:rPr lang="en-US" dirty="0"/>
              <a:t>someone else [</a:t>
            </a:r>
            <a:r>
              <a:rPr lang="en-US" i="1" dirty="0" smtClean="0"/>
              <a:t>Aster[1]</a:t>
            </a:r>
            <a:r>
              <a:rPr lang="en-US" dirty="0" smtClean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66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404 Error: </a:t>
            </a:r>
            <a:br>
              <a:rPr lang="en-US" dirty="0" smtClean="0"/>
            </a:br>
            <a:r>
              <a:rPr lang="en-US" dirty="0" smtClean="0"/>
              <a:t>Holiday Not Found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Weaknesses of my </a:t>
            </a:r>
          </a:p>
          <a:p>
            <a:r>
              <a:rPr lang="en-US" dirty="0" smtClean="0"/>
              <a:t>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3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my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14539"/>
            <a:ext cx="10178322" cy="4243386"/>
          </a:xfrm>
        </p:spPr>
        <p:txBody>
          <a:bodyPr>
            <a:normAutofit/>
          </a:bodyPr>
          <a:lstStyle/>
          <a:p>
            <a:r>
              <a:rPr lang="en-US" dirty="0" smtClean="0"/>
              <a:t>Changing hotel types could lead to purchasing redundant hotels if out outbid</a:t>
            </a:r>
          </a:p>
          <a:p>
            <a:pPr lvl="1"/>
            <a:r>
              <a:rPr lang="en-US" dirty="0" smtClean="0"/>
              <a:t>Didn’t factor current bids in to price calculation (e.g. </a:t>
            </a:r>
            <a:r>
              <a:rPr lang="en-US" dirty="0" smtClean="0"/>
              <a:t>could only change </a:t>
            </a:r>
            <a:r>
              <a:rPr lang="en-US" dirty="0" smtClean="0"/>
              <a:t>package when outbid).</a:t>
            </a:r>
          </a:p>
          <a:p>
            <a:r>
              <a:rPr lang="en-US" dirty="0" smtClean="0"/>
              <a:t>Flight prices not factored in to package value algorithm</a:t>
            </a:r>
          </a:p>
          <a:p>
            <a:pPr lvl="1"/>
            <a:r>
              <a:rPr lang="en-US" dirty="0" smtClean="0"/>
              <a:t>If a flight costs $800, giving package utility -200, but day before is $200 giving utility 0, should switch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hotels went for 0 that I didn’t bid on</a:t>
            </a:r>
          </a:p>
          <a:p>
            <a:pPr lvl="1"/>
            <a:r>
              <a:rPr lang="en-US" dirty="0" smtClean="0"/>
              <a:t>Could place bids on {8, $1} for all not in initial allocation</a:t>
            </a:r>
          </a:p>
          <a:p>
            <a:r>
              <a:rPr lang="en-US" dirty="0" smtClean="0"/>
              <a:t>Greedy Allocation is not optimal</a:t>
            </a:r>
          </a:p>
          <a:p>
            <a:pPr lvl="1"/>
            <a:r>
              <a:rPr lang="en-US" dirty="0" smtClean="0"/>
              <a:t>Could look at problem from global perspective across all clients</a:t>
            </a:r>
          </a:p>
          <a:p>
            <a:r>
              <a:rPr lang="en-US" dirty="0" smtClean="0"/>
              <a:t>Only looks at potential other packages within day range of </a:t>
            </a:r>
            <a:r>
              <a:rPr lang="en-US" dirty="0" err="1" smtClean="0"/>
              <a:t>inFlight</a:t>
            </a:r>
            <a:r>
              <a:rPr lang="en-US" dirty="0" smtClean="0"/>
              <a:t> &lt;-&gt; </a:t>
            </a:r>
            <a:r>
              <a:rPr lang="en-US" dirty="0" err="1" smtClean="0"/>
              <a:t>outFlight</a:t>
            </a:r>
            <a:endParaRPr lang="en-US" dirty="0" smtClean="0"/>
          </a:p>
          <a:p>
            <a:pPr lvl="1"/>
            <a:r>
              <a:rPr lang="en-US" dirty="0" smtClean="0"/>
              <a:t>Could look at alternative holidays where days fall outside of this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5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1212444"/>
          </a:xfrm>
        </p:spPr>
        <p:txBody>
          <a:bodyPr>
            <a:normAutofit/>
          </a:bodyPr>
          <a:lstStyle/>
          <a:p>
            <a:r>
              <a:rPr lang="en-US" dirty="0" smtClean="0"/>
              <a:t>Analysis of actual</a:t>
            </a:r>
          </a:p>
          <a:p>
            <a:r>
              <a:rPr lang="en-US" dirty="0" smtClean="0"/>
              <a:t>Competition</a:t>
            </a:r>
          </a:p>
          <a:p>
            <a:r>
              <a:rPr lang="en-US" dirty="0" smtClean="0"/>
              <a:t>Future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7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Actual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14539"/>
            <a:ext cx="10178322" cy="4243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Agent maintained reasonably average score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When little competition for hotels, agent’s performance was steady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With hard competition for hotels, agent often outperformed others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Earned a premium through sale of entertainment at end game, often boosting score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Lost utility often through hotel type switching, when not outbid for old package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Optimum global end game allocation not calculated before buying flights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 Agent didn’t cap spending, just allocated best of the worst options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1678" y="5841684"/>
            <a:ext cx="10178322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700"/>
              </a:spcBef>
              <a:buClr>
                <a:srgbClr val="F3F3F2"/>
              </a:buClr>
            </a:pPr>
            <a:r>
              <a:rPr lang="en-US" sz="2000" b="1" cap="all" spc="400" dirty="0" smtClean="0">
                <a:solidFill>
                  <a:srgbClr val="F8B323"/>
                </a:solidFill>
              </a:rPr>
              <a:t>Agent ended in 6</a:t>
            </a:r>
            <a:r>
              <a:rPr lang="en-US" sz="2000" b="1" cap="all" spc="400" baseline="30000" dirty="0" smtClean="0">
                <a:solidFill>
                  <a:srgbClr val="F8B323"/>
                </a:solidFill>
              </a:rPr>
              <a:t>th</a:t>
            </a:r>
            <a:r>
              <a:rPr lang="en-US" sz="2000" b="1" cap="all" spc="400" dirty="0" smtClean="0">
                <a:solidFill>
                  <a:srgbClr val="F8B323"/>
                </a:solidFill>
              </a:rPr>
              <a:t> place with 2393.69</a:t>
            </a:r>
          </a:p>
          <a:p>
            <a:pPr lvl="0" algn="r" defTabSz="914400">
              <a:spcBef>
                <a:spcPts val="700"/>
              </a:spcBef>
              <a:buClr>
                <a:srgbClr val="F3F3F2"/>
              </a:buClr>
            </a:pPr>
            <a:r>
              <a:rPr lang="en-US" sz="1600" b="1" cap="all" spc="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2680 – First place</a:t>
            </a:r>
            <a:endParaRPr lang="en-US" sz="1400" b="1" cap="all" spc="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14539"/>
            <a:ext cx="10178322" cy="4243386"/>
          </a:xfrm>
        </p:spPr>
        <p:txBody>
          <a:bodyPr>
            <a:normAutofit/>
          </a:bodyPr>
          <a:lstStyle/>
          <a:p>
            <a:r>
              <a:rPr lang="en-US" dirty="0" smtClean="0"/>
              <a:t>Hotel </a:t>
            </a:r>
            <a:r>
              <a:rPr lang="en-US" dirty="0"/>
              <a:t>type switching (</a:t>
            </a:r>
            <a:r>
              <a:rPr lang="en-US" i="1" dirty="0"/>
              <a:t>Learn from </a:t>
            </a:r>
            <a:r>
              <a:rPr lang="en-US" i="1" dirty="0" err="1" smtClean="0"/>
              <a:t>UmbcTAC</a:t>
            </a:r>
            <a:r>
              <a:rPr lang="en-US" i="1" dirty="0" smtClean="0"/>
              <a:t>[1]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 extra costs for switching packages</a:t>
            </a:r>
          </a:p>
          <a:p>
            <a:pPr lvl="1"/>
            <a:r>
              <a:rPr lang="en-US" dirty="0" smtClean="0"/>
              <a:t>Encourage early switching (</a:t>
            </a:r>
            <a:r>
              <a:rPr lang="en-US" i="1" dirty="0" smtClean="0"/>
              <a:t>first switch costs 0)</a:t>
            </a:r>
          </a:p>
          <a:p>
            <a:pPr lvl="1"/>
            <a:r>
              <a:rPr lang="en-US" dirty="0" smtClean="0"/>
              <a:t>Only change if profit exceeds threshold </a:t>
            </a:r>
            <a:r>
              <a:rPr lang="en-US" i="1" dirty="0" smtClean="0"/>
              <a:t>(for example $100)</a:t>
            </a:r>
          </a:p>
          <a:p>
            <a:r>
              <a:rPr lang="en-US" dirty="0" smtClean="0"/>
              <a:t>Factor flight prices in to allocation algorithm</a:t>
            </a:r>
            <a:endParaRPr lang="en-US" dirty="0" smtClean="0"/>
          </a:p>
          <a:p>
            <a:r>
              <a:rPr lang="en-US" dirty="0" smtClean="0"/>
              <a:t>Consider days outside of initial range</a:t>
            </a:r>
          </a:p>
          <a:p>
            <a:r>
              <a:rPr lang="en-US" dirty="0" smtClean="0"/>
              <a:t>Consider problem on global scale, rather than per client</a:t>
            </a:r>
          </a:p>
          <a:p>
            <a:r>
              <a:rPr lang="en-US" dirty="0" smtClean="0"/>
              <a:t>Cap spending based on actual package utility. Sunk costs are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443038"/>
            <a:ext cx="10318418" cy="4050338"/>
          </a:xfrm>
        </p:spPr>
        <p:txBody>
          <a:bodyPr/>
          <a:lstStyle/>
          <a:p>
            <a:r>
              <a:rPr lang="en-US" smtClean="0"/>
              <a:t>Thank</a:t>
            </a:r>
            <a:br>
              <a:rPr lang="en-US" smtClean="0"/>
            </a:br>
            <a:r>
              <a:rPr lang="en-US" smtClean="0"/>
              <a:t>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6097950"/>
            <a:ext cx="8045373" cy="433479"/>
          </a:xfrm>
        </p:spPr>
        <p:txBody>
          <a:bodyPr>
            <a:normAutofit/>
          </a:bodyPr>
          <a:lstStyle/>
          <a:p>
            <a:r>
              <a:rPr lang="en-US" dirty="0" smtClean="0"/>
              <a:t>for FLYING WITH TAC-AIR!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4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</a:t>
            </a:r>
            <a:br>
              <a:rPr lang="en-US" dirty="0" smtClean="0"/>
            </a:br>
            <a:r>
              <a:rPr lang="en-US" dirty="0" smtClean="0"/>
              <a:t>do for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the</a:t>
            </a:r>
          </a:p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r>
              <a:rPr lang="en-US" dirty="0" smtClean="0"/>
              <a:t>Trading Agent Competition started in 2000</a:t>
            </a:r>
          </a:p>
          <a:p>
            <a:r>
              <a:rPr lang="en-US" dirty="0" smtClean="0"/>
              <a:t>8 Clients</a:t>
            </a:r>
          </a:p>
          <a:p>
            <a:r>
              <a:rPr lang="en-US" dirty="0" smtClean="0"/>
              <a:t>Purchase holiday package for each client</a:t>
            </a:r>
          </a:p>
          <a:p>
            <a:pPr lvl="1"/>
            <a:r>
              <a:rPr lang="en-US" dirty="0" smtClean="0"/>
              <a:t>Flights in and out, hotels for each night, optional entertainment</a:t>
            </a:r>
          </a:p>
          <a:p>
            <a:endParaRPr lang="en-US" dirty="0" smtClean="0"/>
          </a:p>
          <a:p>
            <a:r>
              <a:rPr lang="en-US" dirty="0" smtClean="0"/>
              <a:t>Research and implement an agent to compete in the competition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473264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What will we do for you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br>
              <a:rPr lang="en-US" dirty="0" smtClean="0"/>
            </a:b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out about</a:t>
            </a:r>
          </a:p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[1] A. Greenwald, The First International Trading Agent Competition, 2000</a:t>
            </a:r>
          </a:p>
          <a:p>
            <a:r>
              <a:rPr lang="en-US" dirty="0"/>
              <a:t>[2] </a:t>
            </a:r>
            <a:r>
              <a:rPr lang="en-US" dirty="0" smtClean="0"/>
              <a:t>F. Oliveira, Strategic </a:t>
            </a:r>
            <a:r>
              <a:rPr lang="en-US" dirty="0"/>
              <a:t>Issues in Trading Agent Competition: </a:t>
            </a:r>
            <a:r>
              <a:rPr lang="en-US" dirty="0" smtClean="0"/>
              <a:t>TAC-Classic, Dec 2006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0015" y="1653870"/>
            <a:ext cx="6519553" cy="491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smtClean="0"/>
              <a:t>[1] </a:t>
            </a:r>
            <a:r>
              <a:rPr lang="en-US" sz="1800" b="1" dirty="0" smtClean="0"/>
              <a:t>Allocation Strategy</a:t>
            </a:r>
            <a:r>
              <a:rPr lang="en-US" sz="1800" dirty="0" smtClean="0"/>
              <a:t>: Global optimum allocation </a:t>
            </a:r>
            <a:r>
              <a:rPr lang="en-US" sz="1800" dirty="0" smtClean="0"/>
              <a:t>algorithm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[1] </a:t>
            </a:r>
            <a:r>
              <a:rPr lang="en-US" sz="1800" b="1" dirty="0" smtClean="0"/>
              <a:t>Allocation Strategy</a:t>
            </a:r>
            <a:r>
              <a:rPr lang="en-US" sz="1800" dirty="0" smtClean="0"/>
              <a:t>: Individual itinerary per client</a:t>
            </a:r>
            <a:endParaRPr lang="en-US" sz="1800" dirty="0" smtClean="0"/>
          </a:p>
          <a:p>
            <a:pPr lvl="0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smtClean="0"/>
              <a:t>[2] </a:t>
            </a:r>
            <a:r>
              <a:rPr lang="en-US" sz="1800" b="1" dirty="0"/>
              <a:t>Allocation Strategy</a:t>
            </a:r>
            <a:r>
              <a:rPr lang="en-US" sz="1800" dirty="0"/>
              <a:t>: </a:t>
            </a:r>
            <a:r>
              <a:rPr lang="en-US" sz="1800" dirty="0" smtClean="0"/>
              <a:t>Greedy </a:t>
            </a:r>
            <a:r>
              <a:rPr lang="en-US" sz="1800" dirty="0"/>
              <a:t>flights, hotel &amp; entertainments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Hotels greedily based on estimated cost, ownership and utility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Flights based on hotel allocation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Entertainment greedily based on cost, ownership, utility and bid price</a:t>
            </a:r>
          </a:p>
          <a:p>
            <a:r>
              <a:rPr lang="en-US" sz="1800" dirty="0" smtClean="0"/>
              <a:t>[</a:t>
            </a:r>
            <a:r>
              <a:rPr lang="en-US" sz="1800" dirty="0" smtClean="0"/>
              <a:t>1] </a:t>
            </a:r>
            <a:r>
              <a:rPr lang="en-US" sz="1800" b="1" dirty="0" smtClean="0"/>
              <a:t>Estimating Prices</a:t>
            </a:r>
            <a:r>
              <a:rPr lang="en-US" sz="1800" dirty="0" smtClean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400" dirty="0" smtClean="0"/>
              <a:t>Flights and Entertainment estimated cost - current listed price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Hotels estimated based on how price is increasing, and how many I need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[1] </a:t>
            </a:r>
            <a:r>
              <a:rPr lang="en-US" sz="1800" b="1" dirty="0" smtClean="0"/>
              <a:t>Estimating Prices</a:t>
            </a:r>
            <a:r>
              <a:rPr lang="en-US" sz="1800" dirty="0" smtClean="0"/>
              <a:t>: Owned items are free to use, sunk costs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smtClean="0"/>
              <a:t>1] </a:t>
            </a:r>
            <a:r>
              <a:rPr lang="en-US" sz="1800" b="1" dirty="0" smtClean="0"/>
              <a:t>Bidding Strategy</a:t>
            </a:r>
            <a:r>
              <a:rPr lang="en-US" sz="1800" dirty="0" smtClean="0"/>
              <a:t>: What time to bid on each auction, and how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/>
              <a:t>1] </a:t>
            </a:r>
            <a:r>
              <a:rPr lang="en-US" sz="1800" b="1" dirty="0"/>
              <a:t>Bidding Strategy</a:t>
            </a:r>
            <a:r>
              <a:rPr lang="en-US" sz="1800" dirty="0"/>
              <a:t>: Bidding max two hotels per package at </a:t>
            </a:r>
            <a:r>
              <a:rPr lang="en-US" sz="1800" dirty="0" smtClean="0"/>
              <a:t>once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[2] </a:t>
            </a:r>
            <a:r>
              <a:rPr lang="en-US" sz="1800" b="1" dirty="0"/>
              <a:t>Bidding Strategy</a:t>
            </a:r>
            <a:r>
              <a:rPr lang="en-US" sz="1800" dirty="0"/>
              <a:t>: Early or deliberate bidding, or </a:t>
            </a:r>
            <a:r>
              <a:rPr lang="en-US" sz="1800" dirty="0" smtClean="0"/>
              <a:t>both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0016" y="161738"/>
            <a:ext cx="6246420" cy="1049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100" b="0" spc="200" dirty="0">
                <a:solidFill>
                  <a:srgbClr val="2A1A00"/>
                </a:solidFill>
                <a:latin typeface="Impact" panose="020B0806030902050204"/>
              </a:rPr>
              <a:t>Market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your Dream holiday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r>
              <a:rPr lang="en-US" dirty="0" err="1" smtClean="0"/>
              <a:t>TACClient</a:t>
            </a:r>
            <a:r>
              <a:rPr lang="en-US" dirty="0" smtClean="0"/>
              <a:t> class </a:t>
            </a:r>
            <a:r>
              <a:rPr lang="en-US" i="1" dirty="0" smtClean="0"/>
              <a:t>[</a:t>
            </a:r>
            <a:r>
              <a:rPr lang="en-US" i="1" dirty="0" err="1" smtClean="0"/>
              <a:t>UmbcTAC</a:t>
            </a:r>
            <a:r>
              <a:rPr lang="en-US" i="1" dirty="0" smtClean="0"/>
              <a:t>[1</a:t>
            </a:r>
            <a:r>
              <a:rPr lang="en-US" i="1" dirty="0" smtClean="0"/>
              <a:t>] allocation strategy]</a:t>
            </a:r>
          </a:p>
          <a:p>
            <a:pPr lvl="1"/>
            <a:r>
              <a:rPr lang="en-US" b="1" dirty="0" smtClean="0"/>
              <a:t>Computes desired package </a:t>
            </a:r>
            <a:r>
              <a:rPr lang="en-US" dirty="0" smtClean="0"/>
              <a:t>– uses current/estimated costs &amp; items owned</a:t>
            </a:r>
          </a:p>
          <a:p>
            <a:pPr lvl="1"/>
            <a:r>
              <a:rPr lang="en-US" b="1" dirty="0" smtClean="0"/>
              <a:t>Computes entertainment choices </a:t>
            </a:r>
            <a:r>
              <a:rPr lang="en-US" dirty="0" smtClean="0"/>
              <a:t>– uses current cost, sell pric</a:t>
            </a:r>
            <a:r>
              <a:rPr lang="en-US" dirty="0" smtClean="0"/>
              <a:t>e,</a:t>
            </a:r>
            <a:r>
              <a:rPr lang="en-US" dirty="0" smtClean="0"/>
              <a:t> items owned and utility</a:t>
            </a:r>
          </a:p>
          <a:p>
            <a:pPr lvl="1"/>
            <a:r>
              <a:rPr lang="en-US" b="1" dirty="0" smtClean="0"/>
              <a:t>Switches between </a:t>
            </a:r>
            <a:r>
              <a:rPr lang="en-US" b="1" dirty="0" smtClean="0"/>
              <a:t>Good and Cheap </a:t>
            </a:r>
            <a:r>
              <a:rPr lang="en-US" dirty="0" smtClean="0"/>
              <a:t>- based on estimated costs of packages</a:t>
            </a:r>
          </a:p>
          <a:p>
            <a:r>
              <a:rPr lang="en-US" dirty="0" smtClean="0"/>
              <a:t>Main Program</a:t>
            </a:r>
          </a:p>
          <a:p>
            <a:pPr lvl="1"/>
            <a:r>
              <a:rPr lang="en-US" b="1" dirty="0" smtClean="0"/>
              <a:t>Tracks availability and prices </a:t>
            </a:r>
            <a:r>
              <a:rPr lang="en-US" dirty="0" smtClean="0"/>
              <a:t>– tells </a:t>
            </a:r>
            <a:r>
              <a:rPr lang="en-US" dirty="0" err="1" smtClean="0"/>
              <a:t>TACClients</a:t>
            </a:r>
            <a:r>
              <a:rPr lang="en-US" dirty="0" smtClean="0"/>
              <a:t>, reports owned items as free to use</a:t>
            </a:r>
          </a:p>
          <a:p>
            <a:pPr lvl="1"/>
            <a:r>
              <a:rPr lang="en-US" b="1" dirty="0" smtClean="0"/>
              <a:t>Asks for </a:t>
            </a:r>
            <a:r>
              <a:rPr lang="en-US" b="1" dirty="0" err="1" smtClean="0"/>
              <a:t>TACClients</a:t>
            </a:r>
            <a:r>
              <a:rPr lang="en-US" b="1" dirty="0"/>
              <a:t> </a:t>
            </a:r>
            <a:r>
              <a:rPr lang="en-US" b="1" dirty="0" smtClean="0"/>
              <a:t>desired packages</a:t>
            </a:r>
            <a:endParaRPr lang="en-US" dirty="0" smtClean="0"/>
          </a:p>
          <a:p>
            <a:pPr lvl="1"/>
            <a:r>
              <a:rPr lang="en-US" b="1" dirty="0" smtClean="0"/>
              <a:t>Chooses highest utility package </a:t>
            </a:r>
            <a:r>
              <a:rPr lang="en-US" dirty="0" smtClean="0"/>
              <a:t>– removes allocation from available assets (no double booking)</a:t>
            </a:r>
          </a:p>
          <a:p>
            <a:pPr lvl="1"/>
            <a:r>
              <a:rPr lang="en-US" b="1" dirty="0" smtClean="0"/>
              <a:t>Repeat</a:t>
            </a:r>
            <a:r>
              <a:rPr lang="en-US" dirty="0" smtClean="0"/>
              <a:t> –  until all clients have allocated package, then </a:t>
            </a:r>
            <a:r>
              <a:rPr lang="en-US" dirty="0" err="1" smtClean="0"/>
              <a:t>setAllocation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76714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Allocation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Initial Allocation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1678" y="5841684"/>
            <a:ext cx="10178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700"/>
              </a:spcBef>
              <a:buClr>
                <a:srgbClr val="F3F3F2"/>
              </a:buClr>
            </a:pPr>
            <a:r>
              <a:rPr lang="en-US" sz="2000" b="1" cap="all" spc="400" dirty="0" smtClean="0">
                <a:solidFill>
                  <a:srgbClr val="F8B323"/>
                </a:solidFill>
              </a:rPr>
              <a:t>Allocation Evaluation repeats every minute when a hotel auction ends</a:t>
            </a:r>
            <a:endParaRPr lang="en-US" sz="2000" b="1" cap="all" spc="400" dirty="0">
              <a:solidFill>
                <a:srgbClr val="F8B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>
            <a:normAutofit/>
          </a:bodyPr>
          <a:lstStyle/>
          <a:p>
            <a:r>
              <a:rPr lang="en-US" dirty="0" smtClean="0"/>
              <a:t>Mix of Early and Deliberate bidding (</a:t>
            </a:r>
            <a:r>
              <a:rPr lang="en-US" i="1" dirty="0" smtClean="0"/>
              <a:t>Example </a:t>
            </a:r>
            <a:r>
              <a:rPr lang="en-US" i="1" dirty="0" err="1" smtClean="0"/>
              <a:t>ATTac</a:t>
            </a:r>
            <a:r>
              <a:rPr lang="en-US" i="1" dirty="0" smtClean="0"/>
              <a:t>[1]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Hotels</a:t>
            </a:r>
          </a:p>
          <a:p>
            <a:pPr lvl="1"/>
            <a:r>
              <a:rPr lang="en-US" b="1" dirty="0" smtClean="0"/>
              <a:t>Bid on initial allocation</a:t>
            </a:r>
            <a:r>
              <a:rPr lang="en-US" dirty="0" smtClean="0"/>
              <a:t> </a:t>
            </a:r>
            <a:r>
              <a:rPr lang="en-US" b="1" dirty="0" smtClean="0"/>
              <a:t>at {x, 50} - </a:t>
            </a:r>
            <a:r>
              <a:rPr lang="en-US" dirty="0" smtClean="0"/>
              <a:t>cover hotels that close before first price update</a:t>
            </a:r>
          </a:p>
          <a:p>
            <a:pPr lvl="1"/>
            <a:r>
              <a:rPr lang="en-US" b="1" dirty="0" smtClean="0"/>
              <a:t>Update bid to </a:t>
            </a:r>
            <a:r>
              <a:rPr lang="en-US" b="1" dirty="0" err="1" smtClean="0"/>
              <a:t>askPrice</a:t>
            </a:r>
            <a:r>
              <a:rPr lang="en-US" b="1" dirty="0" smtClean="0"/>
              <a:t> + 50 - </a:t>
            </a:r>
            <a:r>
              <a:rPr lang="en-US" dirty="0" smtClean="0"/>
              <a:t>every minute, after reevaluating allocation. </a:t>
            </a:r>
          </a:p>
          <a:p>
            <a:r>
              <a:rPr lang="en-US" dirty="0" smtClean="0"/>
              <a:t>Flights</a:t>
            </a:r>
          </a:p>
          <a:p>
            <a:pPr lvl="1"/>
            <a:r>
              <a:rPr lang="en-US" b="1" dirty="0" smtClean="0"/>
              <a:t>Place no bids, </a:t>
            </a:r>
            <a:r>
              <a:rPr lang="en-US" dirty="0" smtClean="0"/>
              <a:t>but update expected allocation</a:t>
            </a:r>
            <a:endParaRPr lang="en-US" dirty="0" smtClean="0"/>
          </a:p>
          <a:p>
            <a:r>
              <a:rPr lang="en-US" dirty="0" smtClean="0"/>
              <a:t>Entertainment</a:t>
            </a:r>
          </a:p>
          <a:p>
            <a:pPr lvl="1"/>
            <a:r>
              <a:rPr lang="en-US" b="1" dirty="0" smtClean="0"/>
              <a:t>Bid on initial allocation - </a:t>
            </a:r>
            <a:r>
              <a:rPr lang="en-US" dirty="0" smtClean="0"/>
              <a:t>{x, bidPrice+1}</a:t>
            </a:r>
          </a:p>
          <a:p>
            <a:pPr lvl="1"/>
            <a:r>
              <a:rPr lang="en-US" b="1" dirty="0" smtClean="0"/>
              <a:t>Update bidPrice+1 </a:t>
            </a:r>
            <a:r>
              <a:rPr lang="en-US" dirty="0" smtClean="0"/>
              <a:t>– for +</a:t>
            </a:r>
            <a:r>
              <a:rPr lang="en-US" dirty="0" err="1" smtClean="0"/>
              <a:t>alloc</a:t>
            </a:r>
            <a:r>
              <a:rPr lang="en-US" dirty="0" smtClean="0"/>
              <a:t>, every time prices update</a:t>
            </a:r>
          </a:p>
          <a:p>
            <a:pPr lvl="1"/>
            <a:r>
              <a:rPr lang="en-US" b="1" dirty="0" smtClean="0"/>
              <a:t>Update </a:t>
            </a:r>
            <a:r>
              <a:rPr lang="en-US" b="1" dirty="0" err="1" smtClean="0"/>
              <a:t>askPrice</a:t>
            </a:r>
            <a:r>
              <a:rPr lang="en-US" b="1" dirty="0" smtClean="0"/>
              <a:t> to askPrice-1 </a:t>
            </a:r>
            <a:r>
              <a:rPr lang="en-US" dirty="0" smtClean="0"/>
              <a:t>– for –</a:t>
            </a:r>
            <a:r>
              <a:rPr lang="en-US" dirty="0" err="1" smtClean="0"/>
              <a:t>alloc</a:t>
            </a:r>
            <a:r>
              <a:rPr lang="en-US" dirty="0" smtClean="0"/>
              <a:t>, every time prices update</a:t>
            </a:r>
          </a:p>
          <a:p>
            <a:pPr lvl="1"/>
            <a:r>
              <a:rPr lang="en-US" b="1" dirty="0" smtClean="0"/>
              <a:t>Sell Entertainment</a:t>
            </a:r>
            <a:r>
              <a:rPr lang="en-US" dirty="0"/>
              <a:t> </a:t>
            </a:r>
            <a:r>
              <a:rPr lang="en-US" dirty="0" smtClean="0"/>
              <a:t>– if </a:t>
            </a:r>
            <a:r>
              <a:rPr lang="en-US" dirty="0" err="1" smtClean="0"/>
              <a:t>askPrice</a:t>
            </a:r>
            <a:r>
              <a:rPr lang="en-US" dirty="0" smtClean="0"/>
              <a:t> close to </a:t>
            </a:r>
            <a:r>
              <a:rPr lang="en-US" dirty="0" err="1" smtClean="0"/>
              <a:t>bidPrice</a:t>
            </a:r>
            <a:r>
              <a:rPr lang="en-US" dirty="0" smtClean="0"/>
              <a:t> and higher than client’s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85654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Bidding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Initial &amp; Recurring Bidding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0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30 seconds left, bidding strategy changes:</a:t>
            </a:r>
          </a:p>
          <a:p>
            <a:r>
              <a:rPr lang="en-US" dirty="0" smtClean="0"/>
              <a:t>Hotels</a:t>
            </a:r>
          </a:p>
          <a:p>
            <a:pPr lvl="1"/>
            <a:r>
              <a:rPr lang="en-US" b="1" dirty="0" smtClean="0"/>
              <a:t>No bids </a:t>
            </a:r>
            <a:r>
              <a:rPr lang="en-US" dirty="0" smtClean="0"/>
              <a:t>– By this point all hotel auctions have closed</a:t>
            </a:r>
          </a:p>
          <a:p>
            <a:r>
              <a:rPr lang="en-US" dirty="0" smtClean="0"/>
              <a:t>Flights</a:t>
            </a:r>
          </a:p>
          <a:p>
            <a:pPr lvl="1"/>
            <a:r>
              <a:rPr lang="en-US" b="1" dirty="0" smtClean="0"/>
              <a:t>Place all bids </a:t>
            </a:r>
            <a:r>
              <a:rPr lang="en-US" dirty="0" smtClean="0"/>
              <a:t>– Place bids </a:t>
            </a:r>
            <a:r>
              <a:rPr lang="en-US" dirty="0" smtClean="0"/>
              <a:t>on flights based on which package each client ended up with</a:t>
            </a:r>
          </a:p>
          <a:p>
            <a:pPr lvl="1"/>
            <a:r>
              <a:rPr lang="en-US" dirty="0" smtClean="0"/>
              <a:t>Buy immediately at </a:t>
            </a:r>
            <a:r>
              <a:rPr lang="en-US" dirty="0" err="1" smtClean="0"/>
              <a:t>askPrice</a:t>
            </a:r>
            <a:endParaRPr lang="en-US" dirty="0" smtClean="0"/>
          </a:p>
          <a:p>
            <a:pPr lvl="1"/>
            <a:r>
              <a:rPr lang="en-US" i="1" dirty="0" err="1" smtClean="0"/>
              <a:t>Attac</a:t>
            </a:r>
            <a:r>
              <a:rPr lang="en-US" i="1" dirty="0" smtClean="0"/>
              <a:t>[1] bidding strategy</a:t>
            </a:r>
          </a:p>
          <a:p>
            <a:r>
              <a:rPr lang="en-US" dirty="0" smtClean="0"/>
              <a:t>Entertainment</a:t>
            </a:r>
          </a:p>
          <a:p>
            <a:pPr lvl="1"/>
            <a:r>
              <a:rPr lang="en-US" b="1" dirty="0" smtClean="0"/>
              <a:t>At 30s, sell entertainment </a:t>
            </a:r>
            <a:r>
              <a:rPr lang="en-US" dirty="0" smtClean="0"/>
              <a:t>– where </a:t>
            </a:r>
            <a:r>
              <a:rPr lang="en-US" dirty="0" err="1"/>
              <a:t>bidPrice</a:t>
            </a:r>
            <a:r>
              <a:rPr lang="en-US" dirty="0"/>
              <a:t> &gt; </a:t>
            </a:r>
            <a:r>
              <a:rPr lang="en-US" dirty="0" err="1" smtClean="0"/>
              <a:t>clientsValue</a:t>
            </a:r>
            <a:r>
              <a:rPr lang="en-US" dirty="0"/>
              <a:t>, and </a:t>
            </a:r>
            <a:r>
              <a:rPr lang="en-US" dirty="0" err="1" smtClean="0"/>
              <a:t>bidPrice</a:t>
            </a:r>
            <a:r>
              <a:rPr lang="en-US" dirty="0" smtClean="0"/>
              <a:t> &gt; 85</a:t>
            </a:r>
          </a:p>
          <a:p>
            <a:pPr lvl="1"/>
            <a:r>
              <a:rPr lang="en-US" dirty="0" smtClean="0"/>
              <a:t>Aim is to beat other’s utility, selling under 85 likely to give more to opponents </a:t>
            </a:r>
            <a:r>
              <a:rPr lang="en-US" dirty="0"/>
              <a:t>than myself [</a:t>
            </a:r>
            <a:r>
              <a:rPr lang="en-US" i="1" dirty="0" smtClean="0"/>
              <a:t>Aster[1]</a:t>
            </a:r>
            <a:r>
              <a:rPr lang="en-US" dirty="0" smtClean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62330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Bidding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Final Bidding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269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618</TotalTime>
  <Words>1008</Words>
  <Application>Microsoft Macintosh PowerPoint</Application>
  <PresentationFormat>Widescreen</PresentationFormat>
  <Paragraphs>139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Impact</vt:lpstr>
      <vt:lpstr>Arial</vt:lpstr>
      <vt:lpstr>Badge</vt:lpstr>
      <vt:lpstr>TAC  Agent</vt:lpstr>
      <vt:lpstr>What will we do for you</vt:lpstr>
      <vt:lpstr>Problem Overview</vt:lpstr>
      <vt:lpstr>Market Research</vt:lpstr>
      <vt:lpstr>References</vt:lpstr>
      <vt:lpstr>Getting your Dream holiday</vt:lpstr>
      <vt:lpstr>Employed Strategy</vt:lpstr>
      <vt:lpstr>Employed Strategy</vt:lpstr>
      <vt:lpstr>Employed Strategy</vt:lpstr>
      <vt:lpstr>All Expenses Paid</vt:lpstr>
      <vt:lpstr>Strengths of my Strategies</vt:lpstr>
      <vt:lpstr>404 Error:  Holiday Not Found</vt:lpstr>
      <vt:lpstr>Weaknesses of my Strategies</vt:lpstr>
      <vt:lpstr>The  Results</vt:lpstr>
      <vt:lpstr>Analysis of Actual Competition</vt:lpstr>
      <vt:lpstr>Future Development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 Agent</dc:title>
  <dc:creator>Jamie Warburton</dc:creator>
  <cp:lastModifiedBy>Jamie Warburton</cp:lastModifiedBy>
  <cp:revision>103</cp:revision>
  <dcterms:created xsi:type="dcterms:W3CDTF">2015-11-02T12:43:59Z</dcterms:created>
  <dcterms:modified xsi:type="dcterms:W3CDTF">2015-11-03T17:29:24Z</dcterms:modified>
</cp:coreProperties>
</file>