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notesMasterIdLst>
    <p:notesMasterId r:id="rId13"/>
  </p:notesMasterIdLst>
  <p:sldIdLst>
    <p:sldId id="272" r:id="rId2"/>
    <p:sldId id="279" r:id="rId3"/>
    <p:sldId id="297" r:id="rId4"/>
    <p:sldId id="287" r:id="rId5"/>
    <p:sldId id="298" r:id="rId6"/>
    <p:sldId id="300" r:id="rId7"/>
    <p:sldId id="299" r:id="rId8"/>
    <p:sldId id="301" r:id="rId9"/>
    <p:sldId id="302" r:id="rId10"/>
    <p:sldId id="303" r:id="rId11"/>
    <p:sldId id="30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>
          <a:xfrm>
            <a:off x="216227" y="380998"/>
            <a:ext cx="10451772" cy="919134"/>
          </a:xfrm>
        </p:spPr>
        <p:txBody>
          <a:bodyPr/>
          <a:lstStyle/>
          <a:p>
            <a:r>
              <a:rPr lang="en-US" altLang="en-US" sz="5400" b="1" i="1" dirty="0"/>
              <a:t>Generative Adversarial Network</a:t>
            </a:r>
            <a:endParaRPr lang="zh-CN" altLang="en-US" sz="4800" b="1" i="1" dirty="0"/>
          </a:p>
        </p:txBody>
      </p:sp>
      <p:sp>
        <p:nvSpPr>
          <p:cNvPr id="1048648" name="标题 1"/>
          <p:cNvSpPr>
            <a:spLocks noGrp="1"/>
          </p:cNvSpPr>
          <p:nvPr/>
        </p:nvSpPr>
        <p:spPr>
          <a:xfrm>
            <a:off x="380577" y="1410683"/>
            <a:ext cx="10451772" cy="919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5400" b="1" i="1">
                <a:latin typeface="Arial"/>
              </a:rPr>
              <a:t>GAN</a:t>
            </a:r>
            <a:endParaRPr lang="zh-CN" altLang="en-US" sz="4800"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960D62D-EBAA-3588-E655-E16AA24D7B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sz="4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sz="4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altLang="zh-CN" sz="4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zh-CN" altLang="zh-CN" sz="4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zh-CN" sz="4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44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44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zh-CN" altLang="zh-CN" sz="4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4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zh-CN" altLang="zh-CN" sz="4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44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4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4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44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zh-CN" sz="4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44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4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4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44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zh-CN" altLang="zh-CN" sz="44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44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zh-CN" altLang="zh-CN" sz="4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4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44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4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4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zh-CN" altLang="en-US" sz="4400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960D62D-EBAA-3588-E655-E16AA24D7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A170CA-50C4-FF26-206C-EC6E2D025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关于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求导：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>
                            <m:f>
                              <m:f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zh-CN" sz="2400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𝑙𝑜𝑔𝐷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⁡(1−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))</m:t>
                            </m:r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)−</m:t>
                            </m:r>
                            <m:f>
                              <m:f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zh-CN" altLang="zh-CN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/>
                  <a:t>整理得：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𝑫</m:t>
                      </m:r>
                      <m:d>
                        <m:dPr>
                          <m:ctrlPr>
                            <a:rPr lang="zh-CN" altLang="zh-CN" sz="24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𝒅𝒂𝒕𝒂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𝒅𝒂𝒕𝒂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A170CA-50C4-FF26-206C-EC6E2D025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72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06BF-296C-E44E-7DDE-04AAF7C6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EA0A5-F8B3-6336-B545-0F8B4FE5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" y="1717674"/>
            <a:ext cx="10648950" cy="4222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将上面所得代入目标函数：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EBADD9-A1B8-4703-2145-E24323A2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24" y="2187578"/>
            <a:ext cx="6803324" cy="6171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43923E-CA03-9E62-3C32-A1893310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80" y="3016366"/>
            <a:ext cx="7458068" cy="805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21B48E-6B69-ED50-A3F2-C230F39F2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798" y="4035675"/>
            <a:ext cx="9697803" cy="7430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CC2449B-CD0B-C187-0A2B-895158FFE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798" y="4864459"/>
            <a:ext cx="6887536" cy="60968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3528913-C673-1D06-03C1-940505D50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798" y="5902240"/>
            <a:ext cx="3686689" cy="60015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5B9D85A-BC94-1582-F48A-02B7806BE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7542" y="6029300"/>
            <a:ext cx="1847945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6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0486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_#Hans" altLang="en-US"/>
              <a:t>什么是生成模型？</a:t>
            </a:r>
            <a:endParaRPr lang="zh-CN-#Hans"/>
          </a:p>
        </p:txBody>
      </p:sp>
      <p:sp>
        <p:nvSpPr>
          <p:cNvPr id="1048652" name="内容占位符 1048651"/>
          <p:cNvSpPr>
            <a:spLocks noGrp="1"/>
          </p:cNvSpPr>
          <p:nvPr>
            <p:ph idx="1"/>
          </p:nvPr>
        </p:nvSpPr>
        <p:spPr>
          <a:xfrm>
            <a:off x="838200" y="1825625"/>
            <a:ext cx="10451631" cy="1086828"/>
          </a:xfrm>
        </p:spPr>
        <p:txBody>
          <a:bodyPr/>
          <a:lstStyle/>
          <a:p>
            <a:pPr marL="0" indent="0">
              <a:buNone/>
            </a:pPr>
            <a:r>
              <a:rPr lang="zh-CN_#Hans" altLang="en-US"/>
              <a:t>直观理解：从训练数据中估计</a:t>
            </a:r>
            <a:r>
              <a:rPr lang="en-US" altLang="en-US"/>
              <a:t>出总体的概率分布，然后从概率分布中抽样出新的样本。</a:t>
            </a:r>
            <a:endParaRPr lang="zh-CN-#Hans"/>
          </a:p>
        </p:txBody>
      </p:sp>
      <p:pic>
        <p:nvPicPr>
          <p:cNvPr id="2097152" name="图片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47" y="3519289"/>
            <a:ext cx="2214877" cy="3338710"/>
          </a:xfrm>
          <a:prstGeom prst="rect">
            <a:avLst/>
          </a:prstGeom>
        </p:spPr>
      </p:pic>
      <p:pic>
        <p:nvPicPr>
          <p:cNvPr id="2097153" name="图片 209715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2" y="3527592"/>
            <a:ext cx="2220270" cy="3330408"/>
          </a:xfrm>
          <a:prstGeom prst="rect">
            <a:avLst/>
          </a:prstGeom>
        </p:spPr>
      </p:pic>
      <p:cxnSp>
        <p:nvCxnSpPr>
          <p:cNvPr id="3145728" name="直接箭头连接符 3145727"/>
          <p:cNvCxnSpPr>
            <a:cxnSpLocks/>
          </p:cNvCxnSpPr>
          <p:nvPr/>
        </p:nvCxnSpPr>
        <p:spPr>
          <a:xfrm>
            <a:off x="4642734" y="5154516"/>
            <a:ext cx="2403215" cy="19443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pic>
        <p:nvPicPr>
          <p:cNvPr id="2097154" name="图片 209715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75763" y="3527592"/>
            <a:ext cx="2475019" cy="3461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178"/>
            <a:ext cx="12962388" cy="6815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标题 10487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</a:t>
            </a:r>
            <a:r>
              <a:rPr lang="zh-CN_#Hans" altLang="en-US" dirty="0"/>
              <a:t>流程图</a:t>
            </a:r>
            <a:endParaRPr lang="zh-CN-#Hans" dirty="0"/>
          </a:p>
        </p:txBody>
      </p:sp>
      <p:sp>
        <p:nvSpPr>
          <p:cNvPr id="1048722" name="矩形: 圆角 1048721"/>
          <p:cNvSpPr/>
          <p:nvPr/>
        </p:nvSpPr>
        <p:spPr>
          <a:xfrm>
            <a:off x="6583974" y="2502273"/>
            <a:ext cx="1842428" cy="1199227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_#Hans" altLang="en-US" dirty="0">
                <a:ea typeface="宋体"/>
              </a:rPr>
              <a:t>判别网络</a:t>
            </a:r>
            <a:r>
              <a:rPr lang="en-US" altLang="en-US" dirty="0">
                <a:ea typeface="宋体"/>
              </a:rPr>
              <a:t>D</a:t>
            </a:r>
            <a:endParaRPr lang="zh-CN-#Hans" dirty="0"/>
          </a:p>
        </p:txBody>
      </p:sp>
      <p:sp>
        <p:nvSpPr>
          <p:cNvPr id="1048723" name="矩形: 圆角 1048722"/>
          <p:cNvSpPr/>
          <p:nvPr/>
        </p:nvSpPr>
        <p:spPr>
          <a:xfrm>
            <a:off x="3902557" y="4570630"/>
            <a:ext cx="1815079" cy="1138869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_#Hans" altLang="en-US" dirty="0">
                <a:ea typeface="宋体"/>
              </a:rPr>
              <a:t>生成网络</a:t>
            </a:r>
            <a:r>
              <a:rPr lang="en-US" altLang="en-US" dirty="0">
                <a:ea typeface="宋体"/>
              </a:rPr>
              <a:t>G</a:t>
            </a:r>
            <a:endParaRPr lang="zh-CN-#Hans" dirty="0"/>
          </a:p>
        </p:txBody>
      </p:sp>
      <p:cxnSp>
        <p:nvCxnSpPr>
          <p:cNvPr id="3145731" name="直接箭头连接符 3145730"/>
          <p:cNvCxnSpPr>
            <a:cxnSpLocks/>
          </p:cNvCxnSpPr>
          <p:nvPr/>
        </p:nvCxnSpPr>
        <p:spPr>
          <a:xfrm>
            <a:off x="2874810" y="3026829"/>
            <a:ext cx="1250372" cy="1868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sp>
        <p:nvSpPr>
          <p:cNvPr id="1048766" name="文本框 1048765"/>
          <p:cNvSpPr txBox="1"/>
          <p:nvPr/>
        </p:nvSpPr>
        <p:spPr>
          <a:xfrm>
            <a:off x="2987322" y="2486026"/>
            <a:ext cx="915236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_#Hans" altLang="en-US" sz="2800" dirty="0">
                <a:solidFill>
                  <a:srgbClr val="000000"/>
                </a:solidFill>
              </a:rPr>
              <a:t>采样</a:t>
            </a:r>
            <a:endParaRPr lang="zh-CN-#Hans" sz="2800" dirty="0">
              <a:solidFill>
                <a:srgbClr val="0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A1C559-C543-997B-0E90-1E98BBC1B14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74" y="2573683"/>
            <a:ext cx="957679" cy="105341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EC39C1E-91A7-74D4-E7A8-036FAE8A0336}"/>
              </a:ext>
            </a:extLst>
          </p:cNvPr>
          <p:cNvCxnSpPr>
            <a:cxnSpLocks/>
          </p:cNvCxnSpPr>
          <p:nvPr/>
        </p:nvCxnSpPr>
        <p:spPr>
          <a:xfrm>
            <a:off x="5282721" y="3101887"/>
            <a:ext cx="1250372" cy="1868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3EB28FA-1A86-60FF-187D-B3D4DBDC0571}"/>
              </a:ext>
            </a:extLst>
          </p:cNvPr>
          <p:cNvCxnSpPr>
            <a:cxnSpLocks/>
          </p:cNvCxnSpPr>
          <p:nvPr/>
        </p:nvCxnSpPr>
        <p:spPr>
          <a:xfrm>
            <a:off x="8477283" y="3100388"/>
            <a:ext cx="1250372" cy="1868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D8F1AB0-0C64-E2BA-223F-D1DAB1849CCB}"/>
              </a:ext>
            </a:extLst>
          </p:cNvPr>
          <p:cNvSpPr txBox="1"/>
          <p:nvPr/>
        </p:nvSpPr>
        <p:spPr>
          <a:xfrm>
            <a:off x="9727655" y="2915722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YES/No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DCF29455-63BF-D6F5-5C81-6B24ED9685BF}"/>
              </a:ext>
            </a:extLst>
          </p:cNvPr>
          <p:cNvSpPr/>
          <p:nvPr/>
        </p:nvSpPr>
        <p:spPr>
          <a:xfrm>
            <a:off x="675833" y="4847354"/>
            <a:ext cx="510139" cy="510139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79787B7-0C54-B7A9-81CD-330657A3A1CB}"/>
                  </a:ext>
                </a:extLst>
              </p:cNvPr>
              <p:cNvSpPr txBox="1"/>
              <p:nvPr/>
            </p:nvSpPr>
            <p:spPr>
              <a:xfrm>
                <a:off x="0" y="5682966"/>
                <a:ext cx="2143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概率分布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79787B7-0C54-B7A9-81CD-330657A3A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82966"/>
                <a:ext cx="2143857" cy="369332"/>
              </a:xfrm>
              <a:prstGeom prst="rect">
                <a:avLst/>
              </a:prstGeom>
              <a:blipFill>
                <a:blip r:embed="rId4"/>
                <a:stretch>
                  <a:fillRect l="-2273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690D12AC-6014-D401-38AF-2193BC1561A2}"/>
              </a:ext>
            </a:extLst>
          </p:cNvPr>
          <p:cNvSpPr txBox="1"/>
          <p:nvPr/>
        </p:nvSpPr>
        <p:spPr>
          <a:xfrm>
            <a:off x="1117693" y="4758511"/>
            <a:ext cx="915236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_#Hans" altLang="en-US" sz="2800" dirty="0">
                <a:solidFill>
                  <a:srgbClr val="000000"/>
                </a:solidFill>
              </a:rPr>
              <a:t>采样</a:t>
            </a:r>
            <a:endParaRPr lang="zh-CN-#Hans" sz="2800" dirty="0">
              <a:solidFill>
                <a:srgbClr val="00000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6ED45B4-20BB-425C-27D5-191E8D1BC5C7}"/>
              </a:ext>
            </a:extLst>
          </p:cNvPr>
          <p:cNvCxnSpPr>
            <a:cxnSpLocks/>
          </p:cNvCxnSpPr>
          <p:nvPr/>
        </p:nvCxnSpPr>
        <p:spPr>
          <a:xfrm>
            <a:off x="1271244" y="5269051"/>
            <a:ext cx="622835" cy="8183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89C1072-1BA5-4D0D-6A04-73745127DAB5}"/>
                  </a:ext>
                </a:extLst>
              </p:cNvPr>
              <p:cNvSpPr txBox="1"/>
              <p:nvPr/>
            </p:nvSpPr>
            <p:spPr>
              <a:xfrm>
                <a:off x="1863467" y="4925679"/>
                <a:ext cx="1252459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89C1072-1BA5-4D0D-6A04-73745127D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467" y="4925679"/>
                <a:ext cx="1252459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CB02BFC-C080-05DA-2C6D-B3DEA1417308}"/>
              </a:ext>
            </a:extLst>
          </p:cNvPr>
          <p:cNvCxnSpPr>
            <a:cxnSpLocks/>
          </p:cNvCxnSpPr>
          <p:nvPr/>
        </p:nvCxnSpPr>
        <p:spPr>
          <a:xfrm>
            <a:off x="3047978" y="5261438"/>
            <a:ext cx="854580" cy="0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A29EE8-91CF-4FC7-5737-FF9CC7327181}"/>
              </a:ext>
            </a:extLst>
          </p:cNvPr>
          <p:cNvCxnSpPr>
            <a:cxnSpLocks/>
          </p:cNvCxnSpPr>
          <p:nvPr/>
        </p:nvCxnSpPr>
        <p:spPr>
          <a:xfrm>
            <a:off x="5812025" y="5116885"/>
            <a:ext cx="854580" cy="0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6B06E7C-D2F4-1EF1-4387-E2887B76F819}"/>
              </a:ext>
            </a:extLst>
          </p:cNvPr>
          <p:cNvCxnSpPr>
            <a:cxnSpLocks/>
          </p:cNvCxnSpPr>
          <p:nvPr/>
        </p:nvCxnSpPr>
        <p:spPr>
          <a:xfrm flipV="1">
            <a:off x="7203029" y="3811081"/>
            <a:ext cx="0" cy="942071"/>
          </a:xfrm>
          <a:prstGeom prst="straightConnector1">
            <a:avLst/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31D6CD1-E000-6695-01F7-2EB26FBA5DE4}"/>
              </a:ext>
            </a:extLst>
          </p:cNvPr>
          <p:cNvGrpSpPr/>
          <p:nvPr/>
        </p:nvGrpSpPr>
        <p:grpSpPr>
          <a:xfrm>
            <a:off x="1053311" y="1713960"/>
            <a:ext cx="2076402" cy="2097121"/>
            <a:chOff x="1053311" y="1713960"/>
            <a:chExt cx="2076402" cy="2097121"/>
          </a:xfrm>
        </p:grpSpPr>
        <p:sp>
          <p:nvSpPr>
            <p:cNvPr id="1048709" name="矩形: 圆角 1048708"/>
            <p:cNvSpPr/>
            <p:nvPr/>
          </p:nvSpPr>
          <p:spPr>
            <a:xfrm>
              <a:off x="1416539" y="2486026"/>
              <a:ext cx="1325055" cy="1325055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666666"/>
              </a:solidFill>
            </a:ln>
          </p:spPr>
          <p:txBody>
            <a:bodyPr anchor="ctr"/>
            <a:lstStyle/>
            <a:p>
              <a:pPr algn="ctr"/>
              <a:r>
                <a:rPr lang="zh-CN_#Hans" altLang="en-US"/>
                <a:t>训练数据</a:t>
              </a:r>
              <a:endParaRPr lang="zh-CN-#Han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20FB5BB-40D6-D5B0-1015-2225E6909B69}"/>
                    </a:ext>
                  </a:extLst>
                </p:cNvPr>
                <p:cNvSpPr txBox="1"/>
                <p:nvPr/>
              </p:nvSpPr>
              <p:spPr>
                <a:xfrm>
                  <a:off x="1053311" y="1713960"/>
                  <a:ext cx="20764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服从概率分布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20FB5BB-40D6-D5B0-1015-2225E6909B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311" y="1713960"/>
                  <a:ext cx="207640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647" t="-13115" b="-196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45728" name="直接连接符 3145727">
              <a:extLst>
                <a:ext uri="{FF2B5EF4-FFF2-40B4-BE49-F238E27FC236}">
                  <a16:creationId xmlns:a16="http://schemas.microsoft.com/office/drawing/2014/main" id="{5C09E95E-5F21-DBF6-D4BA-3E24E30C956D}"/>
                </a:ext>
              </a:extLst>
            </p:cNvPr>
            <p:cNvCxnSpPr>
              <a:cxnSpLocks/>
              <a:stCxn id="1048709" idx="0"/>
              <a:endCxn id="6" idx="2"/>
            </p:cNvCxnSpPr>
            <p:nvPr/>
          </p:nvCxnSpPr>
          <p:spPr>
            <a:xfrm flipV="1">
              <a:off x="2079067" y="2083292"/>
              <a:ext cx="12445" cy="402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45734" name="直接连接符 3145733">
            <a:extLst>
              <a:ext uri="{FF2B5EF4-FFF2-40B4-BE49-F238E27FC236}">
                <a16:creationId xmlns:a16="http://schemas.microsoft.com/office/drawing/2014/main" id="{9D560CF8-4DBE-8233-3BA4-C616DFF8CF1A}"/>
              </a:ext>
            </a:extLst>
          </p:cNvPr>
          <p:cNvCxnSpPr>
            <a:stCxn id="13" idx="4"/>
            <a:endCxn id="16" idx="0"/>
          </p:cNvCxnSpPr>
          <p:nvPr/>
        </p:nvCxnSpPr>
        <p:spPr>
          <a:xfrm>
            <a:off x="930903" y="5357493"/>
            <a:ext cx="141026" cy="325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CD7DEE-3EE6-7177-3E97-52AE7679BE3F}"/>
              </a:ext>
            </a:extLst>
          </p:cNvPr>
          <p:cNvGrpSpPr/>
          <p:nvPr/>
        </p:nvGrpSpPr>
        <p:grpSpPr>
          <a:xfrm>
            <a:off x="6818794" y="4843773"/>
            <a:ext cx="2164659" cy="1600427"/>
            <a:chOff x="6818794" y="4843773"/>
            <a:chExt cx="2164659" cy="1600427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CF04F8D-E341-6AC0-0D15-A50A7781A280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18794" y="4843773"/>
              <a:ext cx="768470" cy="7436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35BC9EE-B8E6-CD19-23D0-D5732A7BAAC0}"/>
                    </a:ext>
                  </a:extLst>
                </p:cNvPr>
                <p:cNvSpPr txBox="1"/>
                <p:nvPr/>
              </p:nvSpPr>
              <p:spPr>
                <a:xfrm>
                  <a:off x="7203029" y="6052298"/>
                  <a:ext cx="178042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服从概率分布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35BC9EE-B8E6-CD19-23D0-D5732A7BA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029" y="6052298"/>
                  <a:ext cx="1780424" cy="391902"/>
                </a:xfrm>
                <a:prstGeom prst="rect">
                  <a:avLst/>
                </a:prstGeom>
                <a:blipFill>
                  <a:blip r:embed="rId8"/>
                  <a:stretch>
                    <a:fillRect l="-3082" t="-14063" b="-140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45736" name="直接连接符 3145735">
              <a:extLst>
                <a:ext uri="{FF2B5EF4-FFF2-40B4-BE49-F238E27FC236}">
                  <a16:creationId xmlns:a16="http://schemas.microsoft.com/office/drawing/2014/main" id="{5DEA3D76-BEFC-BCE7-6191-DF3B5D3B870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616139" y="5560547"/>
              <a:ext cx="477102" cy="491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25 -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4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4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3.125E-6 -0.30533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2" grpId="0" animBg="1"/>
      <p:bldP spid="1048723" grpId="0" animBg="1"/>
      <p:bldP spid="1048766" grpId="0"/>
      <p:bldP spid="12" grpId="0"/>
      <p:bldP spid="13" grpId="0" animBg="1"/>
      <p:bldP spid="16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77ED73-E28F-7C35-F8FF-34A88134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242" y="100272"/>
            <a:ext cx="7283633" cy="4239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C23E72-5A0C-D398-2018-D81EAD0E0CA8}"/>
                  </a:ext>
                </a:extLst>
              </p:cNvPr>
              <p:cNvSpPr txBox="1"/>
              <p:nvPr/>
            </p:nvSpPr>
            <p:spPr>
              <a:xfrm>
                <a:off x="104775" y="4619625"/>
                <a:ext cx="11525250" cy="1110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判别网络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①</m:t>
                      </m:r>
                      <m:limLow>
                        <m:limLow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800" i="1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②</m:t>
                      </m:r>
                      <m:limLow>
                        <m:limLow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  <m:lim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C23E72-5A0C-D398-2018-D81EAD0E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4619625"/>
                <a:ext cx="11525250" cy="1110945"/>
              </a:xfrm>
              <a:prstGeom prst="rect">
                <a:avLst/>
              </a:prstGeom>
              <a:blipFill>
                <a:blip r:embed="rId3"/>
                <a:stretch>
                  <a:fillRect l="-423" t="-4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53D871C-A35C-5A04-1944-570CD355A17F}"/>
                  </a:ext>
                </a:extLst>
              </p:cNvPr>
              <p:cNvSpPr txBox="1"/>
              <p:nvPr/>
            </p:nvSpPr>
            <p:spPr>
              <a:xfrm>
                <a:off x="104775" y="6172200"/>
                <a:ext cx="9242017" cy="769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FF0000"/>
                    </a:solidFill>
                  </a:rPr>
                  <a:t>判别网络优化目标：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sz="32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𝒎𝒂𝒙</m:t>
                        </m:r>
                      </m:e>
                      <m:li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𝑫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3200" b="1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𝑫</m:t>
                            </m:r>
                            <m:d>
                              <m:dPr>
                                <m:ctrlPr>
                                  <a:rPr lang="zh-CN" altLang="zh-CN" sz="3200" b="1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𝑮</m:t>
                                </m:r>
                                <m:d>
                                  <m:dPr>
                                    <m:ctrlPr>
                                      <a:rPr lang="zh-CN" altLang="zh-CN" sz="3200" b="1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32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1" i="1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53D871C-A35C-5A04-1944-570CD355A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6172200"/>
                <a:ext cx="9242017" cy="769185"/>
              </a:xfrm>
              <a:prstGeom prst="rect">
                <a:avLst/>
              </a:prstGeom>
              <a:blipFill>
                <a:blip r:embed="rId4"/>
                <a:stretch>
                  <a:fillRect l="-1649" t="-10317" b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26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A7A64A-BD25-0866-5CC9-5621E76483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 b="1" dirty="0">
                          <a:solidFill>
                            <a:srgbClr val="FF0000"/>
                          </a:solidFill>
                        </a:rPr>
                        <m:t>判别网络优化目标：</m:t>
                      </m:r>
                      <m:limLow>
                        <m:limLowPr>
                          <m:ctrlPr>
                            <a:rPr lang="zh-CN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𝒎𝒂𝒙</m:t>
                          </m:r>
                        </m:e>
                        <m:lim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𝑫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𝑫</m:t>
                          </m:r>
                          <m:d>
                            <m:dPr>
                              <m:ctrlPr>
                                <a:rPr lang="zh-CN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zh-CN" altLang="zh-CN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𝑮</m:t>
                                  </m:r>
                                  <m:d>
                                    <m:dPr>
                                      <m:ctrlPr>
                                        <a:rPr lang="zh-CN" altLang="zh-CN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3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A7A64A-BD25-0866-5CC9-5621E7648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6F5DC-0F79-515F-CF94-27A8A866E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lim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zh-CN" altLang="zh-CN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由此，我们拿到最终的目标函数为：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lim>
                          <m:r>
                            <a:rPr lang="en-US" altLang="zh-CN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zh-CN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zh-CN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𝒅𝒂𝒕𝒂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fName>
                                <m:e>
                                  <m: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d>
                                    <m:dPr>
                                      <m:ctrlPr>
                                        <a:rPr lang="zh-CN" altLang="zh-CN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zh-CN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zh-CN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zh-CN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  <m:d>
                                        <m:dPr>
                                          <m:ctrlPr>
                                            <a:rPr lang="zh-CN" altLang="zh-CN" b="1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A6F5DC-0F79-515F-CF94-27A8A866E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59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846712-53B0-DC66-4166-00453C64B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183" y="205047"/>
            <a:ext cx="7283633" cy="42395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7630A9-343F-06EA-ACF5-51217664E3DB}"/>
                  </a:ext>
                </a:extLst>
              </p:cNvPr>
              <p:cNvSpPr txBox="1"/>
              <p:nvPr/>
            </p:nvSpPr>
            <p:spPr>
              <a:xfrm>
                <a:off x="0" y="5206576"/>
                <a:ext cx="6638925" cy="771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生成网络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：</a:t>
                </a:r>
                <a:r>
                  <a:rPr lang="zh-CN" altLang="zh-CN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sz="3200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3200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𝒎𝒊𝒏</m:t>
                        </m:r>
                      </m:e>
                      <m:lim>
                        <m:r>
                          <a:rPr lang="en-US" altLang="zh-CN" sz="3200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𝑮</m:t>
                        </m:r>
                      </m:lim>
                    </m:limLow>
                    <m:sSub>
                      <m:sSubPr>
                        <m:ctrlPr>
                          <a:rPr lang="zh-CN" altLang="zh-CN" sz="3200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3200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sz="3200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zh-CN" sz="3200" b="1" i="1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3200" b="1" i="1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𝒍𝒐𝒈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sz="3200" b="1" i="1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3200" b="1" i="1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  <m:d>
                                  <m:dPr>
                                    <m:ctrlPr>
                                      <a:rPr lang="zh-CN" altLang="zh-CN" sz="3200" b="1" i="1"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chemeClr val="accen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7630A9-343F-06EA-ACF5-51217664E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06576"/>
                <a:ext cx="6638925" cy="771558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3796D0-9E50-5790-F824-0EA7AFA0E788}"/>
                  </a:ext>
                </a:extLst>
              </p:cNvPr>
              <p:cNvSpPr txBox="1"/>
              <p:nvPr/>
            </p:nvSpPr>
            <p:spPr>
              <a:xfrm>
                <a:off x="0" y="4444578"/>
                <a:ext cx="10644581" cy="857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判别网络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：</a:t>
                </a:r>
                <a:r>
                  <a:rPr lang="zh-CN" altLang="zh-CN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lim>
                        <m:r>
                          <a:rPr lang="en-US" altLang="zh-CN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zh-CN" altLang="zh-CN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zh-CN" altLang="zh-CN" sz="3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𝒅𝒂𝒕𝒂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sz="3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3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r>
                                  <a:rPr lang="en-US" altLang="zh-CN" sz="3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d>
                                  <m:dPr>
                                    <m:ctrlPr>
                                      <a:rPr lang="zh-CN" altLang="zh-CN" sz="32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CN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zh-CN" altLang="zh-CN" sz="3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sz="3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sz="3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3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32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32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d>
                                      <m:dPr>
                                        <m:ctrlPr>
                                          <a:rPr lang="zh-CN" altLang="zh-CN" sz="3200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B3796D0-9E50-5790-F824-0EA7AFA0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44578"/>
                <a:ext cx="10644581" cy="857607"/>
              </a:xfrm>
              <a:prstGeom prst="rect">
                <a:avLst/>
              </a:prstGeom>
              <a:blipFill>
                <a:blip r:embed="rId4"/>
                <a:stretch>
                  <a:fillRect l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3C1EEA-DC52-89FF-DD4A-79032870E628}"/>
                  </a:ext>
                </a:extLst>
              </p:cNvPr>
              <p:cNvSpPr txBox="1"/>
              <p:nvPr/>
            </p:nvSpPr>
            <p:spPr>
              <a:xfrm>
                <a:off x="0" y="6064183"/>
                <a:ext cx="12039193" cy="948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最终损失函数：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</m:e>
                      <m:li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lim>
                    </m:limLow>
                    <m:limLow>
                      <m:limLowPr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lim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zh-CN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zh-CN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𝒅𝒂𝒕𝒂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d>
                                  <m:dPr>
                                    <m:ctrlPr>
                                      <a:rPr lang="zh-CN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zh-CN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d>
                                      <m:dPr>
                                        <m:ctrlPr>
                                          <a:rPr lang="zh-CN" altLang="zh-CN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1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3C1EEA-DC52-89FF-DD4A-79032870E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64183"/>
                <a:ext cx="12039193" cy="948529"/>
              </a:xfrm>
              <a:prstGeom prst="rect">
                <a:avLst/>
              </a:prstGeom>
              <a:blipFill>
                <a:blip r:embed="rId5"/>
                <a:stretch>
                  <a:fillRect l="-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63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3B28E-945F-2278-F9C0-E8035BFC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数学推导证明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632E0-745B-072B-EAA5-1D3BEC2A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损失函数所对应的最优值是什么？</a:t>
            </a:r>
          </a:p>
        </p:txBody>
      </p:sp>
    </p:spTree>
    <p:extLst>
      <p:ext uri="{BB962C8B-B14F-4D97-AF65-F5344CB8AC3E}">
        <p14:creationId xmlns:p14="http://schemas.microsoft.com/office/powerpoint/2010/main" val="121954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DF072D-5C8B-ABFF-ADDF-8A4E926A1F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sz="32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e>
                      <m:lim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lim>
                    </m:limLow>
                    <m:limLow>
                      <m:limLowPr>
                        <m:ctrlPr>
                          <a:rPr lang="zh-CN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lim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zh-CN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zh-CN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𝒅𝒂𝒕𝒂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r>
                                  <a:rPr lang="en-US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d>
                                  <m:dPr>
                                    <m:ctrlPr>
                                      <a:rPr lang="zh-CN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zh-CN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CN" altLang="zh-CN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d>
                                      <m:dPr>
                                        <m:ctrlPr>
                                          <a:rPr lang="zh-CN" altLang="zh-CN" sz="3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3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DF072D-5C8B-ABFF-ADDF-8A4E926A1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9C809-DCD6-6089-B4C7-2A96C026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91725" cy="498475"/>
          </a:xfrm>
        </p:spPr>
        <p:txBody>
          <a:bodyPr/>
          <a:lstStyle/>
          <a:p>
            <a:r>
              <a:rPr lang="zh-CN" altLang="en-US" dirty="0"/>
              <a:t>对于里层（关于判别网络求最大）：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8AD68501-B95E-E8BB-2D22-6DC5C3AC37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459036"/>
                <a:ext cx="9991725" cy="498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zh-CN" altLang="zh-CN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zh-CN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zh-CN" altLang="zh-CN" sz="3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32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zh-CN" altLang="zh-CN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zh-CN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3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32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zh-CN" altLang="zh-CN" sz="32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8AD68501-B95E-E8BB-2D22-6DC5C3AC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59036"/>
                <a:ext cx="9991725" cy="498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A8F4FA-7441-CCFC-DA8A-2DDBD6A79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3133720"/>
                <a:ext cx="9991725" cy="498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/>
                  <a:t>		   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zh-CN" sz="35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5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zh-CN" altLang="zh-CN" sz="35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5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35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zh-CN" altLang="zh-CN" sz="35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5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sSub>
                          <m:sSubPr>
                            <m:ctrlPr>
                              <a:rPr lang="zh-CN" altLang="zh-CN" sz="35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5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35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35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5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sz="35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altLang="zh-CN" sz="35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zh-CN" sz="35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5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zh-CN" altLang="zh-CN" sz="35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5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sz="35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5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altLang="zh-CN" sz="35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zh-CN" altLang="zh-CN" sz="35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5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sSub>
                          <m:sSubPr>
                            <m:ctrlPr>
                              <a:rPr lang="zh-CN" altLang="zh-CN" sz="35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5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35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35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5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sz="35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endParaRPr lang="zh-CN" altLang="en-US" sz="35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DA8F4FA-7441-CCFC-DA8A-2DDBD6A79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133720"/>
                <a:ext cx="9991725" cy="498475"/>
              </a:xfrm>
              <a:prstGeom prst="rect">
                <a:avLst/>
              </a:prstGeom>
              <a:blipFill>
                <a:blip r:embed="rId4"/>
                <a:stretch>
                  <a:fillRect t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F0236401-D965-7842-2FA5-2A826C2CBD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5324" y="3808404"/>
                <a:ext cx="9991725" cy="498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/>
                  <a:t>		</a:t>
                </a:r>
                <a:r>
                  <a:rPr lang="en-US" altLang="zh-CN" sz="2600" dirty="0"/>
                  <a:t>    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zh-CN" sz="2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sz="2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6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zh-CN" altLang="zh-CN" sz="2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6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zh-CN" altLang="zh-CN" sz="2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6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zh-CN" altLang="zh-CN" sz="2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sz="2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6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6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zh-CN" altLang="zh-CN" sz="26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600" i="1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zh-CN" altLang="zh-CN" sz="2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sz="2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F0236401-D965-7842-2FA5-2A826C2CB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4" y="3808404"/>
                <a:ext cx="9991725" cy="498475"/>
              </a:xfrm>
              <a:prstGeom prst="rect">
                <a:avLst/>
              </a:prstGeom>
              <a:blipFill>
                <a:blip r:embed="rId5"/>
                <a:stretch>
                  <a:fillRect t="-20732" b="-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8F96F6F-2C79-92E2-172C-6445242F57FD}"/>
              </a:ext>
            </a:extLst>
          </p:cNvPr>
          <p:cNvSpPr txBox="1">
            <a:spLocks/>
          </p:cNvSpPr>
          <p:nvPr/>
        </p:nvSpPr>
        <p:spPr>
          <a:xfrm>
            <a:off x="457200" y="4749788"/>
            <a:ext cx="9991725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要求积分最大，就是要求里面的每一项最大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969BE858-F164-3DE7-A1AE-A585485723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5292708"/>
                <a:ext cx="9991725" cy="498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zh-CN" altLang="zh-CN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0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zh-CN" altLang="zh-CN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969BE858-F164-3DE7-A1AE-A58548572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292708"/>
                <a:ext cx="9991725" cy="4984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25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194</Words>
  <Application>Microsoft Office PowerPoint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宋体</vt:lpstr>
      <vt:lpstr>Arial</vt:lpstr>
      <vt:lpstr>Calibri</vt:lpstr>
      <vt:lpstr>Calibri Light</vt:lpstr>
      <vt:lpstr>Cambria Math</vt:lpstr>
      <vt:lpstr>Office 主题</vt:lpstr>
      <vt:lpstr>Generative Adversarial Network</vt:lpstr>
      <vt:lpstr>什么是生成模型？</vt:lpstr>
      <vt:lpstr>PowerPoint 演示文稿</vt:lpstr>
      <vt:lpstr>GAN流程图</vt:lpstr>
      <vt:lpstr>PowerPoint 演示文稿</vt:lpstr>
      <vt:lpstr>"判别网络优化目标："  (max)┬D {D(x_i )+[1-D(G(z_i ))]}</vt:lpstr>
      <vt:lpstr>PowerPoint 演示文稿</vt:lpstr>
      <vt:lpstr>数学推导证明</vt:lpstr>
      <vt:lpstr> (min)┬G  (max)┬D {E_(x∼p_data ) [log⁡D(x) ]+E_(x∼P_g ) [log⁡(1-D(x)) ]}</vt:lpstr>
      <vt:lpstr>(max)┬D [log⁡D(x) P_data (x)+log⁡(1-D(x)) P_g (x)] </vt:lpstr>
      <vt:lpstr>数学推导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</dc:title>
  <dc:creator>DBR-W10</dc:creator>
  <cp:lastModifiedBy>祥明 梁</cp:lastModifiedBy>
  <cp:revision>5</cp:revision>
  <dcterms:created xsi:type="dcterms:W3CDTF">2024-03-26T02:53:47Z</dcterms:created>
  <dcterms:modified xsi:type="dcterms:W3CDTF">2024-10-19T01:23:23Z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  <property fmtid="{D5CDD505-2E9C-101B-9397-08002B2CF9AE}" pid="3" name="ICV">
    <vt:lpwstr>c3612fda97ed4090b376ac419167a1d5_21</vt:lpwstr>
  </property>
</Properties>
</file>