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5" r:id="rId7"/>
    <p:sldId id="262" r:id="rId8"/>
    <p:sldId id="264" r:id="rId9"/>
    <p:sldId id="266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0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outlineViewPr>
    <p:cViewPr>
      <p:scale>
        <a:sx n="33" d="100"/>
        <a:sy n="33" d="100"/>
      </p:scale>
      <p:origin x="0" y="-52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21FA69-BEEA-904A-5C92-B41908FDFD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A01B29-E074-D287-1251-5C7366ED0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0A9EF6-8ED9-82C9-9EC5-E9BB7AA7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6CDCD-8272-4CE5-A35F-6E8A71B80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D7810-8CF2-8EB6-1038-FCD0C7A0F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063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83B8A5-87E7-E158-691A-ACB5CC4AC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8F5926-0157-6D08-B414-271CFE909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5E973D-4886-67EF-A31B-412D061A4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A545443-BCF5-E0D5-51D2-A5D3E4011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4C8F06-95F5-3C32-BDB0-43D361C0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130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E20AC4-6F5B-B901-000B-E0B67C5A0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4D1AE3F-A618-95E3-593D-4E69C0E62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89607A-19A3-EB91-5CD0-E4C73106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64FA5C-862E-25C1-12D6-982152040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47F00B-6F3F-C528-68C8-8DCC0903B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9267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9E8506-9801-3CB5-F7FE-1D248215B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AF2E9A-7B80-4811-B6A6-8BEC711F0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6DDE0B-2D1D-6CA3-D6EF-6CA6AAC68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2E795E-7819-70EB-A9AB-CCD7ECBCD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364329-698A-24FE-502A-1F100241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1337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DA5361-FA6F-CE4E-3EE9-8CAF00994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F99BA59-4ECC-2EA3-811D-BCB56DB35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BC0D9B-0C13-ABBD-DC53-9B34E6CD0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C8BAA3-B83E-21CC-2EC1-04EA668E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9FD7F59-9C10-A48B-77F1-4EFD76882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3133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E28FE5-B244-8E43-1F0E-DC471F6AF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37EB1B-84D3-0785-0CB6-F55CF0F6F0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E424AF5-4BA5-17BB-B63E-205944F59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CED740-F0C9-6A9D-117A-FB72243E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90BFCC-BD19-9763-73F7-ABC40D4E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F96EB1C-7FC1-27A0-511D-C4922A6E8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95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DF06F8-413B-2D47-7D79-21B2293D9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1496E1-E3BC-E56A-45EE-E68494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E173EDA-7082-E835-5ACD-948F12FD94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4A2E22B-5CC9-AD96-A39F-018359CB79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93DCC33-D46E-7609-E206-39C19D605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9CA514-A742-495B-5B6A-C3BD3028A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43DA12D-0DBF-2A92-8D89-BF483DA7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A575677-1DCF-5EB1-7698-9E5DE6E33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30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250D2-EA39-F83C-0A22-BBBBBCD5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236E26F-DBD9-BEE5-8DE8-C5D063F4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5D512CD-6E93-5758-AA0F-BC498251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C44BA38-9778-6940-72D4-22424ED29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5344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1F4C317-8DED-D7FE-EFC1-8452F7AB2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BC6CCD2-6AA4-1E27-AE8B-5B0264573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1A4153F-DA3B-F4F0-0740-FE794C2BA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58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9BAEAE-4AE6-5841-808D-CD46074D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70C53-9308-87B4-F020-4FC81BED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BAC397-D2F7-9A9C-DB0D-819EE1412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6D56CFF-BCE2-2C37-1622-957EFEA6D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19F6813-F4F9-9527-8A79-55A81414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BAF25-04C9-FDC4-6C80-CF2976217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9651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FA763D-1E88-8910-50CB-37410EB04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E7EC0A-7254-9493-6D7D-C9483DD4C4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208DBA5-6E69-65C8-9241-EA1AF1327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F5191A-65D9-BC3C-5E06-8131EEA92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0EF71A-8483-EA10-8A6B-4B7FF041F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9F0CB25-A401-996D-2386-8A13E4754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964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0B53E2-6410-A771-22F9-3E88D9CA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31612A8-10D5-DBEC-118F-EBDD7560D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5E932E-61DA-57C7-627E-50722869BD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742D-75F9-44E0-824B-1329408748FC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87F9C3-C06E-1997-3846-3FBF5E32B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E53D3-4527-64E3-309F-4CDFF8E484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17996-B80D-4347-9358-F501E5C143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6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0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7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14C30-9B18-495D-3513-98478687F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>
                <a:solidFill>
                  <a:schemeClr val="accent5">
                    <a:lumMod val="50000"/>
                  </a:schemeClr>
                </a:solidFill>
              </a:rPr>
              <a:t>ПРЕЗЕНТАЦИЯ ПО ПРОИЗВОДСТСТВЕННОЙ ПРАКТИКЕ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BF1E2C-C842-A7F7-8EAD-B5AAF76A44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bg2">
                    <a:lumMod val="10000"/>
                  </a:schemeClr>
                </a:solidFill>
              </a:rPr>
              <a:t>Выполнил студент группы ИС-37 Хидиров </a:t>
            </a:r>
            <a:r>
              <a:rPr lang="ru-RU" dirty="0" err="1">
                <a:solidFill>
                  <a:schemeClr val="bg2">
                    <a:lumMod val="10000"/>
                  </a:schemeClr>
                </a:solidFill>
              </a:rPr>
              <a:t>Джамедин</a:t>
            </a:r>
            <a:endParaRPr lang="ru-RU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34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  <a:tileRect t="-100000" r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301F08-D7A5-0DD4-2EDF-C18E9F5F4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8000"/>
            <a:ext cx="10515600" cy="835025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Функциональные возможности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0D2D47-3674-B23C-0333-BFC2B879B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100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13500000" scaled="1"/>
          </a:gra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предназначено для упрощения взаимодействия между администрацией села Куруш и его жителями. Оно позволяет подавать заявки по вопросам ЖКХ, отслеживать их статус и получать информацию от администрации.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2783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EC0088-55D0-F3D0-7D45-80ABE3B6B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0274"/>
          </a:xfrm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Результаты тестирования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DDFADA36-76CF-8F01-E335-F0624FF7E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4832136"/>
              </p:ext>
            </p:extLst>
          </p:nvPr>
        </p:nvGraphicFramePr>
        <p:xfrm>
          <a:off x="945059" y="1362075"/>
          <a:ext cx="6779716" cy="3303642"/>
        </p:xfrm>
        <a:graphic>
          <a:graphicData uri="http://schemas.openxmlformats.org/drawingml/2006/table">
            <a:tbl>
              <a:tblPr/>
              <a:tblGrid>
                <a:gridCol w="212458">
                  <a:extLst>
                    <a:ext uri="{9D8B030D-6E8A-4147-A177-3AD203B41FA5}">
                      <a16:colId xmlns:a16="http://schemas.microsoft.com/office/drawing/2014/main" val="1176333749"/>
                    </a:ext>
                  </a:extLst>
                </a:gridCol>
                <a:gridCol w="4193052">
                  <a:extLst>
                    <a:ext uri="{9D8B030D-6E8A-4147-A177-3AD203B41FA5}">
                      <a16:colId xmlns:a16="http://schemas.microsoft.com/office/drawing/2014/main" val="692481269"/>
                    </a:ext>
                  </a:extLst>
                </a:gridCol>
                <a:gridCol w="2374206">
                  <a:extLst>
                    <a:ext uri="{9D8B030D-6E8A-4147-A177-3AD203B41FA5}">
                      <a16:colId xmlns:a16="http://schemas.microsoft.com/office/drawing/2014/main" val="1246016183"/>
                    </a:ext>
                  </a:extLst>
                </a:gridCol>
              </a:tblGrid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1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Открытие главной страницы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82F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 flip="none" rotWithShape="1"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  <a:tileRect l="-100000" b="-10000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71098379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3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Заполнение формы заявки и её отправка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30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286616432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4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Сохранение заявки в локальной базе данных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624135225"/>
                  </a:ext>
                </a:extLst>
              </a:tr>
              <a:tr h="6442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6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Повторный запуск приложения — данные сохранены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Успешно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D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41158944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7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Ввод пустых данных в форму заявки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⚠️ Предупреждение пользователя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2834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20857503"/>
                  </a:ext>
                </a:extLst>
              </a:tr>
              <a:tr h="48373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8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Работа без интернета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l="100000" b="100000"/>
                      </a:path>
                    </a:gra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sz="1300" b="0" dirty="0">
                          <a:effectLst/>
                        </a:rPr>
                        <a:t>✅ Приложение работает автономно</a:t>
                      </a:r>
                    </a:p>
                  </a:txBody>
                  <a:tcPr marL="80250" marR="80250" marT="80250" marB="80250" anchor="ctr">
                    <a:lnL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332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gradFill>
                      <a:gsLst>
                        <a:gs pos="50844">
                          <a:srgbClr val="D7E6F5"/>
                        </a:gs>
                        <a:gs pos="45800">
                          <a:srgbClr val="E4EEF8"/>
                        </a:gs>
                        <a:gs pos="21000">
                          <a:srgbClr val="B4D1EC"/>
                        </a:gs>
                        <a:gs pos="0">
                          <a:schemeClr val="accent5">
                            <a:lumMod val="0"/>
                            <a:lumOff val="100000"/>
                          </a:schemeClr>
                        </a:gs>
                        <a:gs pos="25000">
                          <a:schemeClr val="accent5">
                            <a:lumMod val="0"/>
                            <a:lumOff val="100000"/>
                          </a:schemeClr>
                        </a:gs>
                        <a:gs pos="100000">
                          <a:schemeClr val="accent5">
                            <a:lumMod val="100000"/>
                          </a:schemeClr>
                        </a:gs>
                      </a:gsLst>
                      <a:path path="circle">
                        <a:fillToRect t="100000" r="100000"/>
                      </a:path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818054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2146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D85B1C-1A14-3B7A-2EBC-67B088981F2E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Использование в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A1E4C0D-10D3-BA5E-4424-4C468D3F3AA0}"/>
              </a:ext>
            </a:extLst>
          </p:cNvPr>
          <p:cNvSpPr>
            <a:spLocks noGrp="1"/>
          </p:cNvSpPr>
          <p:nvPr>
            <p:ph idx="1"/>
          </p:nvPr>
        </p:nvSpPr>
        <p:spPr>
          <a:blipFill>
            <a:blip r:embed="rId4">
              <a:alphaModFix amt="34000"/>
            </a:blip>
            <a:tile tx="0" ty="0" sx="100000" sy="100000" flip="none" algn="tl"/>
          </a:blip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Разработанное мной мобильное приложение направлено на автоматизацию и упрощение процесса подачи обращений от населения в администрацию села Куруш. Оно может быть использовано как инструмент повышения прозрачности и оперативности взаимодействия между жителями и органами местного самоуправления.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179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t="100000" r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534A34-B431-7E27-A152-313BC1F6E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96900"/>
          </a:xfrm>
          <a:gradFill>
            <a:gsLst>
              <a:gs pos="50844">
                <a:srgbClr val="D7E6F5"/>
              </a:gs>
              <a:gs pos="45800">
                <a:srgbClr val="E4EEF8"/>
              </a:gs>
              <a:gs pos="21000">
                <a:srgbClr val="B4D1EC"/>
              </a:gs>
              <a:gs pos="0">
                <a:schemeClr val="accent5">
                  <a:lumMod val="0"/>
                  <a:lumOff val="100000"/>
                </a:schemeClr>
              </a:gs>
              <a:gs pos="2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t="100000" r="100000"/>
            </a:path>
          </a:gradFill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73D38F-D2FE-5745-6ABC-0DAB7D9BE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724"/>
            <a:ext cx="10515600" cy="5264149"/>
          </a:xfrm>
          <a:blipFill>
            <a:blip r:embed="rId2">
              <a:alphaModFix amt="34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1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tile tx="0" ty="0" sx="100000" sy="100000" flip="none" algn="tl"/>
          </a:blip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Производственная практика в администрации села Куруш стала важным этапом моего обучения по специальности «Информационные системы и программирование» . За время практики я не только закрепил теоретические знания, но и получил ценный практический опыт в сфере разработки программного обеспечения.</a:t>
            </a:r>
            <a:endParaRPr lang="ru-RU" sz="2000" dirty="0"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Основные результаты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Изучил структуру и деятельность администрации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анализ технической базы и программного обеспечения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Выбрал язык программирования (</a:t>
            </a:r>
            <a:r>
              <a:rPr lang="ru-RU" sz="2000" b="0" i="0" dirty="0" err="1">
                <a:effectLst/>
                <a:latin typeface="system-ui"/>
              </a:rPr>
              <a:t>Kotlin</a:t>
            </a:r>
            <a:r>
              <a:rPr lang="ru-RU" sz="2000" b="0" i="0" dirty="0">
                <a:effectLst/>
                <a:latin typeface="system-ui"/>
              </a:rPr>
              <a:t>) и фреймворк (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Разработал мобильное приложение по модели MVVM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Провёл тестирование и подготовил документацию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Подготовил отчёт и презентацию</a:t>
            </a:r>
            <a:br>
              <a:rPr lang="ru-RU" sz="2000" dirty="0"/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649559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0844">
              <a:srgbClr val="D7E6F5"/>
            </a:gs>
            <a:gs pos="45800">
              <a:srgbClr val="E4EEF8"/>
            </a:gs>
            <a:gs pos="21000">
              <a:srgbClr val="B4D1EC"/>
            </a:gs>
            <a:gs pos="0">
              <a:schemeClr val="accent5">
                <a:lumMod val="0"/>
                <a:lumOff val="100000"/>
              </a:schemeClr>
            </a:gs>
            <a:gs pos="2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96D04F-23A7-CB9B-8DCF-85469C370FB0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 dpi="0" rotWithShape="1">
            <a:blip r:embed="rId2">
              <a:alphaModFix amt="34000"/>
            </a:blip>
            <a:srcRect/>
            <a:tile tx="0" ty="0" sx="100000" sy="100000" flip="none" algn="tl"/>
          </a:blipFill>
          <a:ln>
            <a:noFill/>
          </a:ln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Цель и задачи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5C5472-3254-9C51-C0E8-273BCDC01DDE}"/>
              </a:ext>
            </a:extLst>
          </p:cNvPr>
          <p:cNvSpPr>
            <a:spLocks noGrp="1"/>
          </p:cNvSpPr>
          <p:nvPr>
            <p:ph idx="1"/>
          </p:nvPr>
        </p:nvSpPr>
        <p:spPr>
          <a:gradFill>
            <a:gsLst>
              <a:gs pos="30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7200000" scaled="0"/>
          </a:gradFill>
        </p:spPr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Цель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Получить практические навыки работы в сфере информационных технологий, изучить структуру и деятельность</a:t>
            </a:r>
            <a:r>
              <a:rPr lang="ru-RU" dirty="0">
                <a:latin typeface="system-ui"/>
              </a:rPr>
              <a:t> </a:t>
            </a:r>
            <a:r>
              <a:rPr lang="ru-RU" b="0" i="0" dirty="0">
                <a:effectLst/>
                <a:latin typeface="system-ui"/>
              </a:rPr>
              <a:t>администрации, а также разработать программное решение, способствующее повышению эффективности её работы.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Задачи практики: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Изучить инструкции по технике безопасности.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Ознакомиться со структурой администрации и должностными обязанностями сотрудников.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Исследовать используемую вычислительную технику и программное обеспечение.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Выбрать язык программирования и среду разработки.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Разработать мобильное приложение для подачи обращений населением.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Провести тестирование и оформление документации.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ru-RU" b="0" i="0" dirty="0">
                <a:effectLst/>
                <a:latin typeface="system-ui"/>
              </a:rPr>
              <a:t>Подготовить отчёт и презентацию по результатам практики.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45178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D81425-2115-6E9A-68C9-13AA9C98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675"/>
            <a:ext cx="10515600" cy="1325563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Место прохождения практики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A6D062-C166-BA38-55C1-923FAB4F0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50" y="1368425"/>
            <a:ext cx="10515600" cy="4351338"/>
          </a:xfrm>
          <a:gradFill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Администрация села Куруш располагается в </a:t>
            </a:r>
            <a:r>
              <a:rPr lang="ru-RU" b="0" i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живописном районе </a:t>
            </a:r>
            <a:r>
              <a:rPr lang="ru-RU" b="0" i="0" dirty="0">
                <a:solidFill>
                  <a:srgbClr val="000000"/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  <a:latin typeface="IBM Plex Sans" panose="020B0503050203000203" pitchFamily="34" charset="0"/>
              </a:rPr>
              <a:t>с важными административными функциями. Главными направлениями деятельности являются управление территорией и обеспечение мероприятий в селе.</a:t>
            </a:r>
            <a:endParaRPr lang="ru-RU" dirty="0"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85FEF30-C390-8B07-6C7E-F580C5587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1738" y="3182774"/>
            <a:ext cx="4274119" cy="2319785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  <a:reflection stA="0" endPos="65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590889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621FC1-5B4B-6AA5-DF5B-FE2C07E9D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192"/>
            <a:ext cx="10515600" cy="1325563"/>
          </a:xfrm>
          <a:gradFill flip="none" rotWithShape="1">
            <a:gsLst>
              <a:gs pos="0">
                <a:schemeClr val="accent5">
                  <a:lumMod val="5000"/>
                  <a:lumOff val="95000"/>
                </a:schemeClr>
              </a:gs>
              <a:gs pos="74000">
                <a:schemeClr val="accent5">
                  <a:lumMod val="45000"/>
                  <a:lumOff val="55000"/>
                </a:schemeClr>
              </a:gs>
              <a:gs pos="83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/>
          <a:lstStyle/>
          <a:p>
            <a:r>
              <a:rPr lang="ru-RU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Структура администрации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E889D-9B60-619D-6E97-0CD3549C2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4488"/>
            <a:ext cx="10515600" cy="4351338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  <p:txBody>
          <a:bodyPr>
            <a:normAutofit fontScale="92500" lnSpcReduction="1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arenR"/>
            </a:pPr>
            <a:r>
              <a:rPr lang="ru-RU" b="1" i="0" dirty="0">
                <a:effectLst/>
                <a:latin typeface="system-ui"/>
              </a:rPr>
              <a:t>Глава администрации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Общее руководство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Принятие решений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Взаимодействие с районной администрацией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1)Технический отдел / IT-специалист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Обслуживание техники и программного обеспечения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Разработка приложений для автоматизации процессов</a:t>
            </a:r>
          </a:p>
          <a:p>
            <a:pPr lvl="1">
              <a:spcBef>
                <a:spcPts val="900"/>
              </a:spcBef>
              <a:spcAft>
                <a:spcPts val="900"/>
              </a:spcAft>
            </a:pPr>
            <a:r>
              <a:rPr lang="ru-RU" b="0" i="0" dirty="0">
                <a:effectLst/>
                <a:latin typeface="system-ui"/>
              </a:rPr>
              <a:t>Твоя роль: разработка мобильного приложения для подачи обращений от населения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endParaRPr lang="ru-RU" b="0" i="0" dirty="0">
              <a:solidFill>
                <a:srgbClr val="FAFAFC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117274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alphaModFix amt="34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12D22E-D328-63FC-C3FB-6C209493F16D}"/>
              </a:ext>
            </a:extLst>
          </p:cNvPr>
          <p:cNvSpPr>
            <a:spLocks noGrp="1"/>
          </p:cNvSpPr>
          <p:nvPr>
            <p:ph type="title"/>
          </p:nvPr>
        </p:nvSpPr>
        <p:spPr>
          <a:blipFill>
            <a:blip r:embed="rId3">
              <a:alphaModFix amt="34000"/>
            </a:blip>
            <a:tile tx="0" ty="0" sx="100000" sy="100000" flip="none" algn="tl"/>
          </a:blip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Изучение технической базы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6C356C-74B6-3D80-ACD3-07DCDCC37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0676"/>
            <a:ext cx="10515601" cy="4972050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0" i="0" dirty="0">
                <a:effectLst/>
                <a:latin typeface="system-ui"/>
              </a:rPr>
              <a:t>Во время прохождения производственной практики в администрации села Куруш я провёл анализ используемой вычислительной техники и программного обеспечения , чтобы понять, на каком уровне работает организация и какие возможности есть для автоматизации процессов.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задачи: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Изучил оборудование (компьютеры, периферия)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Выявил возможности модернизации и оптимизации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Подготовил информацию для последующей разработки приложения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3361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C55DF-9C4E-3682-4DD9-8619BFEBD637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Программное обеспечение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9EFF1AF-4BF4-042F-42B7-4F04D6254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75" y="1690689"/>
            <a:ext cx="10515600" cy="5072062"/>
          </a:xfr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ru-RU" b="0" i="0" dirty="0">
                <a:effectLst/>
                <a:latin typeface="system-ui"/>
              </a:rPr>
              <a:t>Во время практики в администрации села Куруш я изучил перечень программного обеспечения, которое используется сотрудниками для выполнения повседневных задач. Анализ ПО позволил понять уровень цифровизации организации и выявить возможности для внедрения новых решений.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b="1" i="0" dirty="0">
                <a:effectLst/>
                <a:latin typeface="system-ui"/>
              </a:rPr>
              <a:t>Основные программы: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Microsoft Office 2019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Используется для работы с документами, таблицами, презентациями.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Лицензирован частично.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Telegram</a:t>
            </a:r>
            <a:r>
              <a:rPr lang="ru-RU" b="0" i="0" dirty="0">
                <a:effectLst/>
                <a:latin typeface="system-ui"/>
              </a:rPr>
              <a:t> и Skype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Мессенджеры для внутренней коммуникации и связи с внешними организациями.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Бесплатные, без лицензий.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Kaspersky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Антивирусная программа для защиты компьютеров от вредоносного ПО.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Установлена частично, с пробными или ограниченными версиями.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system-ui"/>
              </a:rPr>
              <a:t>Google </a:t>
            </a:r>
            <a:r>
              <a:rPr lang="ru-RU" b="0" i="0" dirty="0" err="1">
                <a:effectLst/>
                <a:latin typeface="system-ui"/>
              </a:rPr>
              <a:t>Chrome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Браузеры для выхода в интернет, работы с электронной почтой и государственными порталами.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b="0" i="0" dirty="0" err="1">
                <a:effectLst/>
                <a:latin typeface="system-ui"/>
              </a:rPr>
              <a:t>Android</a:t>
            </a:r>
            <a:r>
              <a:rPr lang="ru-RU" b="0" i="0" dirty="0">
                <a:effectLst/>
                <a:latin typeface="system-ui"/>
              </a:rPr>
              <a:t> Studio и </a:t>
            </a:r>
            <a:r>
              <a:rPr lang="en-US" b="0" i="0" dirty="0">
                <a:effectLst/>
                <a:latin typeface="system-ui"/>
              </a:rPr>
              <a:t>Visual Studio Code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Инструменты для разработки и тестирования мобильного приложения.</a:t>
            </a:r>
            <a:br>
              <a:rPr lang="ru-RU" b="0" i="0" dirty="0">
                <a:effectLst/>
                <a:latin typeface="system-ui"/>
              </a:rPr>
            </a:br>
            <a:r>
              <a:rPr lang="ru-RU" b="0" i="0" dirty="0">
                <a:effectLst/>
                <a:latin typeface="system-ui"/>
              </a:rPr>
              <a:t>Открытое программное обеспечение (Open Source).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91054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DB01B3-BEFF-F170-13DC-C6B6BF1B2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ru-RU" i="0" dirty="0">
                <a:effectLst/>
                <a:latin typeface="system-ui"/>
              </a:rPr>
              <a:t>Выбор языка и инструментов разработки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F1DA92-2478-4213-1BA1-F75C4F9E9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100"/>
            <a:ext cx="10515600" cy="48895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i="0" dirty="0">
                <a:effectLst/>
                <a:latin typeface="system-ui"/>
              </a:rPr>
              <a:t>Выбранный стек технологий:</a:t>
            </a:r>
          </a:p>
          <a:p>
            <a:pPr marL="0" indent="0">
              <a:buNone/>
            </a:pPr>
            <a:endParaRPr lang="ru-RU" b="1" i="0" dirty="0">
              <a:effectLst/>
              <a:latin typeface="system-ui"/>
            </a:endParaRP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CFBC5DB6-FF67-BE7B-C8FB-39C04F6937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58456"/>
              </p:ext>
            </p:extLst>
          </p:nvPr>
        </p:nvGraphicFramePr>
        <p:xfrm>
          <a:off x="838200" y="2079713"/>
          <a:ext cx="9124950" cy="3063788"/>
        </p:xfrm>
        <a:graphic>
          <a:graphicData uri="http://schemas.openxmlformats.org/drawingml/2006/table">
            <a:tbl>
              <a:tblPr/>
              <a:tblGrid>
                <a:gridCol w="4562475">
                  <a:extLst>
                    <a:ext uri="{9D8B030D-6E8A-4147-A177-3AD203B41FA5}">
                      <a16:colId xmlns:a16="http://schemas.microsoft.com/office/drawing/2014/main" val="1207909178"/>
                    </a:ext>
                  </a:extLst>
                </a:gridCol>
                <a:gridCol w="4562475">
                  <a:extLst>
                    <a:ext uri="{9D8B030D-6E8A-4147-A177-3AD203B41FA5}">
                      <a16:colId xmlns:a16="http://schemas.microsoft.com/office/drawing/2014/main" val="1856236294"/>
                    </a:ext>
                  </a:extLst>
                </a:gridCol>
              </a:tblGrid>
              <a:tr h="87507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Язык программирования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Kotlin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829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849482292"/>
                  </a:ext>
                </a:extLst>
              </a:tr>
              <a:tr h="63310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Фреймворк для интерфейса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Jetpack Compose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2E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201997002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Среда разработки (</a:t>
                      </a:r>
                      <a:r>
                        <a:rPr lang="en-US" b="0" dirty="0">
                          <a:effectLst/>
                        </a:rPr>
                        <a:t>IDE)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Android Studio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502F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2888172626"/>
                  </a:ext>
                </a:extLst>
              </a:tr>
              <a:tr h="478862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База данных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Room (</a:t>
                      </a:r>
                      <a:r>
                        <a:rPr lang="ru-RU" b="0" dirty="0">
                          <a:effectLst/>
                        </a:rPr>
                        <a:t>локальная)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831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3364860415"/>
                  </a:ext>
                </a:extLst>
              </a:tr>
              <a:tr h="597889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ru-RU" b="0" dirty="0">
                          <a:effectLst/>
                        </a:rPr>
                        <a:t>Система контроля версий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b="0" dirty="0">
                          <a:effectLst/>
                        </a:rPr>
                        <a:t>Git (</a:t>
                      </a:r>
                      <a:r>
                        <a:rPr lang="ru-RU" b="0" dirty="0">
                          <a:effectLst/>
                        </a:rPr>
                        <a:t>локальное использование)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02D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blipFill dpi="0" rotWithShape="1">
                      <a:blip r:embed="rId2">
                        <a:alphaModFix amt="25000"/>
                      </a:blip>
                      <a:srcRect/>
                      <a:tile tx="0" ty="0" sx="100000" sy="100000" flip="none" algn="tl"/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582420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7007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A9F804-6850-F900-4682-7762AEAC6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0250"/>
          </a:xfrm>
          <a:gradFill>
            <a:gsLst>
              <a:gs pos="90000">
                <a:srgbClr val="C0D0EB"/>
              </a:gs>
              <a:gs pos="45000">
                <a:srgbClr val="B9CBE9"/>
              </a:gs>
              <a:gs pos="75000">
                <a:schemeClr val="accent1">
                  <a:lumMod val="45000"/>
                  <a:lumOff val="55000"/>
                </a:schemeClr>
              </a:gs>
              <a:gs pos="18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r>
              <a:rPr lang="ru-RU" i="0" dirty="0">
                <a:effectLst/>
                <a:latin typeface="system-ui"/>
              </a:rPr>
              <a:t>Архитектура приложения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21CBC9-676F-8008-5912-27CD1303B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5231"/>
            <a:ext cx="10515600" cy="5156994"/>
          </a:xfrm>
          <a:gradFill flip="none" rotWithShape="1">
            <a:gsLst>
              <a:gs pos="2900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82000">
                <a:schemeClr val="accent1">
                  <a:lumMod val="30000"/>
                  <a:lumOff val="70000"/>
                </a:schemeClr>
              </a:gs>
            </a:gsLst>
            <a:lin ang="7200000" scaled="0"/>
            <a:tileRect/>
          </a:gra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sz="2000" b="0" i="0" dirty="0">
                <a:effectLst/>
                <a:latin typeface="system-ui"/>
              </a:rPr>
              <a:t>При разработке мобильного приложения для администрации села Куруш я использовал архитектурный паттерн MVVM (Model-View-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) . Это позволило организовать код структурированно, упростило тестирование и дальнейшее развитие приложения.</a:t>
            </a:r>
            <a:endParaRPr lang="en-US" sz="2000" b="0" i="0" dirty="0">
              <a:effectLst/>
              <a:latin typeface="system-ui"/>
            </a:endParaRP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Компоненты: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View — графический интерфейс пользователя (экраны приложения), реализованные с помощью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— содержит логику отображения данных и управляет состоянием экранов.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Model — уровень данных, включает работу с локальной базой данных </a:t>
            </a:r>
            <a:r>
              <a:rPr lang="ru-RU" sz="2000" b="0" i="0" dirty="0" err="1">
                <a:effectLst/>
                <a:latin typeface="system-ui"/>
              </a:rPr>
              <a:t>Room</a:t>
            </a:r>
            <a:r>
              <a:rPr lang="ru-RU" sz="2000" b="0" i="0" dirty="0">
                <a:effectLst/>
                <a:latin typeface="system-ui"/>
              </a:rPr>
              <a:t> 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ru-RU" sz="2000" b="1" i="0" dirty="0">
                <a:effectLst/>
                <a:latin typeface="system-ui"/>
              </a:rPr>
              <a:t>Преимущества использования MVVM: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Четкое разделение слоёв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Удобство тестирования </a:t>
            </a:r>
            <a:r>
              <a:rPr lang="ru-RU" sz="2000" b="0" i="0" dirty="0" err="1">
                <a:effectLst/>
                <a:latin typeface="system-ui"/>
              </a:rPr>
              <a:t>ViewModel</a:t>
            </a:r>
            <a:r>
              <a:rPr lang="ru-RU" sz="2000" b="0" i="0" dirty="0">
                <a:effectLst/>
                <a:latin typeface="system-ui"/>
              </a:rPr>
              <a:t> без UI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Простота поддержки и масштабируемости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ru-RU" sz="2000" b="0" i="0" dirty="0">
                <a:effectLst/>
                <a:latin typeface="system-ui"/>
              </a:rPr>
              <a:t>Подходит для работы с </a:t>
            </a:r>
            <a:r>
              <a:rPr lang="ru-RU" sz="2000" b="0" i="0" dirty="0" err="1">
                <a:effectLst/>
                <a:latin typeface="system-ui"/>
              </a:rPr>
              <a:t>Jetpack</a:t>
            </a:r>
            <a:r>
              <a:rPr lang="ru-RU" sz="2000" b="0" i="0" dirty="0">
                <a:effectLst/>
                <a:latin typeface="system-ui"/>
              </a:rPr>
              <a:t> </a:t>
            </a:r>
            <a:r>
              <a:rPr lang="ru-RU" sz="2000" b="0" i="0" dirty="0" err="1">
                <a:effectLst/>
                <a:latin typeface="system-ui"/>
              </a:rPr>
              <a:t>Compose</a:t>
            </a:r>
            <a:endParaRPr lang="ru-RU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en-US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731945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82000">
              <a:schemeClr val="accent1">
                <a:lumMod val="30000"/>
                <a:lumOff val="70000"/>
              </a:schemeClr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CD07B1-617E-BBF5-4F19-34501E720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260350"/>
            <a:ext cx="10515600" cy="825500"/>
          </a:xfrm>
        </p:spPr>
        <p:txBody>
          <a:bodyPr>
            <a:normAutofit/>
          </a:bodyPr>
          <a:lstStyle/>
          <a:p>
            <a:r>
              <a:rPr lang="ru-RU" dirty="0"/>
              <a:t>Основной экран приложения</a:t>
            </a:r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E000C8B8-3ACD-0485-EC5C-832103156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1322387"/>
            <a:ext cx="8982075" cy="4545013"/>
          </a:xfrm>
        </p:spPr>
      </p:pic>
    </p:spTree>
    <p:extLst>
      <p:ext uri="{BB962C8B-B14F-4D97-AF65-F5344CB8AC3E}">
        <p14:creationId xmlns:p14="http://schemas.microsoft.com/office/powerpoint/2010/main" val="149006493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715</Words>
  <Application>Microsoft Office PowerPoint</Application>
  <PresentationFormat>Широкоэкранный</PresentationFormat>
  <Paragraphs>94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IBM Plex Sans</vt:lpstr>
      <vt:lpstr>system-ui</vt:lpstr>
      <vt:lpstr>Тема Office</vt:lpstr>
      <vt:lpstr>ПРЕЗЕНТАЦИЯ ПО ПРОИЗВОДСТСТВЕННОЙ ПРАКТИКЕ</vt:lpstr>
      <vt:lpstr>Цель и задачи практики</vt:lpstr>
      <vt:lpstr>Место прохождения практики</vt:lpstr>
      <vt:lpstr>Структура администрации</vt:lpstr>
      <vt:lpstr>Изучение технической базы</vt:lpstr>
      <vt:lpstr>Программное обеспечение</vt:lpstr>
      <vt:lpstr>Выбор языка и инструментов разработки</vt:lpstr>
      <vt:lpstr>Архитектура приложения</vt:lpstr>
      <vt:lpstr>Основной экран приложения</vt:lpstr>
      <vt:lpstr>Функциональные возможности</vt:lpstr>
      <vt:lpstr>Результаты тестирования</vt:lpstr>
      <vt:lpstr>Использование в администрации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Пользователь</dc:creator>
  <cp:lastModifiedBy>Пользователь</cp:lastModifiedBy>
  <cp:revision>7</cp:revision>
  <dcterms:created xsi:type="dcterms:W3CDTF">2025-05-21T00:10:03Z</dcterms:created>
  <dcterms:modified xsi:type="dcterms:W3CDTF">2025-05-25T13:23:58Z</dcterms:modified>
</cp:coreProperties>
</file>