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84" r:id="rId3"/>
    <p:sldId id="378" r:id="rId4"/>
    <p:sldId id="370" r:id="rId5"/>
    <p:sldId id="414" r:id="rId6"/>
    <p:sldId id="482" r:id="rId7"/>
    <p:sldId id="462" r:id="rId8"/>
    <p:sldId id="444" r:id="rId9"/>
    <p:sldId id="445" r:id="rId10"/>
    <p:sldId id="446" r:id="rId11"/>
    <p:sldId id="466" r:id="rId12"/>
    <p:sldId id="450" r:id="rId13"/>
    <p:sldId id="486" r:id="rId14"/>
    <p:sldId id="484" r:id="rId15"/>
    <p:sldId id="468" r:id="rId16"/>
    <p:sldId id="469" r:id="rId17"/>
    <p:sldId id="470" r:id="rId18"/>
    <p:sldId id="474" r:id="rId19"/>
    <p:sldId id="447" r:id="rId20"/>
    <p:sldId id="454" r:id="rId21"/>
    <p:sldId id="455" r:id="rId22"/>
    <p:sldId id="483" r:id="rId23"/>
    <p:sldId id="481" r:id="rId24"/>
    <p:sldId id="477" r:id="rId25"/>
    <p:sldId id="478" r:id="rId26"/>
    <p:sldId id="479" r:id="rId27"/>
    <p:sldId id="480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6" autoAdjust="0"/>
    <p:restoredTop sz="94660"/>
  </p:normalViewPr>
  <p:slideViewPr>
    <p:cSldViewPr>
      <p:cViewPr varScale="1">
        <p:scale>
          <a:sx n="77" d="100"/>
          <a:sy n="77" d="100"/>
        </p:scale>
        <p:origin x="114" y="4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12068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CSS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선택자와</a:t>
            </a:r>
            <a:r>
              <a:rPr lang="ko-KR" altLang="en-US" b="1" dirty="0" smtClean="0">
                <a:solidFill>
                  <a:schemeClr val="tx1"/>
                </a:solidFill>
              </a:rPr>
              <a:t> 배경 스타일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77072"/>
            <a:ext cx="15757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캐스케이딩</a:t>
            </a:r>
            <a:r>
              <a:rPr lang="ko-KR" altLang="en-US" sz="2800" dirty="0" smtClean="0"/>
              <a:t>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2504728" y="6709874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1" y="3789040"/>
            <a:ext cx="8640960" cy="20384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09446" y="321150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c</a:t>
            </a:r>
            <a:r>
              <a:rPr lang="en-US" altLang="ko-KR" sz="1600" dirty="0" smtClean="0">
                <a:solidFill>
                  <a:srgbClr val="C00000"/>
                </a:solidFill>
              </a:rPr>
              <a:t>ascading.html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55" y="1574821"/>
            <a:ext cx="5718938" cy="1448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691073"/>
            <a:ext cx="2584367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57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c</a:t>
            </a:r>
            <a:r>
              <a:rPr lang="en-US" altLang="ko-KR" sz="2800" dirty="0" smtClean="0"/>
              <a:t>lass </a:t>
            </a:r>
            <a:r>
              <a:rPr lang="ko-KR" altLang="en-US" sz="2800" dirty="0" err="1" smtClean="0"/>
              <a:t>선택자를</a:t>
            </a:r>
            <a:r>
              <a:rPr lang="ko-KR" altLang="en-US" sz="2800" dirty="0" smtClean="0"/>
              <a:t> 이용한 표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4985"/>
            <a:ext cx="41044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</a:rPr>
              <a:t>vertical-align </a:t>
            </a:r>
            <a:r>
              <a:rPr lang="ko-KR" altLang="en-US" b="1" dirty="0">
                <a:solidFill>
                  <a:srgbClr val="C00000"/>
                </a:solidFill>
              </a:rPr>
              <a:t>속성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 smtClean="0"/>
              <a:t>수직 정렬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0383"/>
            <a:ext cx="3024336" cy="27063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7" b="2825"/>
          <a:stretch/>
        </p:blipFill>
        <p:spPr>
          <a:xfrm>
            <a:off x="5097016" y="1819118"/>
            <a:ext cx="3997968" cy="461873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38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색상에 불투명도 넣기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35" y="3223135"/>
            <a:ext cx="2100882" cy="24482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3356992"/>
            <a:ext cx="4065268" cy="1156499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08584" y="1632575"/>
            <a:ext cx="8136904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</a:t>
            </a:r>
            <a:r>
              <a:rPr lang="en-US" altLang="ko-KR" b="1" dirty="0" smtClean="0"/>
              <a:t>olor:</a:t>
            </a:r>
            <a:r>
              <a:rPr lang="ko-KR" altLang="en-US" b="1" dirty="0" smtClean="0"/>
              <a:t> </a:t>
            </a:r>
            <a:r>
              <a:rPr lang="en-US" altLang="ko-KR" b="1" dirty="0" err="1"/>
              <a:t>rgb</a:t>
            </a:r>
            <a:r>
              <a:rPr lang="en-US" altLang="ko-KR" b="1" dirty="0"/>
              <a:t>(255, 255, 0</a:t>
            </a:r>
            <a:r>
              <a:rPr lang="en-US" altLang="ko-KR" b="1" dirty="0" smtClean="0"/>
              <a:t>)</a:t>
            </a:r>
            <a:r>
              <a:rPr lang="ko-KR" altLang="en-US" dirty="0"/>
              <a:t> </a:t>
            </a:r>
            <a:r>
              <a:rPr lang="ko-KR" altLang="en-US" sz="1600" dirty="0" smtClean="0"/>
              <a:t>형식으로 </a:t>
            </a:r>
            <a:r>
              <a:rPr lang="ko-KR" altLang="en-US" sz="1600" dirty="0" err="1" smtClean="0"/>
              <a:t>세자리의</a:t>
            </a:r>
            <a:r>
              <a:rPr lang="ko-KR" altLang="en-US" sz="1600" dirty="0" smtClean="0"/>
              <a:t> 숫자로 표시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투명도를 조절할 때는 </a:t>
            </a:r>
            <a:r>
              <a:rPr lang="en-US" altLang="ko-KR" b="1" dirty="0" smtClean="0">
                <a:solidFill>
                  <a:srgbClr val="C00000"/>
                </a:solidFill>
              </a:rPr>
              <a:t>color: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rgba</a:t>
            </a:r>
            <a:r>
              <a:rPr lang="en-US" altLang="ko-KR" b="1" dirty="0" smtClean="0">
                <a:solidFill>
                  <a:srgbClr val="C00000"/>
                </a:solidFill>
              </a:rPr>
              <a:t>(255</a:t>
            </a:r>
            <a:r>
              <a:rPr lang="en-US" altLang="ko-KR" b="1" dirty="0">
                <a:solidFill>
                  <a:srgbClr val="C00000"/>
                </a:solidFill>
              </a:rPr>
              <a:t>, 0, 0, 0.5)</a:t>
            </a:r>
            <a:r>
              <a:rPr lang="en-US" altLang="ko-KR" dirty="0"/>
              <a:t> </a:t>
            </a:r>
            <a:r>
              <a:rPr lang="ko-KR" altLang="en-US" sz="1600" dirty="0" smtClean="0"/>
              <a:t>처럼 마지막에 </a:t>
            </a:r>
            <a:r>
              <a:rPr lang="ko-KR" altLang="en-US" sz="1600" dirty="0" err="1" smtClean="0"/>
              <a:t>알파값</a:t>
            </a:r>
            <a:r>
              <a:rPr lang="ko-KR" altLang="en-US" sz="1600" dirty="0" smtClean="0"/>
              <a:t> 추가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a(alpha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ko-KR" altLang="en-US" sz="1600" dirty="0" err="1" smtClean="0"/>
              <a:t>불투명도를</a:t>
            </a:r>
            <a:r>
              <a:rPr lang="ko-KR" altLang="en-US" sz="1600" dirty="0" smtClean="0"/>
              <a:t> 나타내는 값으로 </a:t>
            </a:r>
            <a:r>
              <a:rPr lang="en-US" altLang="ko-KR" sz="1600" dirty="0" smtClean="0"/>
              <a:t>0~1</a:t>
            </a:r>
            <a:r>
              <a:rPr lang="ko-KR" altLang="en-US" sz="1600" dirty="0" smtClean="0"/>
              <a:t>중에서 </a:t>
            </a:r>
            <a:r>
              <a:rPr lang="en-US" altLang="ko-KR" sz="1600" dirty="0" smtClean="0"/>
              <a:t>(1</a:t>
            </a:r>
            <a:r>
              <a:rPr lang="ko-KR" altLang="en-US" sz="1600" dirty="0"/>
              <a:t>이 완전 불투명</a:t>
            </a:r>
            <a:r>
              <a:rPr lang="en-US" altLang="ko-KR" sz="1600" dirty="0"/>
              <a:t>, 0</a:t>
            </a:r>
            <a:r>
              <a:rPr lang="ko-KR" altLang="en-US" sz="1600" dirty="0"/>
              <a:t>은 투명</a:t>
            </a:r>
            <a:r>
              <a:rPr lang="en-US" altLang="ko-KR" sz="16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3201" y="1192977"/>
            <a:ext cx="3497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색상 이름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rgb</a:t>
            </a:r>
            <a:r>
              <a:rPr lang="en-US" altLang="ko-KR" b="1" dirty="0" smtClean="0">
                <a:solidFill>
                  <a:srgbClr val="C00000"/>
                </a:solidFill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rgba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표기법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3200" y="2924944"/>
            <a:ext cx="129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alpha.html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22"/>
          <a:stretch/>
        </p:blipFill>
        <p:spPr>
          <a:xfrm>
            <a:off x="4088904" y="4698017"/>
            <a:ext cx="3600400" cy="1946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67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텍스트에 그림자 효과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37865" y="1815207"/>
            <a:ext cx="62794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altLang="ko-KR" dirty="0"/>
              <a:t>text-shadow | &lt;</a:t>
            </a:r>
            <a:r>
              <a:rPr lang="ko-KR" altLang="en-US" dirty="0"/>
              <a:t>가로거리</a:t>
            </a:r>
            <a:r>
              <a:rPr lang="en-US" altLang="ko-KR" dirty="0"/>
              <a:t>&gt; &lt;</a:t>
            </a:r>
            <a:r>
              <a:rPr lang="ko-KR" altLang="en-US" dirty="0"/>
              <a:t>세로거리</a:t>
            </a:r>
            <a:r>
              <a:rPr lang="en-US" altLang="ko-KR" dirty="0"/>
              <a:t>&gt;&lt;</a:t>
            </a:r>
            <a:r>
              <a:rPr lang="ko-KR" altLang="en-US" dirty="0" err="1"/>
              <a:t>번짐정도</a:t>
            </a:r>
            <a:r>
              <a:rPr lang="en-US" altLang="ko-KR" dirty="0"/>
              <a:t>&gt;&lt;</a:t>
            </a:r>
            <a:r>
              <a:rPr lang="ko-KR" altLang="en-US" dirty="0"/>
              <a:t>색상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023201" y="1318524"/>
            <a:ext cx="349775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</a:rPr>
              <a:t>text-shadow </a:t>
            </a:r>
            <a:r>
              <a:rPr lang="ko-KR" altLang="en-US" b="1" dirty="0" smtClean="0">
                <a:solidFill>
                  <a:srgbClr val="C00000"/>
                </a:solidFill>
              </a:rPr>
              <a:t>속성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92896"/>
            <a:ext cx="3402203" cy="3763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488015" y="2852936"/>
            <a:ext cx="187220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t</a:t>
            </a:r>
            <a:r>
              <a:rPr lang="en-US" altLang="ko-KR" sz="1600" dirty="0" smtClean="0">
                <a:solidFill>
                  <a:srgbClr val="C00000"/>
                </a:solidFill>
              </a:rPr>
              <a:t>ext-shadow.html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92896"/>
            <a:ext cx="2663111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68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75403" y="1124744"/>
            <a:ext cx="74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아래의 조건을 적용한 </a:t>
            </a:r>
            <a:r>
              <a:rPr lang="en-US" altLang="ko-KR" sz="1600" dirty="0" smtClean="0"/>
              <a:t>web_design.html </a:t>
            </a:r>
            <a:r>
              <a:rPr lang="ko-KR" altLang="en-US" sz="1600" dirty="0" smtClean="0"/>
              <a:t>문서를 만들어 보세요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918" y="4739660"/>
            <a:ext cx="7188490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순서 없는 목록의 </a:t>
            </a:r>
            <a:r>
              <a:rPr lang="ko-KR" altLang="en-US" sz="1600" dirty="0" err="1" smtClean="0"/>
              <a:t>불릿을</a:t>
            </a:r>
            <a:r>
              <a:rPr lang="ko-KR" altLang="en-US" sz="1600" dirty="0" smtClean="0"/>
              <a:t> 없앱니다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각 항목의 </a:t>
            </a:r>
            <a:r>
              <a:rPr lang="ko-KR" altLang="en-US" sz="1600" dirty="0" err="1" smtClean="0"/>
              <a:t>줄간격을</a:t>
            </a:r>
            <a:r>
              <a:rPr lang="ko-KR" altLang="en-US" sz="1600" dirty="0" smtClean="0"/>
              <a:t> 글자 크기의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배로 지정합니다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각 항목에서 진하게 표시된 부분의 </a:t>
            </a:r>
            <a:r>
              <a:rPr lang="ko-KR" altLang="en-US" sz="1600" dirty="0" err="1" smtClean="0"/>
              <a:t>글자색을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#ad3000</a:t>
            </a:r>
            <a:r>
              <a:rPr lang="ko-KR" altLang="en-US" sz="1600" dirty="0" smtClean="0"/>
              <a:t>으로 수정합니다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(</a:t>
            </a:r>
            <a:r>
              <a:rPr lang="ko-KR" altLang="en-US" sz="1600" dirty="0" err="1" smtClean="0"/>
              <a:t>선택자는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class, </a:t>
            </a:r>
            <a:r>
              <a:rPr lang="ko-KR" altLang="en-US" sz="1600" dirty="0" smtClean="0"/>
              <a:t>이름은 </a:t>
            </a:r>
            <a:r>
              <a:rPr lang="en-US" altLang="ko-KR" sz="1600" dirty="0" smtClean="0"/>
              <a:t>subject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012905"/>
            <a:ext cx="4324332" cy="2568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59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한 페이지 안에서 이동하는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앵커만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들</a:t>
            </a:r>
            <a:r>
              <a:rPr lang="ko-KR" altLang="en-US" sz="2400" dirty="0" err="1">
                <a:solidFill>
                  <a:schemeClr val="tx1"/>
                </a:solidFill>
              </a:rPr>
              <a:t>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4528" y="1155809"/>
            <a:ext cx="856895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C00000"/>
                </a:solidFill>
              </a:rPr>
              <a:t>한 페이지 안에서 이</a:t>
            </a:r>
            <a:r>
              <a:rPr lang="ko-KR" altLang="en-US" b="1" dirty="0">
                <a:solidFill>
                  <a:srgbClr val="C00000"/>
                </a:solidFill>
              </a:rPr>
              <a:t>동</a:t>
            </a:r>
            <a:r>
              <a:rPr lang="ko-KR" altLang="en-US" b="1" dirty="0" smtClean="0">
                <a:solidFill>
                  <a:srgbClr val="C00000"/>
                </a:solidFill>
              </a:rPr>
              <a:t>하는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앵커만들기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앵커를 사용하려면 우선 이동하고 싶은 위치마다 고유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이용해 앵커를 만들고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    각각 다른 이름을 지정해야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태그 </a:t>
            </a:r>
            <a:r>
              <a:rPr lang="en-US" altLang="ko-KR" sz="1600" b="1" dirty="0" smtClean="0"/>
              <a:t>id=“</a:t>
            </a:r>
            <a:r>
              <a:rPr lang="ko-KR" altLang="en-US" sz="1600" b="1" dirty="0" smtClean="0"/>
              <a:t>앵커 이름</a:t>
            </a:r>
            <a:r>
              <a:rPr lang="en-US" altLang="ko-KR" sz="1600" b="1" dirty="0" smtClean="0"/>
              <a:t>“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텍스트 또는 이미지</a:t>
            </a:r>
            <a:r>
              <a:rPr lang="en-US" altLang="ko-KR" sz="1600" dirty="0" smtClean="0"/>
              <a:t>&lt;/</a:t>
            </a:r>
            <a:r>
              <a:rPr lang="ko-KR" altLang="en-US" sz="1600" dirty="0" smtClean="0"/>
              <a:t>태그</a:t>
            </a:r>
            <a:r>
              <a:rPr lang="en-US" altLang="ko-KR" sz="1600" dirty="0" smtClean="0"/>
              <a:t>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</a:t>
            </a:r>
            <a:r>
              <a:rPr lang="en-US" altLang="ko-KR" sz="1600" b="1" dirty="0" smtClean="0"/>
              <a:t>#</a:t>
            </a:r>
            <a:r>
              <a:rPr lang="ko-KR" altLang="en-US" sz="1600" b="1" dirty="0" smtClean="0"/>
              <a:t>앵커이름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텍스트 또는 이미지 </a:t>
            </a:r>
            <a:r>
              <a:rPr lang="en-US" altLang="ko-KR" sz="1600" dirty="0" smtClean="0"/>
              <a:t>&lt;/a&gt;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3" y="3068960"/>
            <a:ext cx="3342123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사각형 설명선 11"/>
          <p:cNvSpPr/>
          <p:nvPr/>
        </p:nvSpPr>
        <p:spPr>
          <a:xfrm>
            <a:off x="6033120" y="4077072"/>
            <a:ext cx="1624697" cy="576064"/>
          </a:xfrm>
          <a:prstGeom prst="wedgeRoundRectCallout">
            <a:avLst>
              <a:gd name="adj1" fmla="val -68520"/>
              <a:gd name="adj2" fmla="val -3234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인터넷 서점 </a:t>
            </a:r>
            <a:r>
              <a:rPr lang="en-US" altLang="ko-KR" sz="1400" dirty="0" smtClean="0"/>
              <a:t>: yes24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0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5" y="2000327"/>
            <a:ext cx="4421702" cy="31568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400" dirty="0" smtClean="0"/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한 페이지 안에서 이동하는 </a:t>
            </a:r>
            <a:r>
              <a:rPr lang="ko-KR" altLang="en-US" sz="2400" b="1" dirty="0" err="1">
                <a:solidFill>
                  <a:schemeClr val="tx1"/>
                </a:solidFill>
              </a:rPr>
              <a:t>앵커만</a:t>
            </a:r>
            <a:r>
              <a:rPr lang="ko-KR" altLang="en-US" sz="2400" dirty="0" err="1">
                <a:solidFill>
                  <a:schemeClr val="tx1"/>
                </a:solidFill>
              </a:rPr>
              <a:t>들기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2520" y="1268760"/>
            <a:ext cx="49685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ko-KR" altLang="en-US" b="1" dirty="0" smtClean="0"/>
              <a:t>한 페이지 안에서 점프하는 </a:t>
            </a:r>
            <a:r>
              <a:rPr lang="ko-KR" altLang="en-US" b="1" dirty="0" err="1" smtClean="0"/>
              <a:t>앵커만들기</a:t>
            </a:r>
            <a:endParaRPr lang="en-US" altLang="ko-KR" b="1" dirty="0" smtClean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872880" y="5229200"/>
            <a:ext cx="1624697" cy="576064"/>
          </a:xfrm>
          <a:prstGeom prst="wedgeRoundRectCallout">
            <a:avLst>
              <a:gd name="adj1" fmla="val 24295"/>
              <a:gd name="adj2" fmla="val -8107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브라우저 </a:t>
            </a:r>
            <a:r>
              <a:rPr lang="ko-KR" altLang="en-US" sz="1400" dirty="0" err="1" smtClean="0"/>
              <a:t>창크기를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줄인다음</a:t>
            </a:r>
            <a:r>
              <a:rPr lang="ko-KR" altLang="en-US" sz="1400" dirty="0" smtClean="0"/>
              <a:t> 확인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/>
          <a:stretch/>
        </p:blipFill>
        <p:spPr>
          <a:xfrm>
            <a:off x="5374303" y="2000327"/>
            <a:ext cx="4237077" cy="31568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52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한 페이지 안에서 이동하는 </a:t>
            </a:r>
            <a:r>
              <a:rPr lang="ko-KR" altLang="en-US" sz="2400" b="1" dirty="0" err="1">
                <a:solidFill>
                  <a:schemeClr val="tx1"/>
                </a:solidFill>
              </a:rPr>
              <a:t>앵커만</a:t>
            </a:r>
            <a:r>
              <a:rPr lang="ko-KR" altLang="en-US" sz="2400" dirty="0" err="1">
                <a:solidFill>
                  <a:schemeClr val="tx1"/>
                </a:solidFill>
              </a:rPr>
              <a:t>들기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0" y="1730425"/>
            <a:ext cx="4270387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85" y="1763915"/>
            <a:ext cx="4018795" cy="31772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30949" y="126876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anchor.html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색상 스타</a:t>
            </a:r>
            <a:r>
              <a:rPr lang="ko-KR" altLang="en-US" sz="2800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3202" y="1278322"/>
            <a:ext cx="5513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배경 색상 및 배경 이미지 관련 스타일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09281"/>
              </p:ext>
            </p:extLst>
          </p:nvPr>
        </p:nvGraphicFramePr>
        <p:xfrm>
          <a:off x="992560" y="1992900"/>
          <a:ext cx="8424936" cy="3740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1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background-color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배경색 스타일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background-color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#222; 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background-image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배경에 이미지 넣기 </a:t>
                      </a:r>
                      <a:r>
                        <a:rPr lang="en-US" altLang="ko-KR" sz="1600" baseline="0" dirty="0" smtClean="0"/>
                        <a:t>– </a:t>
                      </a:r>
                      <a:r>
                        <a:rPr lang="en-US" altLang="ko-KR" sz="1600" baseline="0" dirty="0" err="1" smtClean="0"/>
                        <a:t>url</a:t>
                      </a:r>
                      <a:r>
                        <a:rPr lang="en-US" altLang="ko-KR" sz="1600" baseline="0" dirty="0" smtClean="0"/>
                        <a:t>()</a:t>
                      </a:r>
                      <a:r>
                        <a:rPr lang="ko-KR" altLang="en-US" sz="1600" baseline="0" dirty="0" smtClean="0"/>
                        <a:t>함수 사용</a:t>
                      </a:r>
                      <a:endParaRPr lang="en-US" altLang="ko-KR" sz="16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 background-image: </a:t>
                      </a:r>
                      <a:r>
                        <a:rPr lang="en-US" altLang="ko-KR" sz="1600" baseline="0" dirty="0" err="1" smtClean="0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(‘images/bg-1.jpg’)</a:t>
                      </a:r>
                      <a:r>
                        <a:rPr lang="en-US" altLang="ko-KR" sz="1600" baseline="0" dirty="0" smtClean="0"/>
                        <a:t> 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background-repeat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배경 이미지 반복</a:t>
                      </a:r>
                      <a:endParaRPr lang="en-US" altLang="ko-KR" sz="16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no-repeat</a:t>
                      </a:r>
                      <a:r>
                        <a:rPr lang="en-US" altLang="ko-KR" sz="1600" baseline="0" dirty="0" smtClean="0"/>
                        <a:t> – </a:t>
                      </a:r>
                      <a:r>
                        <a:rPr lang="ko-KR" altLang="en-US" sz="1600" baseline="0" dirty="0" smtClean="0"/>
                        <a:t>한 번만 표시하고 반복하지 않기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background-position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배경 이미지 위치</a:t>
                      </a:r>
                      <a:endParaRPr lang="en-US" altLang="ko-KR" sz="16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background-position: top</a:t>
                      </a:r>
                      <a:r>
                        <a:rPr lang="en-US" altLang="ko-KR" sz="1600" baseline="0" dirty="0" smtClean="0"/>
                        <a:t> right;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1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색상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7" y="1175548"/>
            <a:ext cx="8706173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background-color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문서의 전체 배경색을 지정하려면 </a:t>
            </a:r>
            <a:r>
              <a:rPr lang="en-US" altLang="ko-KR" dirty="0" smtClean="0"/>
              <a:t>background-color </a:t>
            </a:r>
            <a:r>
              <a:rPr lang="ko-KR" altLang="en-US" dirty="0" smtClean="0"/>
              <a:t>속성을 사용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6616" y="2204864"/>
            <a:ext cx="576064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background-color: </a:t>
            </a:r>
            <a:r>
              <a:rPr lang="en-US" altLang="ko-KR" b="1" dirty="0" smtClean="0">
                <a:solidFill>
                  <a:srgbClr val="0070C0"/>
                </a:solidFill>
              </a:rPr>
              <a:t>#00ff00;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background-color: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rgb</a:t>
            </a:r>
            <a:r>
              <a:rPr lang="en-US" altLang="ko-KR" b="1" dirty="0" smtClean="0">
                <a:solidFill>
                  <a:srgbClr val="0070C0"/>
                </a:solidFill>
              </a:rPr>
              <a:t>(0, 255, 0);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background-color: </a:t>
            </a:r>
            <a:r>
              <a:rPr lang="en-US" altLang="ko-KR" b="1" dirty="0" smtClean="0">
                <a:solidFill>
                  <a:srgbClr val="0070C0"/>
                </a:solidFill>
              </a:rPr>
              <a:t>green;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98" y="3499082"/>
            <a:ext cx="3715771" cy="125591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429000"/>
            <a:ext cx="3139712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 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CSS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선택자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S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elctor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id, class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를 활용한 스타일 적용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배경 </a:t>
            </a:r>
            <a:r>
              <a:rPr lang="ko-KR" altLang="en-US" sz="2000" b="1" dirty="0">
                <a:solidFill>
                  <a:schemeClr val="tx1"/>
                </a:solidFill>
              </a:rPr>
              <a:t>관련 스타일 지정하기</a:t>
            </a:r>
          </a:p>
        </p:txBody>
      </p:sp>
      <p:sp>
        <p:nvSpPr>
          <p:cNvPr id="16" name="타원 15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2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이미지 넣</a:t>
            </a:r>
            <a:r>
              <a:rPr lang="ko-KR" altLang="en-US" sz="2800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175548"/>
            <a:ext cx="67687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background-image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웹 요소에 배경 이미지 넣기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background-image 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파일경로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/>
              <a:t>브라우저 화면에 가득 찰 때까지 가로와 세로로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06" y="3429000"/>
            <a:ext cx="4410691" cy="2057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20552" y="2451229"/>
            <a:ext cx="25922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예제</a:t>
            </a:r>
            <a:r>
              <a:rPr lang="en-US" altLang="ko-KR" dirty="0" smtClean="0">
                <a:solidFill>
                  <a:srgbClr val="C00000"/>
                </a:solidFill>
              </a:rPr>
              <a:t>. bg-image.html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81" y="3089604"/>
            <a:ext cx="3589331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78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4528" y="1196752"/>
            <a:ext cx="85689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background-repeat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배경 이미지 반복 방법 지정하기</a:t>
            </a:r>
            <a:endParaRPr lang="en-US" altLang="ko-KR" dirty="0">
              <a:solidFill>
                <a:srgbClr val="C0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61834"/>
              </p:ext>
            </p:extLst>
          </p:nvPr>
        </p:nvGraphicFramePr>
        <p:xfrm>
          <a:off x="1208584" y="1844824"/>
          <a:ext cx="74302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repeat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브라우저 화면에 가득 찰 때까지 가로와 세로로 반복한다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repeat-x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브라우저 창 너비와 같아질 때까지 가로로 반복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repeat-y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브라우저 창 너비와 같아질 때까지 세로로 반복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no-repeat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배경 이미지를 한 번만 표시하고 반복하지 않는다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93" y="3933056"/>
            <a:ext cx="6348011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이미지 넣</a:t>
            </a:r>
            <a:r>
              <a:rPr lang="ko-KR" altLang="en-US" sz="2800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2" y="1392296"/>
            <a:ext cx="4611479" cy="4558595"/>
          </a:xfrm>
          <a:prstGeom prst="rect">
            <a:avLst/>
          </a:prstGeom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71" y="1818447"/>
            <a:ext cx="5568156" cy="1882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11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이미지 크기 조정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48544" y="1175548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background-size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배경 이미지 크기 조절하기</a:t>
            </a:r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97639"/>
              </p:ext>
            </p:extLst>
          </p:nvPr>
        </p:nvGraphicFramePr>
        <p:xfrm>
          <a:off x="1208584" y="1916832"/>
          <a:ext cx="7430291" cy="244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auto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원래 배경 이미지 크기만큼 표시된다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contain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 안에 배경 이미지가 비율대로 축소됨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cover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배경 이미지로 요소를 꽉 채우고 나머지는 잘림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&lt;</a:t>
                      </a:r>
                      <a:r>
                        <a:rPr lang="ko-KR" altLang="en-US" sz="1600" dirty="0" smtClean="0"/>
                        <a:t>크기 값</a:t>
                      </a:r>
                      <a:r>
                        <a:rPr lang="en-US" altLang="ko-KR" sz="16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너비 값과 높이 값을 지정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&lt;</a:t>
                      </a:r>
                      <a:r>
                        <a:rPr lang="ko-KR" altLang="en-US" sz="1600" dirty="0" smtClean="0"/>
                        <a:t>백분율</a:t>
                      </a:r>
                      <a:r>
                        <a:rPr lang="en-US" altLang="ko-KR" sz="16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너비 값과 높이 값을 백분율 값으로 지정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2600" y="4446111"/>
            <a:ext cx="676875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사용 예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background-size</a:t>
            </a:r>
            <a:r>
              <a:rPr lang="en-US" altLang="ko-KR" dirty="0" smtClean="0"/>
              <a:t> : 200px;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background-position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top right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19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크기 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98395" y="1403764"/>
            <a:ext cx="259228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bg-size.html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1969586"/>
            <a:ext cx="2635207" cy="173335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42421"/>
            <a:ext cx="2424688" cy="45210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4005064"/>
            <a:ext cx="4896544" cy="2199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81813" y="3677937"/>
            <a:ext cx="15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bg-size.css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크기 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46" y="1189076"/>
            <a:ext cx="1440161" cy="54173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5" y="1772816"/>
            <a:ext cx="6940517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14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</a:t>
            </a:r>
            <a:r>
              <a:rPr lang="ko-KR" altLang="en-US" sz="2800" dirty="0" smtClean="0"/>
              <a:t>고정하</a:t>
            </a:r>
            <a:r>
              <a:rPr lang="ko-KR" altLang="en-US" sz="2800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2" y="1290826"/>
            <a:ext cx="6912768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background-attachment:fixed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배경 이미지 고정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&lt;body&gt; </a:t>
            </a:r>
            <a:r>
              <a:rPr lang="ko-KR" altLang="en-US" dirty="0" err="1" smtClean="0">
                <a:solidFill>
                  <a:srgbClr val="C00000"/>
                </a:solidFill>
              </a:rPr>
              <a:t>태그안에</a:t>
            </a:r>
            <a:r>
              <a:rPr lang="ko-KR" altLang="en-US" dirty="0" smtClean="0">
                <a:solidFill>
                  <a:srgbClr val="C00000"/>
                </a:solidFill>
              </a:rPr>
              <a:t> 배경 이미지 삽입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66" y="2361792"/>
            <a:ext cx="6123660" cy="2507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85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</a:t>
            </a:r>
            <a:r>
              <a:rPr lang="ko-KR" altLang="en-US" sz="2800" dirty="0" smtClean="0"/>
              <a:t>고정하</a:t>
            </a:r>
            <a:r>
              <a:rPr lang="ko-KR" altLang="en-US" sz="2800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87" y="3694202"/>
            <a:ext cx="5721840" cy="2687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87" y="1462498"/>
            <a:ext cx="6388828" cy="2087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745088" y="1231664"/>
            <a:ext cx="228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bg-attachment.html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전체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태그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8" y="2533253"/>
            <a:ext cx="56166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  </a:t>
            </a:r>
            <a:r>
              <a:rPr lang="ko-KR" altLang="en-US" sz="2000" b="1" dirty="0" smtClean="0"/>
              <a:t>전체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스타일 모든 요소에 적용할 때 사용 </a:t>
            </a:r>
            <a:r>
              <a:rPr lang="en-US" altLang="ko-KR" sz="1600" dirty="0" smtClean="0"/>
              <a:t>- </a:t>
            </a:r>
            <a:r>
              <a:rPr lang="en-US" altLang="ko-KR" sz="1600" b="1" dirty="0" smtClean="0"/>
              <a:t>*(</a:t>
            </a:r>
            <a:r>
              <a:rPr lang="ko-KR" altLang="en-US" sz="1600" b="1" dirty="0" smtClean="0"/>
              <a:t>별</a:t>
            </a:r>
            <a:r>
              <a:rPr lang="en-US" altLang="ko-KR" sz="1600" b="1" dirty="0" smtClean="0"/>
              <a:t>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다른 </a:t>
            </a:r>
            <a:r>
              <a:rPr lang="ko-KR" altLang="en-US" sz="1600" dirty="0" err="1" smtClean="0"/>
              <a:t>선택자와</a:t>
            </a:r>
            <a:r>
              <a:rPr lang="ko-KR" altLang="en-US" sz="1600" dirty="0" smtClean="0"/>
              <a:t> 함께 모든 하위 요소에 한꺼번에 스타일 적용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21" y="2924944"/>
            <a:ext cx="2235378" cy="10801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4528" y="4293096"/>
            <a:ext cx="41441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ko-KR" altLang="en-US" sz="2000" b="1" dirty="0" smtClean="0"/>
              <a:t>태그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문서에서 특정 태그를 사용한 모든 요소에 스타일 적용</a:t>
            </a:r>
            <a:endParaRPr lang="en-US" altLang="ko-KR" sz="1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62" y="4365104"/>
            <a:ext cx="337606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48544" y="1124744"/>
            <a:ext cx="428983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선택자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(Selector)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560" y="155679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스타일의 속성을 적용하는 요소를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(selector)’</a:t>
            </a:r>
            <a:r>
              <a:rPr lang="ko-KR" altLang="en-US" sz="1600" dirty="0" smtClean="0"/>
              <a:t>라고 부른다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선택자는</a:t>
            </a:r>
            <a:r>
              <a:rPr lang="ko-KR" altLang="en-US" sz="1600" dirty="0" smtClean="0"/>
              <a:t> 태그 하나가 될 수도 있지만 여러 개의 요소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묶</a:t>
            </a:r>
            <a:r>
              <a:rPr lang="ko-KR" altLang="en-US" sz="1600" dirty="0" smtClean="0"/>
              <a:t>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별도의 </a:t>
            </a:r>
            <a:r>
              <a:rPr lang="ko-KR" altLang="en-US" sz="1600" dirty="0" err="1" smtClean="0"/>
              <a:t>선택자로</a:t>
            </a:r>
            <a:r>
              <a:rPr lang="ko-KR" altLang="en-US" sz="1600" dirty="0" smtClean="0"/>
              <a:t> 지정할 수도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99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주요 </a:t>
            </a:r>
            <a:r>
              <a:rPr lang="ko-KR" altLang="en-US" sz="2800" dirty="0" err="1" smtClean="0"/>
              <a:t>선택자</a:t>
            </a:r>
            <a:r>
              <a:rPr lang="en-US" altLang="ko-KR" sz="2800" dirty="0"/>
              <a:t>(selector)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8" y="3573016"/>
            <a:ext cx="8706172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그룹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같은 스타일을 사용하는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한꺼번에 정의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쉼표</a:t>
            </a:r>
            <a:r>
              <a:rPr lang="en-US" altLang="ko-KR" sz="1600" dirty="0" smtClean="0"/>
              <a:t>(,)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구분해 여러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나열함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904471"/>
            <a:ext cx="2664296" cy="13681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35" y="4977003"/>
            <a:ext cx="2475382" cy="8348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4266347" y="5394420"/>
            <a:ext cx="67378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4528" y="1305342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C00000"/>
                </a:solidFill>
              </a:rPr>
              <a:t>  </a:t>
            </a:r>
            <a:r>
              <a:rPr lang="en-US" altLang="ko-KR" sz="2000" b="1" dirty="0" smtClean="0"/>
              <a:t>id </a:t>
            </a: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, class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id </a:t>
            </a:r>
            <a:r>
              <a:rPr lang="ko-KR" altLang="en-US" b="1" dirty="0" err="1" smtClean="0"/>
              <a:t>선택자</a:t>
            </a:r>
            <a:r>
              <a:rPr lang="ko-KR" altLang="en-US" b="1" dirty="0" smtClean="0"/>
              <a:t>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문서 안에서 </a:t>
            </a:r>
            <a:r>
              <a:rPr lang="ko-KR" altLang="en-US" sz="1600" b="1" dirty="0" smtClean="0"/>
              <a:t>한 번만 사용</a:t>
            </a:r>
            <a:r>
              <a:rPr lang="ko-KR" altLang="en-US" sz="1600" dirty="0" smtClean="0"/>
              <a:t>한다면 </a:t>
            </a:r>
            <a:r>
              <a:rPr lang="en-US" altLang="ko-KR" sz="1600" dirty="0" smtClean="0"/>
              <a:t>id </a:t>
            </a:r>
            <a:r>
              <a:rPr lang="ko-KR" altLang="en-US" sz="1600" dirty="0" err="1" smtClean="0"/>
              <a:t>선택자로</a:t>
            </a:r>
            <a:r>
              <a:rPr lang="ko-KR" altLang="en-US" sz="1600" dirty="0" smtClean="0"/>
              <a:t> 정의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#(</a:t>
            </a:r>
            <a:r>
              <a:rPr lang="ko-KR" altLang="en-US" sz="1600" b="1" dirty="0" err="1">
                <a:solidFill>
                  <a:srgbClr val="C00000"/>
                </a:solidFill>
              </a:rPr>
              <a:t>샾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다음에</a:t>
            </a:r>
            <a:r>
              <a:rPr lang="en-US" altLang="ko-KR" sz="1600" dirty="0" smtClean="0"/>
              <a:t> id </a:t>
            </a:r>
            <a:r>
              <a:rPr lang="ko-KR" altLang="en-US" sz="1600" dirty="0" smtClean="0"/>
              <a:t>이름 지정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class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선택자</a:t>
            </a:r>
            <a:r>
              <a:rPr lang="ko-KR" altLang="en-US" b="1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문서 </a:t>
            </a:r>
            <a:r>
              <a:rPr lang="ko-KR" altLang="en-US" sz="1600" dirty="0"/>
              <a:t>안에서 </a:t>
            </a:r>
            <a:r>
              <a:rPr lang="ko-KR" altLang="en-US" sz="1600" b="1" dirty="0"/>
              <a:t>여러 번 반복할 스타일</a:t>
            </a:r>
            <a:r>
              <a:rPr lang="ko-KR" altLang="en-US" sz="1600" dirty="0"/>
              <a:t>이라면 클래스 </a:t>
            </a:r>
            <a:r>
              <a:rPr lang="ko-KR" altLang="en-US" sz="1600" dirty="0" err="1"/>
              <a:t>선택자로</a:t>
            </a:r>
            <a:r>
              <a:rPr lang="ko-KR" altLang="en-US" sz="1600" dirty="0"/>
              <a:t> 정의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마침표</a:t>
            </a:r>
            <a:r>
              <a:rPr lang="en-US" altLang="ko-KR" sz="1600" b="1" dirty="0">
                <a:solidFill>
                  <a:srgbClr val="C00000"/>
                </a:solidFill>
              </a:rPr>
              <a:t>(.)</a:t>
            </a:r>
            <a:r>
              <a:rPr lang="en-US" altLang="ko-KR" sz="1600" dirty="0"/>
              <a:t> </a:t>
            </a:r>
            <a:r>
              <a:rPr lang="ko-KR" altLang="en-US" sz="1600" dirty="0"/>
              <a:t>다음에 클래스 이름 </a:t>
            </a:r>
            <a:r>
              <a:rPr lang="ko-KR" altLang="en-US" sz="1600" dirty="0" smtClean="0"/>
              <a:t>지</a:t>
            </a:r>
            <a:r>
              <a:rPr lang="ko-KR" altLang="en-US" sz="1600" dirty="0"/>
              <a:t>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877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전체선택자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태그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96144" y="3456036"/>
            <a:ext cx="174887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selector1.html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5" y="1606808"/>
            <a:ext cx="6043184" cy="1630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5" y="3933056"/>
            <a:ext cx="8269165" cy="17549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1833473"/>
            <a:ext cx="1976220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82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marL="285750" indent="-285750"/>
            <a:r>
              <a:rPr lang="ko-KR" altLang="en-US" sz="2800" b="1" dirty="0" smtClean="0"/>
              <a:t>   </a:t>
            </a:r>
            <a:r>
              <a:rPr lang="ko-KR" altLang="en-US" sz="2800" dirty="0"/>
              <a:t>태그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02643"/>
            <a:ext cx="2023274" cy="20162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1607205"/>
            <a:ext cx="3816645" cy="20116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3" y="3906898"/>
            <a:ext cx="7200800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6942028" y="3773454"/>
            <a:ext cx="13259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link.html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29264" y="1556792"/>
            <a:ext cx="159440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CSS </a:t>
            </a:r>
            <a:r>
              <a:rPr lang="ko-KR" altLang="en-US" sz="1600" dirty="0" smtClean="0"/>
              <a:t>적용하기</a:t>
            </a:r>
            <a:endParaRPr lang="en-US" altLang="ko-KR" sz="1600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245120" y="1947169"/>
            <a:ext cx="444184" cy="2700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76936" y="2250714"/>
            <a:ext cx="3528392" cy="115212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id &amp; class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94050" y="3700612"/>
            <a:ext cx="174887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selector2.html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1772816"/>
            <a:ext cx="3790901" cy="21348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8" y="1484784"/>
            <a:ext cx="4672312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50" y="4208178"/>
            <a:ext cx="7874986" cy="17366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81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캐스케이딩</a:t>
            </a:r>
            <a:r>
              <a:rPr lang="ko-KR" altLang="en-US" sz="2800" dirty="0" smtClean="0"/>
              <a:t>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06314"/>
            <a:ext cx="428983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원칙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스타일 우선 순위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2640" y="1844824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!important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2840" y="1916832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어떤 스타일보다 우선 적용되는 스타일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2504728" y="2420888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12640" y="2780928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인라인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스타일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2840" y="285293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해당 태그에만 적용되는 스타일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504728" y="3356992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12640" y="3717032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d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스타일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2840" y="3789040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</a:t>
            </a:r>
            <a:r>
              <a:rPr lang="en-US" altLang="ko-KR" sz="1600" dirty="0" smtClean="0">
                <a:solidFill>
                  <a:srgbClr val="0070C0"/>
                </a:solidFill>
              </a:rPr>
              <a:t>d </a:t>
            </a:r>
            <a:r>
              <a:rPr lang="ko-KR" altLang="en-US" sz="1600" dirty="0" smtClean="0">
                <a:solidFill>
                  <a:srgbClr val="0070C0"/>
                </a:solidFill>
              </a:rPr>
              <a:t>선택자가 있는 부분에만 적용되는 스타일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2504728" y="4293096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12640" y="4725144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lass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스타일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2840" y="4797152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class </a:t>
            </a:r>
            <a:r>
              <a:rPr lang="ko-KR" altLang="en-US" sz="1600" dirty="0">
                <a:solidFill>
                  <a:srgbClr val="0070C0"/>
                </a:solidFill>
              </a:rPr>
              <a:t>선택자가 있는 부분에만 적용되는 스타일</a:t>
            </a:r>
          </a:p>
        </p:txBody>
      </p:sp>
      <p:sp>
        <p:nvSpPr>
          <p:cNvPr id="21" name="아래쪽 화살표 20"/>
          <p:cNvSpPr/>
          <p:nvPr/>
        </p:nvSpPr>
        <p:spPr>
          <a:xfrm>
            <a:off x="2504728" y="5301208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12640" y="5733256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태그 스타일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2840" y="5805264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태</a:t>
            </a:r>
            <a:r>
              <a:rPr lang="ko-KR" altLang="en-US" sz="1600" dirty="0">
                <a:solidFill>
                  <a:srgbClr val="0070C0"/>
                </a:solidFill>
              </a:rPr>
              <a:t>그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선택자가 있는 부분에만 적용되는 스타일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504728" y="6709874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캐스케이딩</a:t>
            </a:r>
            <a:r>
              <a:rPr lang="ko-KR" altLang="en-US" sz="2800" dirty="0" smtClean="0"/>
              <a:t>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06314"/>
            <a:ext cx="428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원칙 </a:t>
            </a:r>
            <a:r>
              <a:rPr lang="en-US" altLang="ko-KR" sz="2000" b="1" dirty="0">
                <a:solidFill>
                  <a:srgbClr val="C00000"/>
                </a:solidFill>
              </a:rPr>
              <a:t>2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스타일 상속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2560" y="1700808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자식 요소에서 별도로 스타일을 지정하지 않으면 부모 요소에 있는 스타일 속성들이 자식 요소로 전달됨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상속을 이용하면 스타일 시트를 효과적으로 만들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주의점은 스타일의 모든 속성이 부모 요소에서 자식 요소로 상속되는 것은 아님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2504728" y="6709874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37" y="3722377"/>
            <a:ext cx="5446863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1426164" y="3573016"/>
            <a:ext cx="117726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부모요</a:t>
            </a:r>
            <a:r>
              <a:rPr lang="ko-KR" altLang="en-US" sz="1600"/>
              <a:t>소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426164" y="4206557"/>
            <a:ext cx="117726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자</a:t>
            </a:r>
            <a:r>
              <a:rPr lang="ko-KR" altLang="en-US" sz="1600" dirty="0"/>
              <a:t>식</a:t>
            </a:r>
            <a:r>
              <a:rPr lang="ko-KR" altLang="en-US" sz="1600" dirty="0" smtClean="0"/>
              <a:t>요소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6164" y="4809670"/>
            <a:ext cx="117726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형</a:t>
            </a:r>
            <a:r>
              <a:rPr lang="ko-KR" altLang="en-US" sz="1600" dirty="0"/>
              <a:t>제</a:t>
            </a:r>
            <a:r>
              <a:rPr lang="ko-KR" altLang="en-US" sz="1600" dirty="0" smtClean="0"/>
              <a:t>요소</a:t>
            </a:r>
            <a:endParaRPr lang="ko-KR" altLang="en-US" sz="1600" dirty="0"/>
          </a:p>
        </p:txBody>
      </p:sp>
      <p:cxnSp>
        <p:nvCxnSpPr>
          <p:cNvPr id="29" name="직선 화살표 연결선 28"/>
          <p:cNvCxnSpPr>
            <a:stCxn id="25" idx="3"/>
          </p:cNvCxnSpPr>
          <p:nvPr/>
        </p:nvCxnSpPr>
        <p:spPr>
          <a:xfrm>
            <a:off x="2603432" y="3760302"/>
            <a:ext cx="622931" cy="100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2603431" y="4077072"/>
            <a:ext cx="838956" cy="274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619541" y="4581128"/>
            <a:ext cx="838956" cy="274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6788</TotalTime>
  <Words>813</Words>
  <Application>Microsoft Office PowerPoint</Application>
  <PresentationFormat>A4 용지(210x297mm)</PresentationFormat>
  <Paragraphs>180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휴먼엑스포</vt:lpstr>
      <vt:lpstr>Arial</vt:lpstr>
      <vt:lpstr>Wingdings</vt:lpstr>
      <vt:lpstr>Office 테마</vt:lpstr>
      <vt:lpstr>4강. CSS 선택자와 배경 스타일</vt:lpstr>
      <vt:lpstr>    목 차</vt:lpstr>
      <vt:lpstr>전체/태그 선택자</vt:lpstr>
      <vt:lpstr>주요 선택자(selector)</vt:lpstr>
      <vt:lpstr>전체선택자 &amp; 태그 선택자</vt:lpstr>
      <vt:lpstr>   태그 선택자</vt:lpstr>
      <vt:lpstr>id &amp; class 선택자</vt:lpstr>
      <vt:lpstr>캐스케이딩 스타일 시트</vt:lpstr>
      <vt:lpstr>캐스케이딩 스타일 시트</vt:lpstr>
      <vt:lpstr>캐스케이딩 스타일 시트</vt:lpstr>
      <vt:lpstr>class 선택자를 이용한 표 스타일</vt:lpstr>
      <vt:lpstr>색상에 불투명도 넣기</vt:lpstr>
      <vt:lpstr>텍스트에 그림자 효과</vt:lpstr>
      <vt:lpstr>실습 문제</vt:lpstr>
      <vt:lpstr> 한 페이지 안에서 이동하는 앵커만들기</vt:lpstr>
      <vt:lpstr> 한 페이지 안에서 이동하는 앵커만들기</vt:lpstr>
      <vt:lpstr> 한 페이지 안에서 이동하는 앵커만들기</vt:lpstr>
      <vt:lpstr>배경 색상 스타일</vt:lpstr>
      <vt:lpstr>배경 색상 스타일</vt:lpstr>
      <vt:lpstr>배경 이미지 넣기</vt:lpstr>
      <vt:lpstr>배경 이미지 넣기</vt:lpstr>
      <vt:lpstr>배경 이미지 넣기</vt:lpstr>
      <vt:lpstr>배경 이미지 크기 조정</vt:lpstr>
      <vt:lpstr>배경 이미지 크기 조정</vt:lpstr>
      <vt:lpstr>배경 이미지 크기 조정</vt:lpstr>
      <vt:lpstr>배경 이미지 고정하기</vt:lpstr>
      <vt:lpstr>배경 이미지 고정하기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453</cp:revision>
  <dcterms:created xsi:type="dcterms:W3CDTF">2019-03-04T02:36:55Z</dcterms:created>
  <dcterms:modified xsi:type="dcterms:W3CDTF">2023-03-20T09:20:44Z</dcterms:modified>
</cp:coreProperties>
</file>