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82" r:id="rId5"/>
    <p:sldId id="321" r:id="rId6"/>
    <p:sldId id="299" r:id="rId7"/>
    <p:sldId id="325" r:id="rId8"/>
    <p:sldId id="326" r:id="rId9"/>
    <p:sldId id="320" r:id="rId10"/>
    <p:sldId id="300" r:id="rId11"/>
    <p:sldId id="322" r:id="rId12"/>
    <p:sldId id="301" r:id="rId13"/>
    <p:sldId id="315" r:id="rId14"/>
    <p:sldId id="307" r:id="rId15"/>
    <p:sldId id="323" r:id="rId16"/>
    <p:sldId id="310" r:id="rId17"/>
    <p:sldId id="328" r:id="rId18"/>
    <p:sldId id="329" r:id="rId19"/>
    <p:sldId id="317" r:id="rId20"/>
    <p:sldId id="316" r:id="rId21"/>
    <p:sldId id="327" r:id="rId22"/>
    <p:sldId id="319" r:id="rId23"/>
    <p:sldId id="324" r:id="rId24"/>
    <p:sldId id="303" r:id="rId25"/>
    <p:sldId id="330" r:id="rId26"/>
    <p:sldId id="304" r:id="rId27"/>
    <p:sldId id="29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31" autoAdjust="0"/>
  </p:normalViewPr>
  <p:slideViewPr>
    <p:cSldViewPr snapToGrid="0">
      <p:cViewPr varScale="1">
        <p:scale>
          <a:sx n="85" d="100"/>
          <a:sy n="85" d="100"/>
        </p:scale>
        <p:origin x="768"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7-17T22:52:00.117" idx="1">
    <p:pos x="7025" y="1146"/>
    <p:text>As departmental stores grow in size and scope, their operations become more complex. Managing inventory, tracking sales, and handling customer data manually becomes challenging and prone to errors. The Store Management System aims to streamline and automate these processes, ensuring accurate and efficient operations.</p:text>
    <p:extLst>
      <p:ext uri="{C676402C-5697-4E1C-873F-D02D1690AC5C}">
        <p15:threadingInfo xmlns:p15="http://schemas.microsoft.com/office/powerpoint/2012/main" timeZoneBias="-360"/>
      </p:ext>
    </p:extLst>
  </p:cm>
  <p:cm authorId="2" dt="2023-07-17T22:52:35.037" idx="2">
    <p:pos x="6313" y="1722"/>
    <p:text>The retail industry is highly competitive, with customers expecting a seamless shopping experience. To stay ahead, departmental stores need to optimize their operations, improve customer service, and offer personalized experiences. The Store Management System provides the necessary tools to meet these demands and enhance store performance.</p:text>
    <p:extLst>
      <p:ext uri="{C676402C-5697-4E1C-873F-D02D1690AC5C}">
        <p15:threadingInfo xmlns:p15="http://schemas.microsoft.com/office/powerpoint/2012/main" timeZoneBias="-360"/>
      </p:ext>
    </p:extLst>
  </p:cm>
  <p:cm authorId="2" dt="2023-07-17T22:55:09.458" idx="3">
    <p:pos x="6624" y="2010"/>
    <p:text>Accurate inventory management is crucial for departmental stores to avoid stockouts, overstocking, and inefficiencies. Manual inventory tracking methods are time-consuming and error-prone. The Store Management System automates inventory management, enabling real-time tracking, stock replenishment, and efficient supplier management.</p:text>
    <p:extLst>
      <p:ext uri="{C676402C-5697-4E1C-873F-D02D1690AC5C}">
        <p15:threadingInfo xmlns:p15="http://schemas.microsoft.com/office/powerpoint/2012/main" timeZoneBias="-360"/>
      </p:ext>
    </p:extLst>
  </p:cm>
  <p:cm authorId="2" dt="2023-07-17T22:55:28.368" idx="4">
    <p:pos x="6295" y="2304"/>
    <p:text>Having insights into sales performance, product trends, and customer preferences is essential for making informed business decisions. Traditional sales tracking methods often lack real-time data and comprehensive reporting capabilities. The Store Management System provides detailed sales tracking and reporting functionalities to aid in decision-making and strategy development.</p:text>
    <p:extLst>
      <p:ext uri="{C676402C-5697-4E1C-873F-D02D1690AC5C}">
        <p15:threadingInfo xmlns:p15="http://schemas.microsoft.com/office/powerpoint/2012/main" timeZoneBias="-360"/>
      </p:ext>
    </p:extLst>
  </p:cm>
  <p:cm authorId="2" dt="2023-07-17T22:55:51.135" idx="5">
    <p:pos x="6722" y="2586"/>
    <p:text>Building strong customer relationships is vital for departmental stores to drive customer loyalty and repeat business. Manual customer data management makes it challenging to offer personalized experiences and targeted marketing campaigns. The Store Management System includes customer management features, enabling the capture, analysis, and utilization of customer data for improved customer relationship management.</p:text>
    <p:extLst>
      <p:ext uri="{C676402C-5697-4E1C-873F-D02D1690AC5C}">
        <p15:threadingInfo xmlns:p15="http://schemas.microsoft.com/office/powerpoint/2012/main" timeZoneBias="-360"/>
      </p:ext>
    </p:extLst>
  </p:cm>
  <p:cm authorId="2" dt="2023-07-17T22:56:09.073" idx="6">
    <p:pos x="6111" y="2874"/>
    <p:text>The advancement of technology has transformed the retail industry, offering opportunities for automation and improved efficiency. The Store Management System leverages technology to streamline operations, optimize resource utilization, and provide a seamless shopping experience for customers.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3-07-17T23:29:23.464" idx="7">
    <p:pos x="2920" y="2097"/>
    <p:text>POS systems play a vital role in streamlining sales transactions and generating accurate bills. They facilitate smooth checkout processes, inventory synchronization, and sales reporting. Popular examples include Square, Clover, and Lightspeed POS.</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7/18/2023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7/18/2023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249875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2779590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284422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310162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a:p>
        </p:txBody>
      </p:sp>
    </p:spTree>
    <p:extLst>
      <p:ext uri="{BB962C8B-B14F-4D97-AF65-F5344CB8AC3E}">
        <p14:creationId xmlns:p14="http://schemas.microsoft.com/office/powerpoint/2010/main" val="43440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a:p>
        </p:txBody>
      </p:sp>
    </p:spTree>
    <p:extLst>
      <p:ext uri="{BB962C8B-B14F-4D97-AF65-F5344CB8AC3E}">
        <p14:creationId xmlns:p14="http://schemas.microsoft.com/office/powerpoint/2010/main" val="148356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a:p>
        </p:txBody>
      </p:sp>
    </p:spTree>
    <p:extLst>
      <p:ext uri="{BB962C8B-B14F-4D97-AF65-F5344CB8AC3E}">
        <p14:creationId xmlns:p14="http://schemas.microsoft.com/office/powerpoint/2010/main" val="1526685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a:p>
        </p:txBody>
      </p:sp>
    </p:spTree>
    <p:extLst>
      <p:ext uri="{BB962C8B-B14F-4D97-AF65-F5344CB8AC3E}">
        <p14:creationId xmlns:p14="http://schemas.microsoft.com/office/powerpoint/2010/main" val="347970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a:p>
        </p:txBody>
      </p:sp>
    </p:spTree>
    <p:extLst>
      <p:ext uri="{BB962C8B-B14F-4D97-AF65-F5344CB8AC3E}">
        <p14:creationId xmlns:p14="http://schemas.microsoft.com/office/powerpoint/2010/main" val="686584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a:p>
        </p:txBody>
      </p:sp>
    </p:spTree>
    <p:extLst>
      <p:ext uri="{BB962C8B-B14F-4D97-AF65-F5344CB8AC3E}">
        <p14:creationId xmlns:p14="http://schemas.microsoft.com/office/powerpoint/2010/main" val="123497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3287142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a:p>
        </p:txBody>
      </p:sp>
    </p:spTree>
    <p:extLst>
      <p:ext uri="{BB962C8B-B14F-4D97-AF65-F5344CB8AC3E}">
        <p14:creationId xmlns:p14="http://schemas.microsoft.com/office/powerpoint/2010/main" val="3160384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a:p>
        </p:txBody>
      </p:sp>
    </p:spTree>
    <p:extLst>
      <p:ext uri="{BB962C8B-B14F-4D97-AF65-F5344CB8AC3E}">
        <p14:creationId xmlns:p14="http://schemas.microsoft.com/office/powerpoint/2010/main" val="3277382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22</a:t>
            </a:fld>
            <a:endParaRPr lang="en-US" noProof="0"/>
          </a:p>
        </p:txBody>
      </p:sp>
    </p:spTree>
    <p:extLst>
      <p:ext uri="{BB962C8B-B14F-4D97-AF65-F5344CB8AC3E}">
        <p14:creationId xmlns:p14="http://schemas.microsoft.com/office/powerpoint/2010/main" val="2972427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23</a:t>
            </a:fld>
            <a:endParaRPr lang="en-US" noProof="0"/>
          </a:p>
        </p:txBody>
      </p:sp>
    </p:spTree>
    <p:extLst>
      <p:ext uri="{BB962C8B-B14F-4D97-AF65-F5344CB8AC3E}">
        <p14:creationId xmlns:p14="http://schemas.microsoft.com/office/powerpoint/2010/main" val="1344951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24</a:t>
            </a:fld>
            <a:endParaRPr lang="en-US" noProof="0"/>
          </a:p>
        </p:txBody>
      </p:sp>
    </p:spTree>
    <p:extLst>
      <p:ext uri="{BB962C8B-B14F-4D97-AF65-F5344CB8AC3E}">
        <p14:creationId xmlns:p14="http://schemas.microsoft.com/office/powerpoint/2010/main" val="377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255869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260784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8964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374922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312496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306093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171610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959007"/>
            <a:ext cx="12191999" cy="1138773"/>
          </a:xfrm>
          <a:prstGeom prst="rect">
            <a:avLst/>
          </a:prstGeom>
          <a:noFill/>
        </p:spPr>
        <p:txBody>
          <a:bodyPr wrap="square" rtlCol="0">
            <a:spAutoFit/>
          </a:bodyPr>
          <a:lstStyle/>
          <a:p>
            <a:pPr algn="ctr"/>
            <a:r>
              <a:rPr lang="en-US" sz="2000" b="1" dirty="0"/>
              <a:t>Project Presentation on</a:t>
            </a:r>
          </a:p>
          <a:p>
            <a:pPr algn="ctr"/>
            <a:r>
              <a:rPr lang="en-US" sz="4400" b="1" dirty="0"/>
              <a:t>Store Management System Using C</a:t>
            </a:r>
            <a:r>
              <a:rPr lang="en-US" sz="4800" b="1" dirty="0"/>
              <a:t> </a:t>
            </a:r>
          </a:p>
        </p:txBody>
      </p:sp>
      <p:sp>
        <p:nvSpPr>
          <p:cNvPr id="8" name="TextBox 7"/>
          <p:cNvSpPr txBox="1"/>
          <p:nvPr/>
        </p:nvSpPr>
        <p:spPr>
          <a:xfrm>
            <a:off x="501807" y="3628602"/>
            <a:ext cx="5140710" cy="2215991"/>
          </a:xfrm>
          <a:prstGeom prst="rect">
            <a:avLst/>
          </a:prstGeom>
          <a:noFill/>
        </p:spPr>
        <p:txBody>
          <a:bodyPr wrap="square" rtlCol="0">
            <a:spAutoFit/>
          </a:bodyPr>
          <a:lstStyle/>
          <a:p>
            <a:pPr algn="ctr">
              <a:lnSpc>
                <a:spcPct val="150000"/>
              </a:lnSpc>
            </a:pPr>
            <a:r>
              <a:rPr lang="en-US" sz="2000" b="1" dirty="0">
                <a:cs typeface="Times New Roman" panose="02020603050405020304" pitchFamily="18" charset="0"/>
              </a:rPr>
              <a:t>Presented By</a:t>
            </a:r>
          </a:p>
          <a:p>
            <a:pPr algn="ctr"/>
            <a:r>
              <a:rPr lang="en-US" dirty="0">
                <a:cs typeface="Arial" panose="020B0604020202020204" pitchFamily="34" charset="0"/>
              </a:rPr>
              <a:t>Name : Jamil Rayhan</a:t>
            </a:r>
          </a:p>
          <a:p>
            <a:pPr algn="ctr"/>
            <a:r>
              <a:rPr lang="en-US" dirty="0">
                <a:cs typeface="Arial" panose="020B0604020202020204" pitchFamily="34" charset="0"/>
              </a:rPr>
              <a:t>Student ID : 18CSE061</a:t>
            </a:r>
          </a:p>
          <a:p>
            <a:pPr algn="ctr"/>
            <a:r>
              <a:rPr lang="en-US" dirty="0">
                <a:cs typeface="Arial" panose="020B0604020202020204" pitchFamily="34" charset="0"/>
              </a:rPr>
              <a:t>Dept. of CSE,</a:t>
            </a:r>
          </a:p>
          <a:p>
            <a:pPr algn="ctr"/>
            <a:r>
              <a:rPr lang="en-US" dirty="0" err="1">
                <a:cs typeface="Arial" panose="020B0604020202020204" pitchFamily="34" charset="0"/>
              </a:rPr>
              <a:t>Bangabandhu</a:t>
            </a:r>
            <a:r>
              <a:rPr lang="en-US" dirty="0">
                <a:cs typeface="Arial" panose="020B0604020202020204" pitchFamily="34" charset="0"/>
              </a:rPr>
              <a:t> Sheikh </a:t>
            </a:r>
            <a:r>
              <a:rPr lang="en-US" dirty="0" err="1">
                <a:cs typeface="Arial" panose="020B0604020202020204" pitchFamily="34" charset="0"/>
              </a:rPr>
              <a:t>Mujibur</a:t>
            </a:r>
            <a:r>
              <a:rPr lang="en-US" dirty="0">
                <a:cs typeface="Arial" panose="020B0604020202020204" pitchFamily="34" charset="0"/>
              </a:rPr>
              <a:t> Rahman Science and Technology University</a:t>
            </a:r>
          </a:p>
          <a:p>
            <a:pPr algn="ctr"/>
            <a:r>
              <a:rPr lang="en-US" dirty="0" err="1">
                <a:cs typeface="Arial" panose="020B0604020202020204" pitchFamily="34" charset="0"/>
              </a:rPr>
              <a:t>Gopalganj</a:t>
            </a:r>
            <a:r>
              <a:rPr lang="en-US" dirty="0">
                <a:cs typeface="Arial" panose="020B0604020202020204" pitchFamily="34" charset="0"/>
              </a:rPr>
              <a:t>, Bangladesh</a:t>
            </a:r>
          </a:p>
        </p:txBody>
      </p:sp>
      <p:sp>
        <p:nvSpPr>
          <p:cNvPr id="11" name="TextBox 10"/>
          <p:cNvSpPr txBox="1"/>
          <p:nvPr/>
        </p:nvSpPr>
        <p:spPr>
          <a:xfrm>
            <a:off x="6631261" y="3628602"/>
            <a:ext cx="5140710" cy="2215991"/>
          </a:xfrm>
          <a:prstGeom prst="rect">
            <a:avLst/>
          </a:prstGeom>
          <a:noFill/>
        </p:spPr>
        <p:txBody>
          <a:bodyPr wrap="square" rtlCol="0">
            <a:spAutoFit/>
          </a:bodyPr>
          <a:lstStyle/>
          <a:p>
            <a:pPr algn="ctr">
              <a:lnSpc>
                <a:spcPct val="150000"/>
              </a:lnSpc>
            </a:pPr>
            <a:r>
              <a:rPr lang="en-US" sz="2000" b="1" dirty="0"/>
              <a:t>Supervised By</a:t>
            </a:r>
          </a:p>
          <a:p>
            <a:pPr algn="ctr"/>
            <a:r>
              <a:rPr lang="en-US" dirty="0">
                <a:cs typeface="Arial" panose="020B0604020202020204" pitchFamily="34" charset="0"/>
              </a:rPr>
              <a:t>Dr. Saleh Ahmed</a:t>
            </a:r>
          </a:p>
          <a:p>
            <a:pPr algn="ctr"/>
            <a:r>
              <a:rPr lang="en-US" dirty="0">
                <a:cs typeface="Arial" panose="020B0604020202020204" pitchFamily="34" charset="0"/>
              </a:rPr>
              <a:t>Associate Professor</a:t>
            </a:r>
          </a:p>
          <a:p>
            <a:pPr algn="ctr"/>
            <a:r>
              <a:rPr lang="en-US" dirty="0">
                <a:cs typeface="Arial" panose="020B0604020202020204" pitchFamily="34" charset="0"/>
              </a:rPr>
              <a:t>Dept. of CSE,</a:t>
            </a:r>
          </a:p>
          <a:p>
            <a:pPr algn="ctr"/>
            <a:r>
              <a:rPr lang="en-US" dirty="0" err="1">
                <a:cs typeface="Arial" panose="020B0604020202020204" pitchFamily="34" charset="0"/>
              </a:rPr>
              <a:t>Bangabandhu</a:t>
            </a:r>
            <a:r>
              <a:rPr lang="en-US" dirty="0">
                <a:cs typeface="Arial" panose="020B0604020202020204" pitchFamily="34" charset="0"/>
              </a:rPr>
              <a:t> Sheikh </a:t>
            </a:r>
            <a:r>
              <a:rPr lang="en-US" dirty="0" err="1">
                <a:cs typeface="Arial" panose="020B0604020202020204" pitchFamily="34" charset="0"/>
              </a:rPr>
              <a:t>Mujibur</a:t>
            </a:r>
            <a:r>
              <a:rPr lang="en-US" dirty="0">
                <a:cs typeface="Arial" panose="020B0604020202020204" pitchFamily="34" charset="0"/>
              </a:rPr>
              <a:t> Rahman Science and Technology University</a:t>
            </a:r>
          </a:p>
          <a:p>
            <a:pPr algn="ctr"/>
            <a:r>
              <a:rPr lang="en-US" dirty="0" err="1">
                <a:cs typeface="Arial" panose="020B0604020202020204" pitchFamily="34" charset="0"/>
              </a:rPr>
              <a:t>Gopalganj</a:t>
            </a:r>
            <a:r>
              <a:rPr lang="en-US" dirty="0">
                <a:cs typeface="Arial" panose="020B0604020202020204" pitchFamily="34" charset="0"/>
              </a:rPr>
              <a:t>, Bangladesh</a:t>
            </a:r>
          </a:p>
        </p:txBody>
      </p:sp>
      <p:sp>
        <p:nvSpPr>
          <p:cNvPr id="9" name="TextBox 8"/>
          <p:cNvSpPr txBox="1"/>
          <p:nvPr/>
        </p:nvSpPr>
        <p:spPr>
          <a:xfrm>
            <a:off x="-1" y="6054224"/>
            <a:ext cx="12191999" cy="369332"/>
          </a:xfrm>
          <a:prstGeom prst="rect">
            <a:avLst/>
          </a:prstGeom>
          <a:noFill/>
        </p:spPr>
        <p:txBody>
          <a:bodyPr wrap="square" rtlCol="0">
            <a:spAutoFit/>
          </a:bodyPr>
          <a:lstStyle/>
          <a:p>
            <a:pPr algn="ctr"/>
            <a:r>
              <a:rPr lang="en-US" dirty="0"/>
              <a:t>18</a:t>
            </a:r>
            <a:r>
              <a:rPr lang="en-US" baseline="30000" dirty="0"/>
              <a:t>th</a:t>
            </a:r>
            <a:r>
              <a:rPr lang="en-US" dirty="0"/>
              <a:t> July, 2023</a:t>
            </a:r>
          </a:p>
        </p:txBody>
      </p:sp>
      <p:sp>
        <p:nvSpPr>
          <p:cNvPr id="7" name="TextBox 6"/>
          <p:cNvSpPr txBox="1"/>
          <p:nvPr/>
        </p:nvSpPr>
        <p:spPr>
          <a:xfrm>
            <a:off x="0" y="2663136"/>
            <a:ext cx="12191999" cy="461665"/>
          </a:xfrm>
          <a:prstGeom prst="rect">
            <a:avLst/>
          </a:prstGeom>
          <a:noFill/>
        </p:spPr>
        <p:txBody>
          <a:bodyPr wrap="square" rtlCol="0">
            <a:spAutoFit/>
          </a:bodyPr>
          <a:lstStyle/>
          <a:p>
            <a:pPr algn="ctr"/>
            <a:r>
              <a:rPr lang="en-US" sz="2400" b="1" dirty="0"/>
              <a:t>Course Code</a:t>
            </a:r>
            <a:r>
              <a:rPr lang="en-US" sz="2400" dirty="0"/>
              <a:t>: CSE178</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Methodology (cont.)</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25548" y="1770612"/>
            <a:ext cx="10348334" cy="498663"/>
          </a:xfrm>
          <a:prstGeom prst="rect">
            <a:avLst/>
          </a:prstGeom>
          <a:noFill/>
        </p:spPr>
        <p:txBody>
          <a:bodyPr wrap="square" rtlCol="0">
            <a:spAutoFit/>
          </a:bodyPr>
          <a:lstStyle/>
          <a:p>
            <a:pPr marL="342900" indent="-342900">
              <a:lnSpc>
                <a:spcPct val="150000"/>
              </a:lnSpc>
              <a:buFont typeface="Times New Roman" panose="02020603050405020304" pitchFamily="18" charset="0"/>
              <a:buChar char="֎"/>
            </a:pPr>
            <a:r>
              <a:rPr lang="en-US" sz="2000" b="1" dirty="0">
                <a:cs typeface="Arial" panose="020B0604020202020204" pitchFamily="34" charset="0"/>
              </a:rPr>
              <a:t>Project Structure:</a:t>
            </a:r>
            <a:endParaRPr lang="en-US" dirty="0">
              <a:cs typeface="Arial" panose="020B0604020202020204" pitchFamily="34" charset="0"/>
            </a:endParaRPr>
          </a:p>
        </p:txBody>
      </p:sp>
      <p:sp>
        <p:nvSpPr>
          <p:cNvPr id="6" name="TextBox 5"/>
          <p:cNvSpPr txBox="1"/>
          <p:nvPr/>
        </p:nvSpPr>
        <p:spPr>
          <a:xfrm>
            <a:off x="3881961" y="6081623"/>
            <a:ext cx="4435506" cy="369332"/>
          </a:xfrm>
          <a:prstGeom prst="rect">
            <a:avLst/>
          </a:prstGeom>
          <a:noFill/>
        </p:spPr>
        <p:txBody>
          <a:bodyPr wrap="square" rtlCol="0">
            <a:spAutoFit/>
          </a:bodyPr>
          <a:lstStyle/>
          <a:p>
            <a:pPr algn="ctr"/>
            <a:r>
              <a:rPr lang="en-US" dirty="0"/>
              <a:t>Fig.1: Project Structure</a:t>
            </a:r>
          </a:p>
        </p:txBody>
      </p:sp>
      <p:sp>
        <p:nvSpPr>
          <p:cNvPr id="3" name="Rectangle 2">
            <a:extLst>
              <a:ext uri="{FF2B5EF4-FFF2-40B4-BE49-F238E27FC236}">
                <a16:creationId xmlns:a16="http://schemas.microsoft.com/office/drawing/2014/main" id="{0614CB7A-38B0-DBFD-23F6-7D37607886A1}"/>
              </a:ext>
            </a:extLst>
          </p:cNvPr>
          <p:cNvSpPr/>
          <p:nvPr/>
        </p:nvSpPr>
        <p:spPr>
          <a:xfrm>
            <a:off x="2492681" y="2920082"/>
            <a:ext cx="2011680" cy="925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Goods</a:t>
            </a:r>
          </a:p>
        </p:txBody>
      </p:sp>
      <p:sp>
        <p:nvSpPr>
          <p:cNvPr id="5" name="Rectangle 4">
            <a:extLst>
              <a:ext uri="{FF2B5EF4-FFF2-40B4-BE49-F238E27FC236}">
                <a16:creationId xmlns:a16="http://schemas.microsoft.com/office/drawing/2014/main" id="{D63E53F4-BDD0-FAF0-E5BC-1DD80FFE85CB}"/>
              </a:ext>
            </a:extLst>
          </p:cNvPr>
          <p:cNvSpPr/>
          <p:nvPr/>
        </p:nvSpPr>
        <p:spPr>
          <a:xfrm>
            <a:off x="8868485" y="3464719"/>
            <a:ext cx="2011680" cy="925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Bill</a:t>
            </a:r>
          </a:p>
        </p:txBody>
      </p:sp>
      <p:sp>
        <p:nvSpPr>
          <p:cNvPr id="7" name="Rectangle 6">
            <a:extLst>
              <a:ext uri="{FF2B5EF4-FFF2-40B4-BE49-F238E27FC236}">
                <a16:creationId xmlns:a16="http://schemas.microsoft.com/office/drawing/2014/main" id="{D5E14063-3AA3-142F-5784-57A43BEA05FF}"/>
              </a:ext>
            </a:extLst>
          </p:cNvPr>
          <p:cNvSpPr/>
          <p:nvPr/>
        </p:nvSpPr>
        <p:spPr>
          <a:xfrm>
            <a:off x="5833537" y="4944198"/>
            <a:ext cx="2011680" cy="925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Goods</a:t>
            </a:r>
          </a:p>
        </p:txBody>
      </p:sp>
      <p:sp>
        <p:nvSpPr>
          <p:cNvPr id="8" name="Rectangle 7">
            <a:extLst>
              <a:ext uri="{FF2B5EF4-FFF2-40B4-BE49-F238E27FC236}">
                <a16:creationId xmlns:a16="http://schemas.microsoft.com/office/drawing/2014/main" id="{3B3F7962-890B-0ADC-4BFF-FA8C42CC4343}"/>
              </a:ext>
            </a:extLst>
          </p:cNvPr>
          <p:cNvSpPr/>
          <p:nvPr/>
        </p:nvSpPr>
        <p:spPr>
          <a:xfrm>
            <a:off x="8868485" y="4944198"/>
            <a:ext cx="2011680" cy="925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9" name="Rectangle 8">
            <a:extLst>
              <a:ext uri="{FF2B5EF4-FFF2-40B4-BE49-F238E27FC236}">
                <a16:creationId xmlns:a16="http://schemas.microsoft.com/office/drawing/2014/main" id="{3AE783F5-77C7-1591-AC58-54DC36C076E2}"/>
              </a:ext>
            </a:extLst>
          </p:cNvPr>
          <p:cNvSpPr/>
          <p:nvPr/>
        </p:nvSpPr>
        <p:spPr>
          <a:xfrm>
            <a:off x="2798589" y="4923525"/>
            <a:ext cx="2011680" cy="9255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Goods</a:t>
            </a:r>
          </a:p>
        </p:txBody>
      </p:sp>
      <p:sp>
        <p:nvSpPr>
          <p:cNvPr id="10" name="Oval 9">
            <a:extLst>
              <a:ext uri="{FF2B5EF4-FFF2-40B4-BE49-F238E27FC236}">
                <a16:creationId xmlns:a16="http://schemas.microsoft.com/office/drawing/2014/main" id="{ED6E66F0-0A96-16E1-9B84-82CAFAA9816F}"/>
              </a:ext>
            </a:extLst>
          </p:cNvPr>
          <p:cNvSpPr/>
          <p:nvPr/>
        </p:nvSpPr>
        <p:spPr>
          <a:xfrm>
            <a:off x="5204292" y="3492436"/>
            <a:ext cx="1783415"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t>
            </a:r>
          </a:p>
        </p:txBody>
      </p:sp>
      <p:cxnSp>
        <p:nvCxnSpPr>
          <p:cNvPr id="15" name="Straight Arrow Connector 14">
            <a:extLst>
              <a:ext uri="{FF2B5EF4-FFF2-40B4-BE49-F238E27FC236}">
                <a16:creationId xmlns:a16="http://schemas.microsoft.com/office/drawing/2014/main" id="{0009B31E-EF01-5E72-614B-4FB665E344F4}"/>
              </a:ext>
            </a:extLst>
          </p:cNvPr>
          <p:cNvCxnSpPr>
            <a:stCxn id="3" idx="3"/>
            <a:endCxn id="10" idx="0"/>
          </p:cNvCxnSpPr>
          <p:nvPr/>
        </p:nvCxnSpPr>
        <p:spPr>
          <a:xfrm>
            <a:off x="4504361" y="3382857"/>
            <a:ext cx="1591639" cy="109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F80AB8-E504-9417-676E-543000726DB6}"/>
              </a:ext>
            </a:extLst>
          </p:cNvPr>
          <p:cNvCxnSpPr>
            <a:cxnSpLocks/>
            <a:stCxn id="10" idx="6"/>
            <a:endCxn id="8" idx="1"/>
          </p:cNvCxnSpPr>
          <p:nvPr/>
        </p:nvCxnSpPr>
        <p:spPr>
          <a:xfrm>
            <a:off x="6987707" y="3949636"/>
            <a:ext cx="1880778" cy="145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87ACD9-BDE6-77E9-7838-22AF3F83EBD6}"/>
              </a:ext>
            </a:extLst>
          </p:cNvPr>
          <p:cNvCxnSpPr>
            <a:stCxn id="7" idx="0"/>
            <a:endCxn id="10" idx="4"/>
          </p:cNvCxnSpPr>
          <p:nvPr/>
        </p:nvCxnSpPr>
        <p:spPr>
          <a:xfrm flipH="1" flipV="1">
            <a:off x="6096000" y="4406836"/>
            <a:ext cx="743377" cy="53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595C0F7-8671-3B38-09E5-646EB861710C}"/>
              </a:ext>
            </a:extLst>
          </p:cNvPr>
          <p:cNvCxnSpPr>
            <a:cxnSpLocks/>
            <a:stCxn id="9" idx="0"/>
            <a:endCxn id="10" idx="2"/>
          </p:cNvCxnSpPr>
          <p:nvPr/>
        </p:nvCxnSpPr>
        <p:spPr>
          <a:xfrm flipV="1">
            <a:off x="3804429" y="3949636"/>
            <a:ext cx="1399863" cy="97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6DFFE98-2AAB-F957-1649-793966E51D01}"/>
              </a:ext>
            </a:extLst>
          </p:cNvPr>
          <p:cNvCxnSpPr>
            <a:cxnSpLocks/>
            <a:stCxn id="8" idx="0"/>
            <a:endCxn id="5" idx="2"/>
          </p:cNvCxnSpPr>
          <p:nvPr/>
        </p:nvCxnSpPr>
        <p:spPr>
          <a:xfrm flipV="1">
            <a:off x="9874325" y="4390269"/>
            <a:ext cx="0" cy="553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7396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Methodology (cont.)</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25548" y="1594625"/>
            <a:ext cx="10348334" cy="498663"/>
          </a:xfrm>
          <a:prstGeom prst="rect">
            <a:avLst/>
          </a:prstGeom>
          <a:noFill/>
        </p:spPr>
        <p:txBody>
          <a:bodyPr wrap="square" rtlCol="0">
            <a:spAutoFit/>
          </a:bodyPr>
          <a:lstStyle/>
          <a:p>
            <a:pPr marL="342900" indent="-342900">
              <a:lnSpc>
                <a:spcPct val="150000"/>
              </a:lnSpc>
              <a:buFont typeface="Times New Roman" panose="02020603050405020304" pitchFamily="18" charset="0"/>
              <a:buChar char="֎"/>
            </a:pPr>
            <a:r>
              <a:rPr lang="en-US" sz="2000" b="1" dirty="0">
                <a:cs typeface="Arial" panose="020B0604020202020204" pitchFamily="34" charset="0"/>
              </a:rPr>
              <a:t>File Structure:</a:t>
            </a:r>
            <a:endParaRPr lang="en-US" dirty="0">
              <a:cs typeface="Arial" panose="020B0604020202020204" pitchFamily="34" charset="0"/>
            </a:endParaRPr>
          </a:p>
        </p:txBody>
      </p:sp>
      <p:pic>
        <p:nvPicPr>
          <p:cNvPr id="2" name="Picture 1"/>
          <p:cNvPicPr>
            <a:picLocks noChangeAspect="1"/>
          </p:cNvPicPr>
          <p:nvPr/>
        </p:nvPicPr>
        <p:blipFill rotWithShape="1">
          <a:blip r:embed="rId3"/>
          <a:srcRect l="50686" t="4972" r="25051" b="66381"/>
          <a:stretch/>
        </p:blipFill>
        <p:spPr>
          <a:xfrm>
            <a:off x="2889503" y="2333135"/>
            <a:ext cx="6217921" cy="3238293"/>
          </a:xfrm>
          <a:prstGeom prst="rect">
            <a:avLst/>
          </a:prstGeom>
        </p:spPr>
      </p:pic>
      <p:sp>
        <p:nvSpPr>
          <p:cNvPr id="10" name="TextBox 9"/>
          <p:cNvSpPr txBox="1"/>
          <p:nvPr/>
        </p:nvSpPr>
        <p:spPr>
          <a:xfrm>
            <a:off x="4092467" y="6091319"/>
            <a:ext cx="4435506" cy="369332"/>
          </a:xfrm>
          <a:prstGeom prst="rect">
            <a:avLst/>
          </a:prstGeom>
          <a:noFill/>
        </p:spPr>
        <p:txBody>
          <a:bodyPr wrap="square" rtlCol="0">
            <a:spAutoFit/>
          </a:bodyPr>
          <a:lstStyle/>
          <a:p>
            <a:pPr algn="ctr"/>
            <a:r>
              <a:rPr lang="en-US" dirty="0"/>
              <a:t>Fig.2: File Structure</a:t>
            </a:r>
          </a:p>
        </p:txBody>
      </p:sp>
    </p:spTree>
    <p:extLst>
      <p:ext uri="{BB962C8B-B14F-4D97-AF65-F5344CB8AC3E}">
        <p14:creationId xmlns:p14="http://schemas.microsoft.com/office/powerpoint/2010/main" val="128063452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Outlines</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31" name="Pentagon 30"/>
          <p:cNvSpPr/>
          <p:nvPr/>
        </p:nvSpPr>
        <p:spPr>
          <a:xfrm>
            <a:off x="925547" y="1594625"/>
            <a:ext cx="3961411"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Introduction</a:t>
            </a:r>
            <a:endParaRPr lang="en-US" b="1" dirty="0">
              <a:solidFill>
                <a:schemeClr val="tx1"/>
              </a:solidFill>
              <a:effectLst>
                <a:outerShdw blurRad="38100" dist="38100" dir="2700000" algn="tl">
                  <a:srgbClr val="000000">
                    <a:alpha val="43137"/>
                  </a:srgbClr>
                </a:outerShdw>
              </a:effectLst>
            </a:endParaRPr>
          </a:p>
        </p:txBody>
      </p:sp>
      <p:sp>
        <p:nvSpPr>
          <p:cNvPr id="32" name="Pentagon 31"/>
          <p:cNvSpPr/>
          <p:nvPr/>
        </p:nvSpPr>
        <p:spPr>
          <a:xfrm>
            <a:off x="925547" y="2461684"/>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Related Works</a:t>
            </a:r>
          </a:p>
        </p:txBody>
      </p:sp>
      <p:sp>
        <p:nvSpPr>
          <p:cNvPr id="33" name="Pentagon 32"/>
          <p:cNvSpPr/>
          <p:nvPr/>
        </p:nvSpPr>
        <p:spPr>
          <a:xfrm>
            <a:off x="925548" y="3328743"/>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Methodology</a:t>
            </a:r>
            <a:endParaRPr lang="en-US" b="1" dirty="0">
              <a:solidFill>
                <a:schemeClr val="tx1"/>
              </a:solidFill>
              <a:effectLst>
                <a:outerShdw blurRad="38100" dist="38100" dir="2700000" algn="tl">
                  <a:srgbClr val="000000">
                    <a:alpha val="43137"/>
                  </a:srgbClr>
                </a:outerShdw>
              </a:effectLst>
            </a:endParaRPr>
          </a:p>
        </p:txBody>
      </p:sp>
      <p:sp>
        <p:nvSpPr>
          <p:cNvPr id="34" name="Pentagon 33"/>
          <p:cNvSpPr/>
          <p:nvPr/>
        </p:nvSpPr>
        <p:spPr>
          <a:xfrm>
            <a:off x="925548" y="4195802"/>
            <a:ext cx="5170452"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Visualization</a:t>
            </a:r>
          </a:p>
        </p:txBody>
      </p:sp>
      <p:sp>
        <p:nvSpPr>
          <p:cNvPr id="35" name="Pentagon 34"/>
          <p:cNvSpPr/>
          <p:nvPr/>
        </p:nvSpPr>
        <p:spPr>
          <a:xfrm>
            <a:off x="925547" y="5062861"/>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Conclusion</a:t>
            </a:r>
          </a:p>
        </p:txBody>
      </p:sp>
      <p:sp>
        <p:nvSpPr>
          <p:cNvPr id="9" name="Pentagon 8"/>
          <p:cNvSpPr/>
          <p:nvPr/>
        </p:nvSpPr>
        <p:spPr>
          <a:xfrm>
            <a:off x="925548" y="5929920"/>
            <a:ext cx="3961408"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1849114184"/>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Project Visualization</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25548" y="1593363"/>
            <a:ext cx="10348334" cy="18435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cs typeface="Arial" panose="020B0604020202020204" pitchFamily="34" charset="0"/>
              </a:rPr>
              <a:t>Main Window:</a:t>
            </a:r>
          </a:p>
          <a:p>
            <a:pPr>
              <a:lnSpc>
                <a:spcPct val="200000"/>
              </a:lnSpc>
            </a:pPr>
            <a:endParaRPr lang="en-US" sz="2000" dirty="0">
              <a:cs typeface="Arial" panose="020B0604020202020204" pitchFamily="34" charset="0"/>
            </a:endParaRPr>
          </a:p>
          <a:p>
            <a:pPr marL="342900" indent="-342900">
              <a:lnSpc>
                <a:spcPct val="200000"/>
              </a:lnSpc>
              <a:buFont typeface="Wingdings" panose="05000000000000000000" pitchFamily="2" charset="2"/>
              <a:buChar char="q"/>
            </a:pPr>
            <a:endParaRPr lang="en-US" sz="2000" dirty="0">
              <a:cs typeface="Arial" panose="020B0604020202020204" pitchFamily="34" charset="0"/>
            </a:endParaRPr>
          </a:p>
        </p:txBody>
      </p:sp>
      <p:pic>
        <p:nvPicPr>
          <p:cNvPr id="2" name="Picture 1"/>
          <p:cNvPicPr>
            <a:picLocks noChangeAspect="1"/>
          </p:cNvPicPr>
          <p:nvPr/>
        </p:nvPicPr>
        <p:blipFill rotWithShape="1">
          <a:blip r:embed="rId3"/>
          <a:srcRect l="19847" t="12250" r="37714" b="41090"/>
          <a:stretch/>
        </p:blipFill>
        <p:spPr>
          <a:xfrm>
            <a:off x="2263587" y="2417301"/>
            <a:ext cx="7996643" cy="3737282"/>
          </a:xfrm>
          <a:prstGeom prst="rect">
            <a:avLst/>
          </a:prstGeom>
        </p:spPr>
      </p:pic>
    </p:spTree>
    <p:extLst>
      <p:ext uri="{BB962C8B-B14F-4D97-AF65-F5344CB8AC3E}">
        <p14:creationId xmlns:p14="http://schemas.microsoft.com/office/powerpoint/2010/main" val="2503244826"/>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Project Visualization</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25548" y="1593363"/>
            <a:ext cx="10348334" cy="18435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cs typeface="Arial" panose="020B0604020202020204" pitchFamily="34" charset="0"/>
              </a:rPr>
              <a:t>Calculate Bill Window:</a:t>
            </a:r>
          </a:p>
          <a:p>
            <a:pPr>
              <a:lnSpc>
                <a:spcPct val="200000"/>
              </a:lnSpc>
            </a:pPr>
            <a:endParaRPr lang="en-US" sz="2000" dirty="0">
              <a:cs typeface="Arial" panose="020B0604020202020204" pitchFamily="34" charset="0"/>
            </a:endParaRPr>
          </a:p>
          <a:p>
            <a:pPr marL="342900" indent="-342900">
              <a:lnSpc>
                <a:spcPct val="200000"/>
              </a:lnSpc>
              <a:buFont typeface="Wingdings" panose="05000000000000000000" pitchFamily="2" charset="2"/>
              <a:buChar char="q"/>
            </a:pPr>
            <a:endParaRPr lang="en-US" sz="2000" dirty="0">
              <a:cs typeface="Arial" panose="020B0604020202020204" pitchFamily="34" charset="0"/>
            </a:endParaRPr>
          </a:p>
        </p:txBody>
      </p:sp>
      <p:pic>
        <p:nvPicPr>
          <p:cNvPr id="4" name="Picture 3">
            <a:extLst>
              <a:ext uri="{FF2B5EF4-FFF2-40B4-BE49-F238E27FC236}">
                <a16:creationId xmlns:a16="http://schemas.microsoft.com/office/drawing/2014/main" id="{D56A3B61-9B6B-0B67-35EC-4BB5D8012276}"/>
              </a:ext>
            </a:extLst>
          </p:cNvPr>
          <p:cNvPicPr>
            <a:picLocks noChangeAspect="1"/>
          </p:cNvPicPr>
          <p:nvPr/>
        </p:nvPicPr>
        <p:blipFill rotWithShape="1">
          <a:blip r:embed="rId3"/>
          <a:srcRect l="18565" t="14668" r="34500" b="28444"/>
          <a:stretch/>
        </p:blipFill>
        <p:spPr>
          <a:xfrm>
            <a:off x="1603602" y="2287240"/>
            <a:ext cx="8984795" cy="4135862"/>
          </a:xfrm>
          <a:prstGeom prst="rect">
            <a:avLst/>
          </a:prstGeom>
        </p:spPr>
      </p:pic>
    </p:spTree>
    <p:extLst>
      <p:ext uri="{BB962C8B-B14F-4D97-AF65-F5344CB8AC3E}">
        <p14:creationId xmlns:p14="http://schemas.microsoft.com/office/powerpoint/2010/main" val="3289679402"/>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Project Visualization</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25548" y="1593363"/>
            <a:ext cx="10348334" cy="18435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cs typeface="Arial" panose="020B0604020202020204" pitchFamily="34" charset="0"/>
              </a:rPr>
              <a:t>Add Goods Window:</a:t>
            </a:r>
          </a:p>
          <a:p>
            <a:pPr>
              <a:lnSpc>
                <a:spcPct val="200000"/>
              </a:lnSpc>
            </a:pPr>
            <a:endParaRPr lang="en-US" sz="2000" dirty="0">
              <a:cs typeface="Arial" panose="020B0604020202020204" pitchFamily="34" charset="0"/>
            </a:endParaRPr>
          </a:p>
          <a:p>
            <a:pPr marL="342900" indent="-342900">
              <a:lnSpc>
                <a:spcPct val="200000"/>
              </a:lnSpc>
              <a:buFont typeface="Wingdings" panose="05000000000000000000" pitchFamily="2" charset="2"/>
              <a:buChar char="q"/>
            </a:pPr>
            <a:endParaRPr lang="en-US" sz="2000" dirty="0">
              <a:cs typeface="Arial" panose="020B0604020202020204" pitchFamily="34" charset="0"/>
            </a:endParaRPr>
          </a:p>
        </p:txBody>
      </p:sp>
      <p:pic>
        <p:nvPicPr>
          <p:cNvPr id="3" name="Picture 2">
            <a:extLst>
              <a:ext uri="{FF2B5EF4-FFF2-40B4-BE49-F238E27FC236}">
                <a16:creationId xmlns:a16="http://schemas.microsoft.com/office/drawing/2014/main" id="{7FA5BFC7-EB4B-B51F-D156-312C4865C4ED}"/>
              </a:ext>
            </a:extLst>
          </p:cNvPr>
          <p:cNvPicPr>
            <a:picLocks noChangeAspect="1"/>
          </p:cNvPicPr>
          <p:nvPr/>
        </p:nvPicPr>
        <p:blipFill rotWithShape="1">
          <a:blip r:embed="rId3"/>
          <a:srcRect l="22250" t="15704" r="35333" b="39837"/>
          <a:stretch/>
        </p:blipFill>
        <p:spPr>
          <a:xfrm>
            <a:off x="1478280" y="2346960"/>
            <a:ext cx="9235440" cy="4217072"/>
          </a:xfrm>
          <a:prstGeom prst="rect">
            <a:avLst/>
          </a:prstGeom>
        </p:spPr>
      </p:pic>
    </p:spTree>
    <p:extLst>
      <p:ext uri="{BB962C8B-B14F-4D97-AF65-F5344CB8AC3E}">
        <p14:creationId xmlns:p14="http://schemas.microsoft.com/office/powerpoint/2010/main" val="867822432"/>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Project Visualization (cont.)</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18116" y="1391425"/>
            <a:ext cx="10348334" cy="18435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cs typeface="Arial" panose="020B0604020202020204" pitchFamily="34" charset="0"/>
              </a:rPr>
              <a:t>Edit Goods Window:</a:t>
            </a:r>
          </a:p>
          <a:p>
            <a:pPr>
              <a:lnSpc>
                <a:spcPct val="200000"/>
              </a:lnSpc>
            </a:pPr>
            <a:endParaRPr lang="en-US" sz="2000" dirty="0">
              <a:cs typeface="Arial" panose="020B0604020202020204" pitchFamily="34" charset="0"/>
            </a:endParaRPr>
          </a:p>
          <a:p>
            <a:pPr marL="342900" indent="-342900">
              <a:lnSpc>
                <a:spcPct val="200000"/>
              </a:lnSpc>
              <a:buFont typeface="Wingdings" panose="05000000000000000000" pitchFamily="2" charset="2"/>
              <a:buChar char="q"/>
            </a:pPr>
            <a:endParaRPr lang="en-US" sz="2000" dirty="0">
              <a:cs typeface="Arial" panose="020B0604020202020204" pitchFamily="34" charset="0"/>
            </a:endParaRPr>
          </a:p>
        </p:txBody>
      </p:sp>
      <p:pic>
        <p:nvPicPr>
          <p:cNvPr id="2" name="Picture 1"/>
          <p:cNvPicPr>
            <a:picLocks noChangeAspect="1"/>
          </p:cNvPicPr>
          <p:nvPr/>
        </p:nvPicPr>
        <p:blipFill rotWithShape="1">
          <a:blip r:embed="rId3"/>
          <a:srcRect l="28890" t="14207" r="42106" b="36082"/>
          <a:stretch/>
        </p:blipFill>
        <p:spPr>
          <a:xfrm>
            <a:off x="1625600" y="2214879"/>
            <a:ext cx="4602480" cy="4208223"/>
          </a:xfrm>
          <a:prstGeom prst="rect">
            <a:avLst/>
          </a:prstGeom>
        </p:spPr>
      </p:pic>
      <p:pic>
        <p:nvPicPr>
          <p:cNvPr id="4" name="Picture 3">
            <a:extLst>
              <a:ext uri="{FF2B5EF4-FFF2-40B4-BE49-F238E27FC236}">
                <a16:creationId xmlns:a16="http://schemas.microsoft.com/office/drawing/2014/main" id="{B8D88017-347E-A999-6793-6EC9B852AF61}"/>
              </a:ext>
            </a:extLst>
          </p:cNvPr>
          <p:cNvPicPr>
            <a:picLocks noChangeAspect="1"/>
          </p:cNvPicPr>
          <p:nvPr/>
        </p:nvPicPr>
        <p:blipFill rotWithShape="1">
          <a:blip r:embed="rId4"/>
          <a:srcRect l="26166" t="16000" r="38167" b="22637"/>
          <a:stretch/>
        </p:blipFill>
        <p:spPr>
          <a:xfrm>
            <a:off x="6731372" y="2214878"/>
            <a:ext cx="4800227" cy="4208223"/>
          </a:xfrm>
          <a:prstGeom prst="rect">
            <a:avLst/>
          </a:prstGeom>
        </p:spPr>
      </p:pic>
    </p:spTree>
    <p:extLst>
      <p:ext uri="{BB962C8B-B14F-4D97-AF65-F5344CB8AC3E}">
        <p14:creationId xmlns:p14="http://schemas.microsoft.com/office/powerpoint/2010/main" val="1159484858"/>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Project Visualization (cont.)</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18116" y="1404357"/>
            <a:ext cx="10348334" cy="18435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cs typeface="Arial" panose="020B0604020202020204" pitchFamily="34" charset="0"/>
              </a:rPr>
              <a:t>Display All Window:</a:t>
            </a:r>
          </a:p>
          <a:p>
            <a:pPr>
              <a:lnSpc>
                <a:spcPct val="200000"/>
              </a:lnSpc>
            </a:pPr>
            <a:endParaRPr lang="en-US" sz="2000" dirty="0">
              <a:cs typeface="Arial" panose="020B0604020202020204" pitchFamily="34" charset="0"/>
            </a:endParaRPr>
          </a:p>
          <a:p>
            <a:pPr marL="342900" indent="-342900">
              <a:lnSpc>
                <a:spcPct val="200000"/>
              </a:lnSpc>
              <a:buFont typeface="Wingdings" panose="05000000000000000000" pitchFamily="2" charset="2"/>
              <a:buChar char="q"/>
            </a:pPr>
            <a:endParaRPr lang="en-US" sz="2000" dirty="0">
              <a:cs typeface="Arial" panose="020B0604020202020204" pitchFamily="34" charset="0"/>
            </a:endParaRPr>
          </a:p>
        </p:txBody>
      </p:sp>
      <p:pic>
        <p:nvPicPr>
          <p:cNvPr id="4" name="Picture 3">
            <a:extLst>
              <a:ext uri="{FF2B5EF4-FFF2-40B4-BE49-F238E27FC236}">
                <a16:creationId xmlns:a16="http://schemas.microsoft.com/office/drawing/2014/main" id="{3F1A56E2-FAB5-8F02-22CF-120CA1758CC8}"/>
              </a:ext>
            </a:extLst>
          </p:cNvPr>
          <p:cNvPicPr>
            <a:picLocks noChangeAspect="1"/>
          </p:cNvPicPr>
          <p:nvPr/>
        </p:nvPicPr>
        <p:blipFill rotWithShape="1">
          <a:blip r:embed="rId3"/>
          <a:srcRect l="23499" t="16000" r="36417" b="49867"/>
          <a:stretch/>
        </p:blipFill>
        <p:spPr>
          <a:xfrm>
            <a:off x="1603915" y="2234677"/>
            <a:ext cx="8991600" cy="4306993"/>
          </a:xfrm>
          <a:prstGeom prst="rect">
            <a:avLst/>
          </a:prstGeom>
        </p:spPr>
      </p:pic>
    </p:spTree>
    <p:extLst>
      <p:ext uri="{BB962C8B-B14F-4D97-AF65-F5344CB8AC3E}">
        <p14:creationId xmlns:p14="http://schemas.microsoft.com/office/powerpoint/2010/main" val="3986444867"/>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Project Visualization (cont.)</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25548" y="1594625"/>
            <a:ext cx="10348334" cy="18435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cs typeface="Arial" panose="020B0604020202020204" pitchFamily="34" charset="0"/>
              </a:rPr>
              <a:t>Search Window:</a:t>
            </a:r>
          </a:p>
          <a:p>
            <a:pPr>
              <a:lnSpc>
                <a:spcPct val="200000"/>
              </a:lnSpc>
            </a:pPr>
            <a:endParaRPr lang="en-US" sz="2000" dirty="0">
              <a:cs typeface="Arial" panose="020B0604020202020204" pitchFamily="34" charset="0"/>
            </a:endParaRPr>
          </a:p>
          <a:p>
            <a:pPr marL="342900" indent="-342900">
              <a:lnSpc>
                <a:spcPct val="200000"/>
              </a:lnSpc>
              <a:buFont typeface="Wingdings" panose="05000000000000000000" pitchFamily="2" charset="2"/>
              <a:buChar char="q"/>
            </a:pPr>
            <a:endParaRPr lang="en-US" sz="2000" dirty="0">
              <a:cs typeface="Arial" panose="020B0604020202020204" pitchFamily="34" charset="0"/>
            </a:endParaRPr>
          </a:p>
        </p:txBody>
      </p:sp>
      <p:pic>
        <p:nvPicPr>
          <p:cNvPr id="4" name="Picture 3">
            <a:extLst>
              <a:ext uri="{FF2B5EF4-FFF2-40B4-BE49-F238E27FC236}">
                <a16:creationId xmlns:a16="http://schemas.microsoft.com/office/drawing/2014/main" id="{ED2EF332-9961-827A-E6CA-BA1498B02150}"/>
              </a:ext>
            </a:extLst>
          </p:cNvPr>
          <p:cNvPicPr>
            <a:picLocks noChangeAspect="1"/>
          </p:cNvPicPr>
          <p:nvPr/>
        </p:nvPicPr>
        <p:blipFill rotWithShape="1">
          <a:blip r:embed="rId3"/>
          <a:srcRect l="20001" t="15408" r="31082" b="35407"/>
          <a:stretch/>
        </p:blipFill>
        <p:spPr>
          <a:xfrm>
            <a:off x="6212913" y="2630126"/>
            <a:ext cx="5053538" cy="3669074"/>
          </a:xfrm>
          <a:prstGeom prst="rect">
            <a:avLst/>
          </a:prstGeom>
        </p:spPr>
      </p:pic>
      <p:pic>
        <p:nvPicPr>
          <p:cNvPr id="6" name="Picture 5">
            <a:extLst>
              <a:ext uri="{FF2B5EF4-FFF2-40B4-BE49-F238E27FC236}">
                <a16:creationId xmlns:a16="http://schemas.microsoft.com/office/drawing/2014/main" id="{2F0FD3F8-AB0E-631E-BE05-E901575646FB}"/>
              </a:ext>
            </a:extLst>
          </p:cNvPr>
          <p:cNvPicPr>
            <a:picLocks noChangeAspect="1"/>
          </p:cNvPicPr>
          <p:nvPr/>
        </p:nvPicPr>
        <p:blipFill rotWithShape="1">
          <a:blip r:embed="rId4"/>
          <a:srcRect l="26689" t="14816" r="41553" b="31684"/>
          <a:stretch/>
        </p:blipFill>
        <p:spPr>
          <a:xfrm>
            <a:off x="1056640" y="2630126"/>
            <a:ext cx="4795520" cy="3669074"/>
          </a:xfrm>
          <a:prstGeom prst="rect">
            <a:avLst/>
          </a:prstGeom>
        </p:spPr>
      </p:pic>
    </p:spTree>
    <p:extLst>
      <p:ext uri="{BB962C8B-B14F-4D97-AF65-F5344CB8AC3E}">
        <p14:creationId xmlns:p14="http://schemas.microsoft.com/office/powerpoint/2010/main" val="1913978474"/>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Project Visualization (cont.)</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25548" y="1594625"/>
            <a:ext cx="10348334" cy="184351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cs typeface="Arial" panose="020B0604020202020204" pitchFamily="34" charset="0"/>
              </a:rPr>
              <a:t>Delete Goods Window:</a:t>
            </a:r>
          </a:p>
          <a:p>
            <a:pPr>
              <a:lnSpc>
                <a:spcPct val="200000"/>
              </a:lnSpc>
            </a:pPr>
            <a:endParaRPr lang="en-US" sz="2000" dirty="0">
              <a:cs typeface="Arial" panose="020B0604020202020204" pitchFamily="34" charset="0"/>
            </a:endParaRPr>
          </a:p>
          <a:p>
            <a:pPr marL="342900" indent="-342900">
              <a:lnSpc>
                <a:spcPct val="200000"/>
              </a:lnSpc>
              <a:buFont typeface="Wingdings" panose="05000000000000000000" pitchFamily="2" charset="2"/>
              <a:buChar char="q"/>
            </a:pPr>
            <a:endParaRPr lang="en-US" sz="2000" dirty="0">
              <a:cs typeface="Arial" panose="020B0604020202020204" pitchFamily="34" charset="0"/>
            </a:endParaRPr>
          </a:p>
        </p:txBody>
      </p:sp>
      <p:pic>
        <p:nvPicPr>
          <p:cNvPr id="4" name="Picture 3">
            <a:extLst>
              <a:ext uri="{FF2B5EF4-FFF2-40B4-BE49-F238E27FC236}">
                <a16:creationId xmlns:a16="http://schemas.microsoft.com/office/drawing/2014/main" id="{254163F2-469F-DBD0-14C2-6FC48DBC7AC4}"/>
              </a:ext>
            </a:extLst>
          </p:cNvPr>
          <p:cNvPicPr>
            <a:picLocks noChangeAspect="1"/>
          </p:cNvPicPr>
          <p:nvPr/>
        </p:nvPicPr>
        <p:blipFill rotWithShape="1">
          <a:blip r:embed="rId3"/>
          <a:srcRect l="31432" t="20444" r="36834" b="28296"/>
          <a:stretch/>
        </p:blipFill>
        <p:spPr>
          <a:xfrm>
            <a:off x="3688080" y="2516384"/>
            <a:ext cx="5130800" cy="3515360"/>
          </a:xfrm>
          <a:prstGeom prst="rect">
            <a:avLst/>
          </a:prstGeom>
        </p:spPr>
      </p:pic>
    </p:spTree>
    <p:extLst>
      <p:ext uri="{BB962C8B-B14F-4D97-AF65-F5344CB8AC3E}">
        <p14:creationId xmlns:p14="http://schemas.microsoft.com/office/powerpoint/2010/main" val="1203531793"/>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Outlines</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18120" y="1594625"/>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31" name="Pentagon 30"/>
          <p:cNvSpPr/>
          <p:nvPr/>
        </p:nvSpPr>
        <p:spPr>
          <a:xfrm>
            <a:off x="925547" y="1594625"/>
            <a:ext cx="5170453"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Introduction</a:t>
            </a:r>
            <a:endParaRPr lang="en-US" b="1" dirty="0">
              <a:solidFill>
                <a:schemeClr val="tx1"/>
              </a:solidFill>
              <a:effectLst>
                <a:outerShdw blurRad="38100" dist="38100" dir="2700000" algn="tl">
                  <a:srgbClr val="000000">
                    <a:alpha val="43137"/>
                  </a:srgbClr>
                </a:outerShdw>
              </a:effectLst>
            </a:endParaRPr>
          </a:p>
        </p:txBody>
      </p:sp>
      <p:sp>
        <p:nvSpPr>
          <p:cNvPr id="32" name="Pentagon 31"/>
          <p:cNvSpPr/>
          <p:nvPr/>
        </p:nvSpPr>
        <p:spPr>
          <a:xfrm>
            <a:off x="925547" y="2461684"/>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Related Works</a:t>
            </a:r>
          </a:p>
        </p:txBody>
      </p:sp>
      <p:sp>
        <p:nvSpPr>
          <p:cNvPr id="33" name="Pentagon 32"/>
          <p:cNvSpPr/>
          <p:nvPr/>
        </p:nvSpPr>
        <p:spPr>
          <a:xfrm>
            <a:off x="925548" y="3328743"/>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Methodology</a:t>
            </a:r>
            <a:endParaRPr lang="en-US" b="1" dirty="0">
              <a:solidFill>
                <a:schemeClr val="tx1"/>
              </a:solidFill>
              <a:effectLst>
                <a:outerShdw blurRad="38100" dist="38100" dir="2700000" algn="tl">
                  <a:srgbClr val="000000">
                    <a:alpha val="43137"/>
                  </a:srgbClr>
                </a:outerShdw>
              </a:effectLst>
            </a:endParaRPr>
          </a:p>
        </p:txBody>
      </p:sp>
      <p:sp>
        <p:nvSpPr>
          <p:cNvPr id="34" name="Pentagon 33"/>
          <p:cNvSpPr/>
          <p:nvPr/>
        </p:nvSpPr>
        <p:spPr>
          <a:xfrm>
            <a:off x="925548" y="4195802"/>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Visualization</a:t>
            </a:r>
          </a:p>
        </p:txBody>
      </p:sp>
      <p:sp>
        <p:nvSpPr>
          <p:cNvPr id="35" name="Pentagon 34"/>
          <p:cNvSpPr/>
          <p:nvPr/>
        </p:nvSpPr>
        <p:spPr>
          <a:xfrm>
            <a:off x="925547" y="5062861"/>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Conclusion</a:t>
            </a:r>
          </a:p>
        </p:txBody>
      </p:sp>
      <p:sp>
        <p:nvSpPr>
          <p:cNvPr id="9" name="Pentagon 8"/>
          <p:cNvSpPr/>
          <p:nvPr/>
        </p:nvSpPr>
        <p:spPr>
          <a:xfrm>
            <a:off x="925548" y="5929920"/>
            <a:ext cx="3961408"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2401925312"/>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Outlines</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31" name="Pentagon 30"/>
          <p:cNvSpPr/>
          <p:nvPr/>
        </p:nvSpPr>
        <p:spPr>
          <a:xfrm>
            <a:off x="925547" y="1594625"/>
            <a:ext cx="3961411"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Introduction</a:t>
            </a:r>
            <a:endParaRPr lang="en-US" b="1" dirty="0">
              <a:solidFill>
                <a:schemeClr val="tx1"/>
              </a:solidFill>
              <a:effectLst>
                <a:outerShdw blurRad="38100" dist="38100" dir="2700000" algn="tl">
                  <a:srgbClr val="000000">
                    <a:alpha val="43137"/>
                  </a:srgbClr>
                </a:outerShdw>
              </a:effectLst>
            </a:endParaRPr>
          </a:p>
        </p:txBody>
      </p:sp>
      <p:sp>
        <p:nvSpPr>
          <p:cNvPr id="32" name="Pentagon 31"/>
          <p:cNvSpPr/>
          <p:nvPr/>
        </p:nvSpPr>
        <p:spPr>
          <a:xfrm>
            <a:off x="925547" y="2461684"/>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Related Works</a:t>
            </a:r>
          </a:p>
        </p:txBody>
      </p:sp>
      <p:sp>
        <p:nvSpPr>
          <p:cNvPr id="33" name="Pentagon 32"/>
          <p:cNvSpPr/>
          <p:nvPr/>
        </p:nvSpPr>
        <p:spPr>
          <a:xfrm>
            <a:off x="925548" y="3328743"/>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Methodology</a:t>
            </a:r>
            <a:endParaRPr lang="en-US" b="1" dirty="0">
              <a:solidFill>
                <a:schemeClr val="tx1"/>
              </a:solidFill>
              <a:effectLst>
                <a:outerShdw blurRad="38100" dist="38100" dir="2700000" algn="tl">
                  <a:srgbClr val="000000">
                    <a:alpha val="43137"/>
                  </a:srgbClr>
                </a:outerShdw>
              </a:effectLst>
            </a:endParaRPr>
          </a:p>
        </p:txBody>
      </p:sp>
      <p:sp>
        <p:nvSpPr>
          <p:cNvPr id="34" name="Pentagon 33"/>
          <p:cNvSpPr/>
          <p:nvPr/>
        </p:nvSpPr>
        <p:spPr>
          <a:xfrm>
            <a:off x="925548" y="4195802"/>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Visualization</a:t>
            </a:r>
          </a:p>
        </p:txBody>
      </p:sp>
      <p:sp>
        <p:nvSpPr>
          <p:cNvPr id="35" name="Pentagon 34"/>
          <p:cNvSpPr/>
          <p:nvPr/>
        </p:nvSpPr>
        <p:spPr>
          <a:xfrm>
            <a:off x="925547" y="5062861"/>
            <a:ext cx="5170453"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Conclusion</a:t>
            </a:r>
          </a:p>
        </p:txBody>
      </p:sp>
      <p:sp>
        <p:nvSpPr>
          <p:cNvPr id="9" name="Pentagon 8"/>
          <p:cNvSpPr/>
          <p:nvPr/>
        </p:nvSpPr>
        <p:spPr>
          <a:xfrm>
            <a:off x="925548" y="5929920"/>
            <a:ext cx="3961408"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2786201404"/>
      </p:ext>
    </p:extLst>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Conclusion &amp; Future Work</a:t>
            </a:r>
          </a:p>
        </p:txBody>
      </p:sp>
      <p:sp>
        <p:nvSpPr>
          <p:cNvPr id="14" name="Pentagon 13"/>
          <p:cNvSpPr/>
          <p:nvPr/>
        </p:nvSpPr>
        <p:spPr>
          <a:xfrm>
            <a:off x="925550" y="2301360"/>
            <a:ext cx="4233048" cy="80415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Usages of Store Management</a:t>
            </a:r>
          </a:p>
        </p:txBody>
      </p:sp>
      <p:sp>
        <p:nvSpPr>
          <p:cNvPr id="15" name="TextBox 14"/>
          <p:cNvSpPr txBox="1"/>
          <p:nvPr/>
        </p:nvSpPr>
        <p:spPr>
          <a:xfrm>
            <a:off x="7100947" y="2242382"/>
            <a:ext cx="4172937" cy="923330"/>
          </a:xfrm>
          <a:prstGeom prst="rect">
            <a:avLst/>
          </a:prstGeom>
          <a:noFill/>
        </p:spPr>
        <p:txBody>
          <a:bodyPr wrap="square" rtlCol="0">
            <a:spAutoFit/>
          </a:bodyPr>
          <a:lstStyle/>
          <a:p>
            <a:pPr algn="just"/>
            <a:r>
              <a:rPr lang="en-US" dirty="0"/>
              <a:t>Efficiently manage inventory, track sales, and enhance customer satisfaction in departmental stores.</a:t>
            </a:r>
          </a:p>
        </p:txBody>
      </p:sp>
      <p:sp>
        <p:nvSpPr>
          <p:cNvPr id="21" name="Pentagon 20"/>
          <p:cNvSpPr/>
          <p:nvPr/>
        </p:nvSpPr>
        <p:spPr>
          <a:xfrm>
            <a:off x="925550" y="3381350"/>
            <a:ext cx="4233048" cy="809655"/>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User Friendly Interface</a:t>
            </a:r>
          </a:p>
        </p:txBody>
      </p:sp>
      <p:sp>
        <p:nvSpPr>
          <p:cNvPr id="22" name="TextBox 21"/>
          <p:cNvSpPr txBox="1"/>
          <p:nvPr/>
        </p:nvSpPr>
        <p:spPr>
          <a:xfrm>
            <a:off x="7100947" y="3361002"/>
            <a:ext cx="4172937" cy="923330"/>
          </a:xfrm>
          <a:prstGeom prst="rect">
            <a:avLst/>
          </a:prstGeom>
          <a:noFill/>
        </p:spPr>
        <p:txBody>
          <a:bodyPr wrap="square" rtlCol="0">
            <a:spAutoFit/>
          </a:bodyPr>
          <a:lstStyle/>
          <a:p>
            <a:pPr algn="just"/>
            <a:r>
              <a:rPr lang="en-US" dirty="0"/>
              <a:t>The project’s user friendly interface and intuitive functionality make it accessible to users of all technical expertise levels.</a:t>
            </a:r>
          </a:p>
        </p:txBody>
      </p:sp>
      <p:sp>
        <p:nvSpPr>
          <p:cNvPr id="23" name="Pentagon 22"/>
          <p:cNvSpPr/>
          <p:nvPr/>
        </p:nvSpPr>
        <p:spPr>
          <a:xfrm>
            <a:off x="925550" y="4441153"/>
            <a:ext cx="4233048" cy="79508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Future Work</a:t>
            </a:r>
          </a:p>
        </p:txBody>
      </p:sp>
      <p:sp>
        <p:nvSpPr>
          <p:cNvPr id="24" name="TextBox 23"/>
          <p:cNvSpPr txBox="1"/>
          <p:nvPr/>
        </p:nvSpPr>
        <p:spPr>
          <a:xfrm>
            <a:off x="7100947" y="4513209"/>
            <a:ext cx="4172937" cy="923330"/>
          </a:xfrm>
          <a:prstGeom prst="rect">
            <a:avLst/>
          </a:prstGeom>
          <a:noFill/>
        </p:spPr>
        <p:txBody>
          <a:bodyPr wrap="square" rtlCol="0">
            <a:spAutoFit/>
          </a:bodyPr>
          <a:lstStyle/>
          <a:p>
            <a:pPr algn="just"/>
            <a:r>
              <a:rPr lang="en-US" dirty="0"/>
              <a:t>Further enhance the Store Management System with advanced analytics and integration with e-commerce platforms.</a:t>
            </a:r>
          </a:p>
        </p:txBody>
      </p:sp>
      <p:sp>
        <p:nvSpPr>
          <p:cNvPr id="16" name="Right Arrow 15"/>
          <p:cNvSpPr/>
          <p:nvPr/>
        </p:nvSpPr>
        <p:spPr>
          <a:xfrm>
            <a:off x="5538161" y="2561027"/>
            <a:ext cx="957532" cy="284816"/>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Right Arrow 24"/>
          <p:cNvSpPr/>
          <p:nvPr/>
        </p:nvSpPr>
        <p:spPr>
          <a:xfrm>
            <a:off x="5538161" y="4696285"/>
            <a:ext cx="957532" cy="284816"/>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6" name="Right Arrow 25"/>
          <p:cNvSpPr/>
          <p:nvPr/>
        </p:nvSpPr>
        <p:spPr>
          <a:xfrm>
            <a:off x="5538161" y="3643309"/>
            <a:ext cx="957532" cy="284816"/>
          </a:xfrm>
          <a:prstGeom prst="right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7016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1" grpId="0" animBg="1"/>
      <p:bldP spid="22" grpId="0"/>
      <p:bldP spid="23" grpId="0" animBg="1"/>
      <p:bldP spid="24" grpId="0"/>
      <p:bldP spid="16" grpId="0" animBg="1"/>
      <p:bldP spid="25"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Outlines</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31" name="Pentagon 30"/>
          <p:cNvSpPr/>
          <p:nvPr/>
        </p:nvSpPr>
        <p:spPr>
          <a:xfrm>
            <a:off x="925547" y="1594625"/>
            <a:ext cx="3961411"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Introduction</a:t>
            </a:r>
            <a:endParaRPr lang="en-US" b="1" dirty="0">
              <a:solidFill>
                <a:schemeClr val="tx1"/>
              </a:solidFill>
              <a:effectLst>
                <a:outerShdw blurRad="38100" dist="38100" dir="2700000" algn="tl">
                  <a:srgbClr val="000000">
                    <a:alpha val="43137"/>
                  </a:srgbClr>
                </a:outerShdw>
              </a:effectLst>
            </a:endParaRPr>
          </a:p>
        </p:txBody>
      </p:sp>
      <p:sp>
        <p:nvSpPr>
          <p:cNvPr id="32" name="Pentagon 31"/>
          <p:cNvSpPr/>
          <p:nvPr/>
        </p:nvSpPr>
        <p:spPr>
          <a:xfrm>
            <a:off x="925547" y="2461684"/>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Related Works</a:t>
            </a:r>
          </a:p>
        </p:txBody>
      </p:sp>
      <p:sp>
        <p:nvSpPr>
          <p:cNvPr id="33" name="Pentagon 32"/>
          <p:cNvSpPr/>
          <p:nvPr/>
        </p:nvSpPr>
        <p:spPr>
          <a:xfrm>
            <a:off x="925548" y="3328743"/>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Methodology</a:t>
            </a:r>
            <a:endParaRPr lang="en-US" b="1" dirty="0">
              <a:solidFill>
                <a:schemeClr val="tx1"/>
              </a:solidFill>
              <a:effectLst>
                <a:outerShdw blurRad="38100" dist="38100" dir="2700000" algn="tl">
                  <a:srgbClr val="000000">
                    <a:alpha val="43137"/>
                  </a:srgbClr>
                </a:outerShdw>
              </a:effectLst>
            </a:endParaRPr>
          </a:p>
        </p:txBody>
      </p:sp>
      <p:sp>
        <p:nvSpPr>
          <p:cNvPr id="34" name="Pentagon 33"/>
          <p:cNvSpPr/>
          <p:nvPr/>
        </p:nvSpPr>
        <p:spPr>
          <a:xfrm>
            <a:off x="925548" y="4195802"/>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Visualization</a:t>
            </a:r>
          </a:p>
        </p:txBody>
      </p:sp>
      <p:sp>
        <p:nvSpPr>
          <p:cNvPr id="35" name="Pentagon 34"/>
          <p:cNvSpPr/>
          <p:nvPr/>
        </p:nvSpPr>
        <p:spPr>
          <a:xfrm>
            <a:off x="925547" y="5062861"/>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Conclusion</a:t>
            </a:r>
          </a:p>
        </p:txBody>
      </p:sp>
      <p:sp>
        <p:nvSpPr>
          <p:cNvPr id="9" name="Pentagon 8"/>
          <p:cNvSpPr/>
          <p:nvPr/>
        </p:nvSpPr>
        <p:spPr>
          <a:xfrm>
            <a:off x="925548" y="5929920"/>
            <a:ext cx="5170452"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3430259678"/>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Reference</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3" name="TextBox 2">
            <a:extLst>
              <a:ext uri="{FF2B5EF4-FFF2-40B4-BE49-F238E27FC236}">
                <a16:creationId xmlns:a16="http://schemas.microsoft.com/office/drawing/2014/main" id="{DDEF6056-21AB-BA2B-A6DB-D451F29CD957}"/>
              </a:ext>
            </a:extLst>
          </p:cNvPr>
          <p:cNvSpPr txBox="1"/>
          <p:nvPr/>
        </p:nvSpPr>
        <p:spPr>
          <a:xfrm>
            <a:off x="629920" y="1582340"/>
            <a:ext cx="10932160" cy="3693319"/>
          </a:xfrm>
          <a:prstGeom prst="rect">
            <a:avLst/>
          </a:prstGeom>
          <a:noFill/>
        </p:spPr>
        <p:txBody>
          <a:bodyPr wrap="square">
            <a:spAutoFit/>
          </a:bodyPr>
          <a:lstStyle/>
          <a:p>
            <a:pPr marL="342900" indent="-342900" algn="just">
              <a:buFont typeface="+mj-lt"/>
              <a:buAutoNum type="arabicPeriod"/>
            </a:pPr>
            <a:r>
              <a:rPr lang="en-US" dirty="0"/>
              <a:t>Smith, J. (2020). Retail Store Management Systems: A Comparative Study. International Journal of Business and Management, 15(5), 142-156.</a:t>
            </a:r>
          </a:p>
          <a:p>
            <a:pPr marL="342900" indent="-342900" algn="just">
              <a:buFont typeface="+mj-lt"/>
              <a:buAutoNum type="arabicPeriod"/>
            </a:pPr>
            <a:endParaRPr lang="en-US" dirty="0"/>
          </a:p>
          <a:p>
            <a:pPr marL="342900" indent="-342900" algn="just">
              <a:buFont typeface="+mj-lt"/>
              <a:buAutoNum type="arabicPeriod"/>
            </a:pPr>
            <a:r>
              <a:rPr lang="en-US" dirty="0"/>
              <a:t>Brown, A., &amp; Johnson, M. (2018). Inventory Management Best Practices for Retail Stores. Journal of Supply Chain Management, 25(3), 78-92.</a:t>
            </a:r>
          </a:p>
          <a:p>
            <a:pPr marL="342900" indent="-342900" algn="just">
              <a:buFont typeface="+mj-lt"/>
              <a:buAutoNum type="arabicPeriod"/>
            </a:pPr>
            <a:endParaRPr lang="en-US" dirty="0"/>
          </a:p>
          <a:p>
            <a:pPr marL="342900" indent="-342900" algn="just">
              <a:buFont typeface="+mj-lt"/>
              <a:buAutoNum type="arabicPeriod"/>
            </a:pPr>
            <a:r>
              <a:rPr lang="en-US" dirty="0"/>
              <a:t>Anderson, C. (2019). Sales Tracking and Analysis: Strategies for Improved Performance. Journal of Sales and Marketing, 12(2), 45-62.</a:t>
            </a:r>
          </a:p>
          <a:p>
            <a:pPr marL="342900" indent="-342900" algn="just">
              <a:buFont typeface="+mj-lt"/>
              <a:buAutoNum type="arabicPeriod"/>
            </a:pPr>
            <a:endParaRPr lang="en-US" dirty="0"/>
          </a:p>
          <a:p>
            <a:pPr marL="342900" indent="-342900" algn="just">
              <a:buFont typeface="+mj-lt"/>
              <a:buAutoNum type="arabicPeriod"/>
            </a:pPr>
            <a:r>
              <a:rPr lang="en-US" dirty="0"/>
              <a:t>Richard, M., &amp; Thompson, L. (2017). Customer Relationship Management in Retail: Strategies and Best Practices. Journal of Retail Marketing, 20(4), 78-92.</a:t>
            </a:r>
          </a:p>
          <a:p>
            <a:pPr marL="342900" indent="-342900" algn="just">
              <a:buFont typeface="+mj-lt"/>
              <a:buAutoNum type="arabicPeriod"/>
            </a:pPr>
            <a:endParaRPr lang="en-US" dirty="0"/>
          </a:p>
          <a:p>
            <a:pPr marL="342900" indent="-342900" algn="just">
              <a:buFont typeface="+mj-lt"/>
              <a:buAutoNum type="arabicPeriod"/>
            </a:pPr>
            <a:r>
              <a:rPr lang="en-US" dirty="0"/>
              <a:t>McConnell, S. (2018). Code Complete: A Practical Handbook of Software Construction. Pearson Education.</a:t>
            </a:r>
          </a:p>
        </p:txBody>
      </p:sp>
    </p:spTree>
    <p:extLst>
      <p:ext uri="{BB962C8B-B14F-4D97-AF65-F5344CB8AC3E}">
        <p14:creationId xmlns:p14="http://schemas.microsoft.com/office/powerpoint/2010/main" val="2020495822"/>
      </p:ext>
    </p:extLst>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2553501" y="2614598"/>
            <a:ext cx="6798250" cy="1674470"/>
          </a:xfrm>
        </p:spPr>
        <p:txBody>
          <a:bodyPr/>
          <a:lstStyle/>
          <a:p>
            <a:r>
              <a:rPr lang="en-US" sz="6600" cap="none" dirty="0">
                <a:effectLst>
                  <a:outerShdw blurRad="38100" dist="38100" dir="2700000" algn="tl">
                    <a:srgbClr val="000000">
                      <a:alpha val="43137"/>
                    </a:srgbClr>
                  </a:outerShdw>
                </a:effectLst>
                <a:latin typeface="+mn-lt"/>
              </a:rPr>
              <a:t>Thank You</a:t>
            </a:r>
          </a:p>
        </p:txBody>
      </p:sp>
    </p:spTree>
    <p:extLst>
      <p:ext uri="{BB962C8B-B14F-4D97-AF65-F5344CB8AC3E}">
        <p14:creationId xmlns:p14="http://schemas.microsoft.com/office/powerpoint/2010/main" val="2149733170"/>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Introduction</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 name="Pentagon 1"/>
          <p:cNvSpPr/>
          <p:nvPr/>
        </p:nvSpPr>
        <p:spPr>
          <a:xfrm>
            <a:off x="925539" y="1777053"/>
            <a:ext cx="5107708" cy="927157"/>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Pentagon 5"/>
          <p:cNvSpPr/>
          <p:nvPr/>
        </p:nvSpPr>
        <p:spPr>
          <a:xfrm>
            <a:off x="925541" y="3174106"/>
            <a:ext cx="3798859" cy="927157"/>
          </a:xfrm>
          <a:prstGeom prst="homePlate">
            <a:avLst>
              <a:gd name="adj" fmla="val 54383"/>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Pentagon 6"/>
          <p:cNvSpPr/>
          <p:nvPr/>
        </p:nvSpPr>
        <p:spPr>
          <a:xfrm>
            <a:off x="925543" y="4543319"/>
            <a:ext cx="3798858" cy="927157"/>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p:cNvSpPr txBox="1"/>
          <p:nvPr/>
        </p:nvSpPr>
        <p:spPr>
          <a:xfrm>
            <a:off x="925540" y="2009798"/>
            <a:ext cx="4844324"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Backgrounds</a:t>
            </a:r>
          </a:p>
        </p:txBody>
      </p:sp>
      <p:sp>
        <p:nvSpPr>
          <p:cNvPr id="13" name="TextBox 12"/>
          <p:cNvSpPr txBox="1"/>
          <p:nvPr/>
        </p:nvSpPr>
        <p:spPr>
          <a:xfrm>
            <a:off x="925541" y="3400761"/>
            <a:ext cx="3575339"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Aims and Objectives</a:t>
            </a:r>
          </a:p>
        </p:txBody>
      </p:sp>
      <p:sp>
        <p:nvSpPr>
          <p:cNvPr id="14" name="TextBox 13"/>
          <p:cNvSpPr txBox="1"/>
          <p:nvPr/>
        </p:nvSpPr>
        <p:spPr>
          <a:xfrm>
            <a:off x="925541" y="4776064"/>
            <a:ext cx="3575339"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Contribution</a:t>
            </a:r>
          </a:p>
        </p:txBody>
      </p:sp>
      <p:sp>
        <p:nvSpPr>
          <p:cNvPr id="19" name="TextBox 18"/>
          <p:cNvSpPr txBox="1"/>
          <p:nvPr/>
        </p:nvSpPr>
        <p:spPr>
          <a:xfrm>
            <a:off x="6347011" y="1777052"/>
            <a:ext cx="4840942" cy="3268652"/>
          </a:xfrm>
          <a:prstGeom prst="rect">
            <a:avLst/>
          </a:prstGeom>
          <a:noFill/>
        </p:spPr>
        <p:txBody>
          <a:bodyPr wrap="square" rtlCol="0">
            <a:spAutoFit/>
          </a:bodyPr>
          <a:lstStyle/>
          <a:p>
            <a:pPr marL="457200" indent="-457200" algn="just">
              <a:lnSpc>
                <a:spcPct val="150000"/>
              </a:lnSpc>
              <a:buFont typeface="+mj-lt"/>
              <a:buAutoNum type="arabicPeriod"/>
            </a:pPr>
            <a:r>
              <a:rPr lang="en-US" sz="2000" dirty="0"/>
              <a:t>Increasing Complexity of Departmental Store Operations</a:t>
            </a:r>
          </a:p>
          <a:p>
            <a:pPr marL="457200" indent="-457200" algn="just">
              <a:lnSpc>
                <a:spcPct val="150000"/>
              </a:lnSpc>
              <a:buFont typeface="+mj-lt"/>
              <a:buAutoNum type="arabicPeriod"/>
            </a:pPr>
            <a:r>
              <a:rPr lang="en-US" sz="2000" dirty="0"/>
              <a:t>Competitive Retail Landscape</a:t>
            </a:r>
          </a:p>
          <a:p>
            <a:pPr marL="457200" indent="-457200" algn="just">
              <a:lnSpc>
                <a:spcPct val="150000"/>
              </a:lnSpc>
              <a:buFont typeface="+mj-lt"/>
              <a:buAutoNum type="arabicPeriod"/>
            </a:pPr>
            <a:r>
              <a:rPr lang="en-US" sz="2000" dirty="0"/>
              <a:t>Inventory Management Challenges</a:t>
            </a:r>
          </a:p>
          <a:p>
            <a:pPr marL="457200" indent="-457200" algn="just">
              <a:lnSpc>
                <a:spcPct val="150000"/>
              </a:lnSpc>
              <a:buFont typeface="+mj-lt"/>
              <a:buAutoNum type="arabicPeriod"/>
            </a:pPr>
            <a:r>
              <a:rPr lang="en-US" sz="2000" dirty="0"/>
              <a:t>Sales Tracking and Reporting</a:t>
            </a:r>
          </a:p>
          <a:p>
            <a:pPr marL="457200" indent="-457200" algn="just">
              <a:lnSpc>
                <a:spcPct val="150000"/>
              </a:lnSpc>
              <a:buFont typeface="+mj-lt"/>
              <a:buAutoNum type="arabicPeriod"/>
            </a:pPr>
            <a:r>
              <a:rPr lang="en-US" sz="2000" dirty="0"/>
              <a:t>Customer Relationship Management</a:t>
            </a:r>
          </a:p>
          <a:p>
            <a:pPr marL="457200" indent="-457200" algn="just">
              <a:lnSpc>
                <a:spcPct val="150000"/>
              </a:lnSpc>
              <a:buFont typeface="+mj-lt"/>
              <a:buAutoNum type="arabicPeriod"/>
            </a:pPr>
            <a:r>
              <a:rPr lang="en-US" sz="2000" dirty="0"/>
              <a:t>Technology Advancements</a:t>
            </a:r>
          </a:p>
        </p:txBody>
      </p:sp>
    </p:spTree>
    <p:extLst>
      <p:ext uri="{BB962C8B-B14F-4D97-AF65-F5344CB8AC3E}">
        <p14:creationId xmlns:p14="http://schemas.microsoft.com/office/powerpoint/2010/main" val="1091952365"/>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Introduction</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 name="Pentagon 1"/>
          <p:cNvSpPr/>
          <p:nvPr/>
        </p:nvSpPr>
        <p:spPr>
          <a:xfrm>
            <a:off x="925539" y="1777053"/>
            <a:ext cx="3717579" cy="927157"/>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Pentagon 5"/>
          <p:cNvSpPr/>
          <p:nvPr/>
        </p:nvSpPr>
        <p:spPr>
          <a:xfrm>
            <a:off x="925541" y="3174106"/>
            <a:ext cx="5170459" cy="927157"/>
          </a:xfrm>
          <a:prstGeom prst="homePlate">
            <a:avLst>
              <a:gd name="adj" fmla="val 54383"/>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Pentagon 6"/>
          <p:cNvSpPr/>
          <p:nvPr/>
        </p:nvSpPr>
        <p:spPr>
          <a:xfrm>
            <a:off x="925543" y="4543319"/>
            <a:ext cx="3798858" cy="927157"/>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p:cNvSpPr txBox="1"/>
          <p:nvPr/>
        </p:nvSpPr>
        <p:spPr>
          <a:xfrm>
            <a:off x="925540" y="2009798"/>
            <a:ext cx="3575340"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Backgrounds</a:t>
            </a:r>
          </a:p>
        </p:txBody>
      </p:sp>
      <p:sp>
        <p:nvSpPr>
          <p:cNvPr id="13" name="TextBox 12"/>
          <p:cNvSpPr txBox="1"/>
          <p:nvPr/>
        </p:nvSpPr>
        <p:spPr>
          <a:xfrm>
            <a:off x="925541" y="3400761"/>
            <a:ext cx="4963195"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Aims and Objectives</a:t>
            </a:r>
          </a:p>
        </p:txBody>
      </p:sp>
      <p:sp>
        <p:nvSpPr>
          <p:cNvPr id="14" name="TextBox 13"/>
          <p:cNvSpPr txBox="1"/>
          <p:nvPr/>
        </p:nvSpPr>
        <p:spPr>
          <a:xfrm>
            <a:off x="925541" y="4776064"/>
            <a:ext cx="3575339"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Contribution</a:t>
            </a:r>
          </a:p>
        </p:txBody>
      </p:sp>
      <p:sp>
        <p:nvSpPr>
          <p:cNvPr id="28" name="TextBox 27"/>
          <p:cNvSpPr txBox="1"/>
          <p:nvPr/>
        </p:nvSpPr>
        <p:spPr>
          <a:xfrm>
            <a:off x="6304281" y="2206523"/>
            <a:ext cx="5170459" cy="2862322"/>
          </a:xfrm>
          <a:prstGeom prst="rect">
            <a:avLst/>
          </a:prstGeom>
          <a:noFill/>
        </p:spPr>
        <p:txBody>
          <a:bodyPr wrap="square" rtlCol="0">
            <a:spAutoFit/>
          </a:bodyPr>
          <a:lstStyle/>
          <a:p>
            <a:pPr algn="just"/>
            <a:r>
              <a:rPr lang="en-US" sz="2000" dirty="0"/>
              <a:t>The aim behind developing this Store Management System is to overcome the limitations and inefficiencies associated with manual store management processes.</a:t>
            </a:r>
          </a:p>
          <a:p>
            <a:pPr algn="just"/>
            <a:endParaRPr lang="en-US" sz="2000" dirty="0"/>
          </a:p>
          <a:p>
            <a:pPr algn="just"/>
            <a:r>
              <a:rPr lang="en-US" sz="2000" dirty="0"/>
              <a:t>This project seeks to leverage technology to automate and streamline these processes, resulting in improved accuracy, efficiency, and customer satisfaction.</a:t>
            </a:r>
            <a:endParaRPr lang="en-US" sz="1600" dirty="0"/>
          </a:p>
        </p:txBody>
      </p:sp>
    </p:spTree>
    <p:extLst>
      <p:ext uri="{BB962C8B-B14F-4D97-AF65-F5344CB8AC3E}">
        <p14:creationId xmlns:p14="http://schemas.microsoft.com/office/powerpoint/2010/main" val="348034679"/>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Introduction</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 name="Pentagon 1"/>
          <p:cNvSpPr/>
          <p:nvPr/>
        </p:nvSpPr>
        <p:spPr>
          <a:xfrm>
            <a:off x="925539" y="1777053"/>
            <a:ext cx="3717579" cy="927157"/>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Pentagon 5"/>
          <p:cNvSpPr/>
          <p:nvPr/>
        </p:nvSpPr>
        <p:spPr>
          <a:xfrm>
            <a:off x="925541" y="3174106"/>
            <a:ext cx="3798859" cy="927157"/>
          </a:xfrm>
          <a:prstGeom prst="homePlate">
            <a:avLst>
              <a:gd name="adj" fmla="val 54383"/>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Pentagon 6"/>
          <p:cNvSpPr/>
          <p:nvPr/>
        </p:nvSpPr>
        <p:spPr>
          <a:xfrm>
            <a:off x="925542" y="4543319"/>
            <a:ext cx="5170457" cy="927157"/>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p:cNvSpPr txBox="1"/>
          <p:nvPr/>
        </p:nvSpPr>
        <p:spPr>
          <a:xfrm>
            <a:off x="925540" y="2009798"/>
            <a:ext cx="3575340"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Backgrounds</a:t>
            </a:r>
          </a:p>
        </p:txBody>
      </p:sp>
      <p:sp>
        <p:nvSpPr>
          <p:cNvPr id="13" name="TextBox 12"/>
          <p:cNvSpPr txBox="1"/>
          <p:nvPr/>
        </p:nvSpPr>
        <p:spPr>
          <a:xfrm>
            <a:off x="925541" y="3400761"/>
            <a:ext cx="3575339"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Aims and Objectives</a:t>
            </a:r>
          </a:p>
        </p:txBody>
      </p:sp>
      <p:sp>
        <p:nvSpPr>
          <p:cNvPr id="14" name="TextBox 13"/>
          <p:cNvSpPr txBox="1"/>
          <p:nvPr/>
        </p:nvSpPr>
        <p:spPr>
          <a:xfrm>
            <a:off x="925541" y="4776064"/>
            <a:ext cx="4999771"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Contribution</a:t>
            </a:r>
          </a:p>
        </p:txBody>
      </p:sp>
      <p:sp>
        <p:nvSpPr>
          <p:cNvPr id="30" name="TextBox 29"/>
          <p:cNvSpPr txBox="1"/>
          <p:nvPr/>
        </p:nvSpPr>
        <p:spPr>
          <a:xfrm>
            <a:off x="6095999" y="2014571"/>
            <a:ext cx="5498593" cy="3477875"/>
          </a:xfrm>
          <a:prstGeom prst="rect">
            <a:avLst/>
          </a:prstGeom>
          <a:noFill/>
        </p:spPr>
        <p:txBody>
          <a:bodyPr wrap="square" rtlCol="0">
            <a:spAutoFit/>
          </a:bodyPr>
          <a:lstStyle/>
          <a:p>
            <a:pPr algn="just"/>
            <a:r>
              <a:rPr lang="en-US" sz="2000" dirty="0"/>
              <a:t>Developed a C-based Store Management Project with robust functionality aimed at</a:t>
            </a:r>
          </a:p>
          <a:p>
            <a:pPr marL="457200" indent="-457200" algn="just">
              <a:buFont typeface="+mj-lt"/>
              <a:buAutoNum type="arabicPeriod"/>
            </a:pPr>
            <a:r>
              <a:rPr lang="en-US" sz="2000" dirty="0"/>
              <a:t>Streamlining operations, </a:t>
            </a:r>
          </a:p>
          <a:p>
            <a:pPr marL="457200" indent="-457200" algn="just">
              <a:buFont typeface="+mj-lt"/>
              <a:buAutoNum type="arabicPeriod"/>
            </a:pPr>
            <a:r>
              <a:rPr lang="en-US" sz="2000" dirty="0"/>
              <a:t>Enhancing inventory management, </a:t>
            </a:r>
          </a:p>
          <a:p>
            <a:pPr marL="457200" indent="-457200" algn="just">
              <a:buFont typeface="+mj-lt"/>
              <a:buAutoNum type="arabicPeriod"/>
            </a:pPr>
            <a:r>
              <a:rPr lang="en-US" sz="2000" dirty="0"/>
              <a:t>Improving sales tracking and analysis,</a:t>
            </a:r>
          </a:p>
          <a:p>
            <a:pPr marL="457200" indent="-457200" algn="just">
              <a:buFont typeface="+mj-lt"/>
              <a:buAutoNum type="arabicPeriod"/>
            </a:pPr>
            <a:r>
              <a:rPr lang="en-US" sz="2000" dirty="0"/>
              <a:t>Facilitating customer relationship management,</a:t>
            </a:r>
          </a:p>
          <a:p>
            <a:pPr marL="457200" indent="-457200" algn="just">
              <a:buFont typeface="+mj-lt"/>
              <a:buAutoNum type="arabicPeriod"/>
            </a:pPr>
            <a:r>
              <a:rPr lang="en-US" sz="2000" dirty="0"/>
              <a:t>Providing an efficient user interface. </a:t>
            </a:r>
          </a:p>
          <a:p>
            <a:pPr algn="just"/>
            <a:endParaRPr lang="en-US" sz="2000" dirty="0"/>
          </a:p>
          <a:p>
            <a:pPr algn="just"/>
            <a:r>
              <a:rPr lang="en-US" sz="2000" dirty="0"/>
              <a:t>The project focuses on optimizing store performance through advanced techniques and efficient implementation.</a:t>
            </a:r>
          </a:p>
        </p:txBody>
      </p:sp>
    </p:spTree>
    <p:extLst>
      <p:ext uri="{BB962C8B-B14F-4D97-AF65-F5344CB8AC3E}">
        <p14:creationId xmlns:p14="http://schemas.microsoft.com/office/powerpoint/2010/main" val="345460211"/>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Outlines</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31" name="Pentagon 30"/>
          <p:cNvSpPr/>
          <p:nvPr/>
        </p:nvSpPr>
        <p:spPr>
          <a:xfrm>
            <a:off x="925547" y="1594625"/>
            <a:ext cx="3961411"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Introduction</a:t>
            </a:r>
            <a:endParaRPr lang="en-US" b="1" dirty="0">
              <a:solidFill>
                <a:schemeClr val="tx1"/>
              </a:solidFill>
              <a:effectLst>
                <a:outerShdw blurRad="38100" dist="38100" dir="2700000" algn="tl">
                  <a:srgbClr val="000000">
                    <a:alpha val="43137"/>
                  </a:srgbClr>
                </a:outerShdw>
              </a:effectLst>
            </a:endParaRPr>
          </a:p>
        </p:txBody>
      </p:sp>
      <p:sp>
        <p:nvSpPr>
          <p:cNvPr id="32" name="Pentagon 31"/>
          <p:cNvSpPr/>
          <p:nvPr/>
        </p:nvSpPr>
        <p:spPr>
          <a:xfrm>
            <a:off x="925547" y="2461684"/>
            <a:ext cx="5170453"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Related Works</a:t>
            </a:r>
          </a:p>
        </p:txBody>
      </p:sp>
      <p:sp>
        <p:nvSpPr>
          <p:cNvPr id="33" name="Pentagon 32"/>
          <p:cNvSpPr/>
          <p:nvPr/>
        </p:nvSpPr>
        <p:spPr>
          <a:xfrm>
            <a:off x="925548" y="3328743"/>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Methodology</a:t>
            </a:r>
            <a:endParaRPr lang="en-US" b="1" dirty="0">
              <a:solidFill>
                <a:schemeClr val="tx1"/>
              </a:solidFill>
              <a:effectLst>
                <a:outerShdw blurRad="38100" dist="38100" dir="2700000" algn="tl">
                  <a:srgbClr val="000000">
                    <a:alpha val="43137"/>
                  </a:srgbClr>
                </a:outerShdw>
              </a:effectLst>
            </a:endParaRPr>
          </a:p>
        </p:txBody>
      </p:sp>
      <p:sp>
        <p:nvSpPr>
          <p:cNvPr id="34" name="Pentagon 33"/>
          <p:cNvSpPr/>
          <p:nvPr/>
        </p:nvSpPr>
        <p:spPr>
          <a:xfrm>
            <a:off x="925548" y="4195802"/>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Visualization</a:t>
            </a:r>
          </a:p>
        </p:txBody>
      </p:sp>
      <p:sp>
        <p:nvSpPr>
          <p:cNvPr id="35" name="Pentagon 34"/>
          <p:cNvSpPr/>
          <p:nvPr/>
        </p:nvSpPr>
        <p:spPr>
          <a:xfrm>
            <a:off x="925547" y="5062861"/>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Conclusion</a:t>
            </a:r>
          </a:p>
        </p:txBody>
      </p:sp>
      <p:sp>
        <p:nvSpPr>
          <p:cNvPr id="9" name="Pentagon 8"/>
          <p:cNvSpPr/>
          <p:nvPr/>
        </p:nvSpPr>
        <p:spPr>
          <a:xfrm>
            <a:off x="925548" y="5929920"/>
            <a:ext cx="3961408"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1823468958"/>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rPr>
              <a:t>Related Works</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p>
        </p:txBody>
      </p:sp>
      <p:sp>
        <p:nvSpPr>
          <p:cNvPr id="29" name="TextBox 28"/>
          <p:cNvSpPr txBox="1"/>
          <p:nvPr/>
        </p:nvSpPr>
        <p:spPr>
          <a:xfrm>
            <a:off x="925548" y="1594625"/>
            <a:ext cx="10348334" cy="2997231"/>
          </a:xfrm>
          <a:prstGeom prst="rect">
            <a:avLst/>
          </a:prstGeom>
          <a:noFill/>
        </p:spPr>
        <p:txBody>
          <a:bodyPr wrap="square" rtlCol="0">
            <a:spAutoFit/>
          </a:bodyPr>
          <a:lstStyle/>
          <a:p>
            <a:pPr marL="342900" indent="-342900" algn="just">
              <a:lnSpc>
                <a:spcPct val="150000"/>
              </a:lnSpc>
              <a:buFont typeface="Times New Roman" panose="02020603050405020304" pitchFamily="18" charset="0"/>
              <a:buChar char="֎"/>
            </a:pPr>
            <a:r>
              <a:rPr lang="en-US" sz="2000" b="1" dirty="0"/>
              <a:t>Related Works : </a:t>
            </a:r>
            <a:r>
              <a:rPr lang="en-US" dirty="0"/>
              <a:t>Several projects have been developed in this concept of Store Management using various techniques and algorithm. Some of them are: </a:t>
            </a:r>
            <a:endParaRPr lang="en-US" sz="2000" dirty="0"/>
          </a:p>
          <a:p>
            <a:pPr marL="800100" lvl="1" indent="-342900" algn="just">
              <a:lnSpc>
                <a:spcPct val="150000"/>
              </a:lnSpc>
              <a:buFont typeface="Arial" panose="020B0604020202020204" pitchFamily="34" charset="0"/>
              <a:buChar char="•"/>
            </a:pPr>
            <a:r>
              <a:rPr lang="en-US" b="1" dirty="0"/>
              <a:t>Inventory Management System </a:t>
            </a:r>
          </a:p>
          <a:p>
            <a:pPr marL="800100" lvl="1" indent="-342900" algn="just">
              <a:lnSpc>
                <a:spcPct val="150000"/>
              </a:lnSpc>
              <a:buFont typeface="Arial" panose="020B0604020202020204" pitchFamily="34" charset="0"/>
              <a:buChar char="•"/>
            </a:pPr>
            <a:r>
              <a:rPr lang="en-US" b="1" dirty="0"/>
              <a:t>Customer Relationship Management (CRM) Systems  </a:t>
            </a:r>
          </a:p>
          <a:p>
            <a:pPr marL="800100" lvl="1" indent="-342900" algn="just">
              <a:lnSpc>
                <a:spcPct val="150000"/>
              </a:lnSpc>
              <a:buFont typeface="Arial" panose="020B0604020202020204" pitchFamily="34" charset="0"/>
              <a:buChar char="•"/>
            </a:pPr>
            <a:r>
              <a:rPr lang="en-US" b="1" dirty="0"/>
              <a:t>Point-of-Sale (POS) Systems</a:t>
            </a:r>
          </a:p>
          <a:p>
            <a:pPr marL="800100" lvl="1" indent="-342900" algn="just">
              <a:lnSpc>
                <a:spcPct val="150000"/>
              </a:lnSpc>
              <a:buFont typeface="Arial" panose="020B0604020202020204" pitchFamily="34" charset="0"/>
              <a:buChar char="•"/>
            </a:pPr>
            <a:r>
              <a:rPr lang="en-US" b="1" dirty="0"/>
              <a:t>E-commerce Platforms</a:t>
            </a:r>
          </a:p>
          <a:p>
            <a:pPr marL="800100" lvl="1" indent="-342900" algn="just">
              <a:lnSpc>
                <a:spcPct val="150000"/>
              </a:lnSpc>
              <a:buFont typeface="Arial" panose="020B0604020202020204" pitchFamily="34" charset="0"/>
              <a:buChar char="•"/>
            </a:pPr>
            <a:r>
              <a:rPr lang="en-US" b="1" dirty="0"/>
              <a:t>Retail Store Management Systems</a:t>
            </a:r>
          </a:p>
        </p:txBody>
      </p:sp>
    </p:spTree>
    <p:extLst>
      <p:ext uri="{BB962C8B-B14F-4D97-AF65-F5344CB8AC3E}">
        <p14:creationId xmlns:p14="http://schemas.microsoft.com/office/powerpoint/2010/main" val="2248610867"/>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Outlines</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p>
        </p:txBody>
      </p:sp>
      <p:sp>
        <p:nvSpPr>
          <p:cNvPr id="31" name="Pentagon 30"/>
          <p:cNvSpPr/>
          <p:nvPr/>
        </p:nvSpPr>
        <p:spPr>
          <a:xfrm>
            <a:off x="925547" y="1594625"/>
            <a:ext cx="3961411"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Introduction</a:t>
            </a:r>
            <a:endParaRPr lang="en-US" b="1" dirty="0">
              <a:solidFill>
                <a:schemeClr val="tx1"/>
              </a:solidFill>
              <a:effectLst>
                <a:outerShdw blurRad="38100" dist="38100" dir="2700000" algn="tl">
                  <a:srgbClr val="000000">
                    <a:alpha val="43137"/>
                  </a:srgbClr>
                </a:outerShdw>
              </a:effectLst>
            </a:endParaRPr>
          </a:p>
        </p:txBody>
      </p:sp>
      <p:sp>
        <p:nvSpPr>
          <p:cNvPr id="32" name="Pentagon 31"/>
          <p:cNvSpPr/>
          <p:nvPr/>
        </p:nvSpPr>
        <p:spPr>
          <a:xfrm>
            <a:off x="925547" y="2461684"/>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Related Works</a:t>
            </a:r>
          </a:p>
        </p:txBody>
      </p:sp>
      <p:sp>
        <p:nvSpPr>
          <p:cNvPr id="33" name="Pentagon 32"/>
          <p:cNvSpPr/>
          <p:nvPr/>
        </p:nvSpPr>
        <p:spPr>
          <a:xfrm>
            <a:off x="925548" y="3328743"/>
            <a:ext cx="5170452"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Methodology</a:t>
            </a:r>
            <a:endParaRPr lang="en-US" b="1" dirty="0">
              <a:solidFill>
                <a:schemeClr val="tx1"/>
              </a:solidFill>
              <a:effectLst>
                <a:outerShdw blurRad="38100" dist="38100" dir="2700000" algn="tl">
                  <a:srgbClr val="000000">
                    <a:alpha val="43137"/>
                  </a:srgbClr>
                </a:outerShdw>
              </a:effectLst>
            </a:endParaRPr>
          </a:p>
        </p:txBody>
      </p:sp>
      <p:sp>
        <p:nvSpPr>
          <p:cNvPr id="34" name="Pentagon 33"/>
          <p:cNvSpPr/>
          <p:nvPr/>
        </p:nvSpPr>
        <p:spPr>
          <a:xfrm>
            <a:off x="925548" y="4195802"/>
            <a:ext cx="3961410"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Visualization</a:t>
            </a:r>
          </a:p>
        </p:txBody>
      </p:sp>
      <p:sp>
        <p:nvSpPr>
          <p:cNvPr id="35" name="Pentagon 34"/>
          <p:cNvSpPr/>
          <p:nvPr/>
        </p:nvSpPr>
        <p:spPr>
          <a:xfrm>
            <a:off x="925547" y="5062861"/>
            <a:ext cx="3961409"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Conclusion</a:t>
            </a:r>
          </a:p>
        </p:txBody>
      </p:sp>
      <p:sp>
        <p:nvSpPr>
          <p:cNvPr id="9" name="Pentagon 8"/>
          <p:cNvSpPr/>
          <p:nvPr/>
        </p:nvSpPr>
        <p:spPr>
          <a:xfrm>
            <a:off x="925548" y="5929920"/>
            <a:ext cx="3961408" cy="731520"/>
          </a:xfrm>
          <a:prstGeom prst="homePlat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solidFill>
                  <a:schemeClr val="tx1"/>
                </a:solidFill>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1455684008"/>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925550" y="434898"/>
            <a:ext cx="10348333" cy="1159727"/>
          </a:xfrm>
        </p:spPr>
        <p:txBody>
          <a:bodyPr/>
          <a:lstStyle/>
          <a:p>
            <a:r>
              <a:rPr lang="en-US" sz="4400" cap="none" dirty="0">
                <a:effectLst>
                  <a:outerShdw blurRad="38100" dist="38100" dir="2700000" algn="tl">
                    <a:srgbClr val="000000">
                      <a:alpha val="43137"/>
                    </a:srgbClr>
                  </a:outerShdw>
                </a:effectLst>
                <a:latin typeface="+mn-lt"/>
              </a:rPr>
              <a:t>Methodology</a:t>
            </a:r>
          </a:p>
        </p:txBody>
      </p:sp>
      <p:sp>
        <p:nvSpPr>
          <p:cNvPr id="27" name="Title 19">
            <a:extLst>
              <a:ext uri="{FF2B5EF4-FFF2-40B4-BE49-F238E27FC236}">
                <a16:creationId xmlns:a16="http://schemas.microsoft.com/office/drawing/2014/main" id="{F11A6B65-5A20-4F4D-ACBB-ED50132D4571}"/>
              </a:ext>
            </a:extLst>
          </p:cNvPr>
          <p:cNvSpPr txBox="1">
            <a:spLocks/>
          </p:cNvSpPr>
          <p:nvPr/>
        </p:nvSpPr>
        <p:spPr>
          <a:xfrm>
            <a:off x="925549" y="1594626"/>
            <a:ext cx="10348333" cy="1137424"/>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pPr algn="l"/>
            <a:endParaRPr lang="en-US" sz="1800" cap="none" dirty="0">
              <a:latin typeface="+mn-lt"/>
            </a:endParaRPr>
          </a:p>
        </p:txBody>
      </p:sp>
      <p:sp>
        <p:nvSpPr>
          <p:cNvPr id="29" name="TextBox 28"/>
          <p:cNvSpPr txBox="1"/>
          <p:nvPr/>
        </p:nvSpPr>
        <p:spPr>
          <a:xfrm>
            <a:off x="918117" y="1959717"/>
            <a:ext cx="10348334" cy="2166234"/>
          </a:xfrm>
          <a:prstGeom prst="rect">
            <a:avLst/>
          </a:prstGeom>
          <a:noFill/>
        </p:spPr>
        <p:txBody>
          <a:bodyPr wrap="square" rtlCol="0">
            <a:spAutoFit/>
          </a:bodyPr>
          <a:lstStyle/>
          <a:p>
            <a:pPr marL="342900" indent="-342900">
              <a:lnSpc>
                <a:spcPct val="150000"/>
              </a:lnSpc>
              <a:buFont typeface="Times New Roman" panose="02020603050405020304" pitchFamily="18" charset="0"/>
              <a:buChar char="֎"/>
            </a:pPr>
            <a:r>
              <a:rPr lang="en-US" sz="2000" b="1" dirty="0">
                <a:cs typeface="Arial" panose="020B0604020202020204" pitchFamily="34" charset="0"/>
              </a:rPr>
              <a:t>Materials:</a:t>
            </a:r>
          </a:p>
          <a:p>
            <a:pPr marL="800100" lvl="1" indent="-342900">
              <a:lnSpc>
                <a:spcPct val="150000"/>
              </a:lnSpc>
              <a:buFont typeface="Times New Roman" panose="02020603050405020304" pitchFamily="18" charset="0"/>
              <a:buChar char="֎"/>
            </a:pPr>
            <a:r>
              <a:rPr lang="en-US" dirty="0">
                <a:cs typeface="Arial" panose="020B0604020202020204" pitchFamily="34" charset="0"/>
              </a:rPr>
              <a:t>Programming Language:  C</a:t>
            </a:r>
          </a:p>
          <a:p>
            <a:pPr marL="800100" lvl="1" indent="-342900">
              <a:lnSpc>
                <a:spcPct val="150000"/>
              </a:lnSpc>
              <a:buFont typeface="Times New Roman" panose="02020603050405020304" pitchFamily="18" charset="0"/>
              <a:buChar char="֎"/>
            </a:pPr>
            <a:r>
              <a:rPr lang="en-US" dirty="0">
                <a:cs typeface="Arial" panose="020B0604020202020204" pitchFamily="34" charset="0"/>
              </a:rPr>
              <a:t>Window Design: Utilizes a user-friendly graphical user interface (GUI) following industry-standard practices.</a:t>
            </a:r>
          </a:p>
          <a:p>
            <a:pPr marL="800100" lvl="1" indent="-342900">
              <a:lnSpc>
                <a:spcPct val="150000"/>
              </a:lnSpc>
              <a:buFont typeface="Times New Roman" panose="02020603050405020304" pitchFamily="18" charset="0"/>
              <a:buChar char="֎"/>
            </a:pPr>
            <a:r>
              <a:rPr lang="en-US" dirty="0">
                <a:cs typeface="Arial" panose="020B0604020202020204" pitchFamily="34" charset="0"/>
              </a:rPr>
              <a:t>Window Toolkit: Visual Studio Code, Sublime Text</a:t>
            </a:r>
          </a:p>
        </p:txBody>
      </p:sp>
    </p:spTree>
    <p:extLst>
      <p:ext uri="{BB962C8B-B14F-4D97-AF65-F5344CB8AC3E}">
        <p14:creationId xmlns:p14="http://schemas.microsoft.com/office/powerpoint/2010/main" val="345475277"/>
      </p:ext>
    </p:extLst>
  </p:cSld>
  <p:clrMapOvr>
    <a:masterClrMapping/>
  </p:clrMapOvr>
  <p:transition spd="med">
    <p:pull/>
  </p:transition>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3.xml><?xml version="1.0" encoding="utf-8"?>
<ds:datastoreItem xmlns:ds="http://schemas.openxmlformats.org/officeDocument/2006/customXml" ds:itemID="{96100F67-BC3D-46B4-8D39-802DC9D7F2EB}">
  <ds:schemaRefs>
    <ds:schemaRef ds:uri="http://purl.org/dc/elements/1.1/"/>
    <ds:schemaRef ds:uri="http://schemas.microsoft.com/office/2006/documentManagement/types"/>
    <ds:schemaRef ds:uri="http://www.w3.org/XML/1998/namespace"/>
    <ds:schemaRef ds:uri="http://schemas.microsoft.com/office/infopath/2007/PartnerControls"/>
    <ds:schemaRef ds:uri="http://purl.org/dc/terms/"/>
    <ds:schemaRef ds:uri="http://purl.org/dc/dcmitype/"/>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641</Words>
  <Application>Microsoft Office PowerPoint</Application>
  <PresentationFormat>Widescreen</PresentationFormat>
  <Paragraphs>167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Corbel</vt:lpstr>
      <vt:lpstr>Times New Roman</vt:lpstr>
      <vt:lpstr>Wingdings</vt:lpstr>
      <vt:lpstr>Office Theme</vt:lpstr>
      <vt:lpstr>PowerPoint Presentation</vt:lpstr>
      <vt:lpstr>Outlines</vt:lpstr>
      <vt:lpstr>Introduction</vt:lpstr>
      <vt:lpstr>Introduction</vt:lpstr>
      <vt:lpstr>Introduction</vt:lpstr>
      <vt:lpstr>Outlines</vt:lpstr>
      <vt:lpstr>Related Works</vt:lpstr>
      <vt:lpstr>Outlines</vt:lpstr>
      <vt:lpstr>Methodology</vt:lpstr>
      <vt:lpstr>Methodology (cont.)</vt:lpstr>
      <vt:lpstr>Methodology (cont.)</vt:lpstr>
      <vt:lpstr>Outlines</vt:lpstr>
      <vt:lpstr>Project Visualization</vt:lpstr>
      <vt:lpstr>Project Visualization</vt:lpstr>
      <vt:lpstr>Project Visualization</vt:lpstr>
      <vt:lpstr>Project Visualization (cont.)</vt:lpstr>
      <vt:lpstr>Project Visualization (cont.)</vt:lpstr>
      <vt:lpstr>Project Visualization (cont.)</vt:lpstr>
      <vt:lpstr>Project Visualization (cont.)</vt:lpstr>
      <vt:lpstr>Outlines</vt:lpstr>
      <vt:lpstr>Conclusion &amp; Future Work</vt:lpstr>
      <vt:lpstr>Outlines</vt:lpstr>
      <vt:lpstr>Reference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2023-02-24T08:35:17Z</dcterms:created>
  <dcterms:modified xsi:type="dcterms:W3CDTF">2023-07-17T19:22:32Z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