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69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70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24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88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1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1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4E6F2-2274-4A1E-80E6-626172E9A04C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9C93B3-2D08-4135-9998-C0BD2350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2FCF-B4E6-4C54-9F17-5E5F905DB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063" y="1710269"/>
            <a:ext cx="8775032" cy="2340568"/>
          </a:xfrm>
        </p:spPr>
        <p:txBody>
          <a:bodyPr/>
          <a:lstStyle/>
          <a:p>
            <a:r>
              <a:rPr lang="en-US" alt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Insertion Sort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E48F9-8721-4347-BF83-18E7FF0E6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3200" dirty="0">
                <a:latin typeface="Adobe Garamond Pro Bold" panose="02020702060506020403" pitchFamily="18" charset="0"/>
              </a:rPr>
              <a:t>Submitted by </a:t>
            </a:r>
            <a:r>
              <a:rPr lang="en-US" altLang="en-US" sz="3600" b="1" dirty="0">
                <a:latin typeface="Adobe Garamond Pro Bold" panose="02020702060506020403" pitchFamily="18" charset="0"/>
              </a:rPr>
              <a:t>Jamil </a:t>
            </a:r>
            <a:r>
              <a:rPr lang="en-US" altLang="en-US" sz="3600" b="1" dirty="0" err="1">
                <a:latin typeface="Adobe Garamond Pro Bold" panose="02020702060506020403" pitchFamily="18" charset="0"/>
              </a:rPr>
              <a:t>Rayhan</a:t>
            </a:r>
            <a:endParaRPr lang="en-US" altLang="en-US" sz="3600" b="1" dirty="0">
              <a:latin typeface="Adobe Garamond Pro Bold" panose="02020702060506020403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3200" dirty="0">
                <a:latin typeface="Adobe Garamond Pro Bold" panose="02020702060506020403" pitchFamily="18" charset="0"/>
              </a:rPr>
              <a:t>ID: </a:t>
            </a:r>
            <a:r>
              <a:rPr lang="en-US" altLang="en-US" sz="3200" b="1" dirty="0">
                <a:latin typeface="Adobe Garamond Pro Bold" panose="02020702060506020403" pitchFamily="18" charset="0"/>
              </a:rPr>
              <a:t>18CSE061</a:t>
            </a:r>
          </a:p>
          <a:p>
            <a:endParaRPr 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8FA131-C7CF-49AD-8A42-CDB56A039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05" y="4338900"/>
            <a:ext cx="1849437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27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440-1E12-4D6A-A9B4-27F886CC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9F44-069E-4ACD-8074-FEB1BEC4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5158"/>
            <a:ext cx="8596668" cy="4892842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INSERTION-SORT</a:t>
            </a:r>
            <a:r>
              <a:rPr lang="en-US" altLang="en-US" sz="2400" i="1" dirty="0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for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j ← 2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to </a:t>
            </a:r>
            <a:r>
              <a:rPr lang="en-US" altLang="en-US" sz="2400" dirty="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	do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key</a:t>
            </a:r>
            <a:r>
              <a:rPr lang="en-US" altLang="en-US" sz="2400" dirty="0">
                <a:solidFill>
                  <a:schemeClr val="tx1"/>
                </a:solidFill>
              </a:rPr>
              <a:t> ←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800" dirty="0">
                <a:solidFill>
                  <a:schemeClr val="tx1"/>
                </a:solidFill>
              </a:rPr>
              <a:t>	      Insert </a:t>
            </a:r>
            <a:r>
              <a:rPr lang="en-US" alt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A[ j ]</a:t>
            </a:r>
            <a:r>
              <a:rPr lang="en-US" altLang="en-US" sz="2800" dirty="0">
                <a:solidFill>
                  <a:schemeClr val="tx1"/>
                </a:solidFill>
              </a:rPr>
              <a:t> into the sorted sequence </a:t>
            </a:r>
            <a:r>
              <a:rPr lang="en-US" alt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A[1 . . j -1]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    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← j - 1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	     while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&gt; 0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] &gt; key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</a:t>
            </a:r>
            <a:r>
              <a:rPr lang="en-US" altLang="en-US" sz="2400" b="1" dirty="0">
                <a:solidFill>
                  <a:schemeClr val="tx1"/>
                </a:solidFill>
              </a:rPr>
              <a:t>do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+ 1] ← A[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     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    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+ 1] ← key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Insertion sort – sorts the elements in place</a:t>
            </a:r>
            <a:endParaRPr lang="en-US" alt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56F3CB6-6024-455C-AD65-37BBE7DA6946}"/>
              </a:ext>
            </a:extLst>
          </p:cNvPr>
          <p:cNvGrpSpPr>
            <a:grpSpLocks/>
          </p:cNvGrpSpPr>
          <p:nvPr/>
        </p:nvGrpSpPr>
        <p:grpSpPr bwMode="auto">
          <a:xfrm>
            <a:off x="5005137" y="1491916"/>
            <a:ext cx="4654216" cy="1015917"/>
            <a:chOff x="528" y="1392"/>
            <a:chExt cx="2688" cy="480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5EA2F85-CDEC-4109-A234-76F6B0B28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24387E19-BF90-4A04-8C17-6D90C5AE9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DCCEEC28-4AA6-4A29-A842-246481B93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57A79336-74B8-4362-B6DB-0B39399D0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910AB70D-E6AB-4FF6-B7AE-42C88FE50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A137D514-B6FD-4FBC-B17B-BB72A060B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F5A86C6D-627C-4391-8426-063E354A2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0" name="Rectangle 12">
                <a:extLst>
                  <a:ext uri="{FF2B5EF4-FFF2-40B4-BE49-F238E27FC236}">
                    <a16:creationId xmlns:a16="http://schemas.microsoft.com/office/drawing/2014/main" id="{9C29FF64-B528-470B-B58B-C08A29E9C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1F2AF848-B635-4B25-B4BD-7AE8D14D7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en-US" sz="24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en-US" sz="2400" baseline="-250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68C3C5E3-CC4C-49DC-A132-743D46279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3" name="Line 15">
                <a:extLst>
                  <a:ext uri="{FF2B5EF4-FFF2-40B4-BE49-F238E27FC236}">
                    <a16:creationId xmlns:a16="http://schemas.microsoft.com/office/drawing/2014/main" id="{01835283-6064-4B96-ACFD-666A26E95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E0FA1B01-28F5-49BB-880B-4E4C03B48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5691BAB6-0476-471E-B36C-0381B7F6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5FDFAC4B-9433-488C-A700-264DBC49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15CD09C1-A105-4A1F-B0BA-E9A86EF43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89C6B618-8AE2-4976-9F02-8E4661470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7997E109-3D02-428E-9199-7AF78A797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53D4326E-7509-4B34-B579-BE19290E7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EFB756F9-D67D-4A32-A3F3-2BF39A13C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7A691723-8B9A-4856-B67E-47F3C2E7C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/>
              </a:p>
            </p:txBody>
          </p:sp>
        </p:grpSp>
        <p:sp>
          <p:nvSpPr>
            <p:cNvPr id="6" name="Text Box 25">
              <a:extLst>
                <a:ext uri="{FF2B5EF4-FFF2-40B4-BE49-F238E27FC236}">
                  <a16:creationId xmlns:a16="http://schemas.microsoft.com/office/drawing/2014/main" id="{21A493A6-70FE-42AD-8EE0-C5FB65445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1</a:t>
              </a:r>
            </a:p>
          </p:txBody>
        </p:sp>
        <p:sp>
          <p:nvSpPr>
            <p:cNvPr id="7" name="Text Box 26">
              <a:extLst>
                <a:ext uri="{FF2B5EF4-FFF2-40B4-BE49-F238E27FC236}">
                  <a16:creationId xmlns:a16="http://schemas.microsoft.com/office/drawing/2014/main" id="{D173C910-791D-459B-84A2-5AFBBFC67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2</a:t>
              </a:r>
            </a:p>
          </p:txBody>
        </p:sp>
        <p:sp>
          <p:nvSpPr>
            <p:cNvPr id="8" name="Text Box 27">
              <a:extLst>
                <a:ext uri="{FF2B5EF4-FFF2-40B4-BE49-F238E27FC236}">
                  <a16:creationId xmlns:a16="http://schemas.microsoft.com/office/drawing/2014/main" id="{6FD4E0F2-EB8A-4A52-8B2D-C31BAC373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3</a:t>
              </a: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ABCE6CBA-E54B-4D05-866A-F307C924E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4</a:t>
              </a: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1D6F365F-61EF-4F58-A0C9-66E0A1EF1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5</a:t>
              </a: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04EA715A-412C-4842-83DC-482A9BC1B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6</a:t>
              </a:r>
            </a:p>
          </p:txBody>
        </p:sp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734F79C4-3494-4537-9345-9FBA529A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7</a:t>
              </a:r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1AF8014E-857A-4A84-B78F-C006BBD4B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/>
              <a:r>
                <a:rPr lang="en-US" altLang="en-US" sz="10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31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A2AF-50FD-4D2E-986C-785D2E61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7ED1-5DFF-4B05-863E-B2A98D2B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Selection sort is an in-place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It performs all computation in the original array and no other array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Hence, the space complexity works out to be </a:t>
            </a:r>
            <a:r>
              <a:rPr lang="en-US" sz="4400" b="1" dirty="0">
                <a:solidFill>
                  <a:schemeClr val="tx1"/>
                </a:solidFill>
              </a:rPr>
              <a:t>O(1)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0307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9A10-E0D5-4F0A-8A72-84D30419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58E6-7AD7-47A3-BA3B-343187E3F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Selection sort algorithm consists of two nested loops.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Owing to the two nested loops, it has </a:t>
            </a:r>
            <a:r>
              <a:rPr lang="en-US" sz="4000" b="1" dirty="0">
                <a:solidFill>
                  <a:schemeClr val="tx1"/>
                </a:solidFill>
              </a:rPr>
              <a:t>O(n</a:t>
            </a:r>
            <a:r>
              <a:rPr lang="en-US" sz="4000" b="1" baseline="30000" dirty="0">
                <a:solidFill>
                  <a:schemeClr val="tx1"/>
                </a:solidFill>
              </a:rPr>
              <a:t>2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time complexity.</a:t>
            </a:r>
          </a:p>
          <a:p>
            <a:pPr algn="just"/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9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301A-A980-4AD6-9896-13A65444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0769-4135-456C-BC77-78F25B0A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96055" cy="43364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Insertion sort is </a:t>
            </a:r>
            <a:r>
              <a:rPr lang="en-US" sz="3600" b="1" dirty="0">
                <a:solidFill>
                  <a:schemeClr val="tx1"/>
                </a:solidFill>
              </a:rPr>
              <a:t>not a very efficient </a:t>
            </a:r>
            <a:r>
              <a:rPr lang="en-US" sz="3600" dirty="0">
                <a:solidFill>
                  <a:schemeClr val="tx1"/>
                </a:solidFill>
              </a:rPr>
              <a:t>algorithm when data sets are large.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This is indicated by the average and worst case complexities.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</a:rPr>
              <a:t>Insertion sort is adaptive and number of comparisons are less if array is partially sorted.</a:t>
            </a:r>
          </a:p>
        </p:txBody>
      </p:sp>
    </p:spTree>
    <p:extLst>
      <p:ext uri="{BB962C8B-B14F-4D97-AF65-F5344CB8AC3E}">
        <p14:creationId xmlns:p14="http://schemas.microsoft.com/office/powerpoint/2010/main" val="5820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3DF6-54E6-4804-822A-A53BCE66C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71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0141-B700-436E-B493-ABC5CD91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/>
              <a:t>What is Sort?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53AE-3546-4303-B9C0-95976DC1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Sorting is the process of arranging data into meaningful order </a:t>
            </a:r>
          </a:p>
          <a:p>
            <a:r>
              <a:rPr lang="en-US" sz="4800" dirty="0"/>
              <a:t>So that we can analyze it more effectively </a:t>
            </a:r>
          </a:p>
        </p:txBody>
      </p:sp>
    </p:spTree>
    <p:extLst>
      <p:ext uri="{BB962C8B-B14F-4D97-AF65-F5344CB8AC3E}">
        <p14:creationId xmlns:p14="http://schemas.microsoft.com/office/powerpoint/2010/main" val="1406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B6F8-0637-4274-8B73-6799151E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Insertion Sort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44BE-529A-4F68-87CA-A77DF67D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Insertion sort is an in-place sorting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It uses no auxiliary data structures while sorting.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It is inspired from the way in which we sort playing cards.</a:t>
            </a:r>
          </a:p>
        </p:txBody>
      </p:sp>
    </p:spTree>
    <p:extLst>
      <p:ext uri="{BB962C8B-B14F-4D97-AF65-F5344CB8AC3E}">
        <p14:creationId xmlns:p14="http://schemas.microsoft.com/office/powerpoint/2010/main" val="378546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DAF2-C546-458B-AB31-931568CD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dobe Garamond Pro Bold" panose="02020702060506020403" pitchFamily="18" charset="0"/>
              </a:rPr>
              <a:t>Idea of Insertion Sort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EC88A-3216-4CC2-9AAA-856E141BB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26" y="3090414"/>
            <a:ext cx="4412453" cy="3269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0FD51-8D06-4DC1-A84F-D4C601A9AEA6}"/>
              </a:ext>
            </a:extLst>
          </p:cNvPr>
          <p:cNvSpPr txBox="1"/>
          <p:nvPr/>
        </p:nvSpPr>
        <p:spPr>
          <a:xfrm>
            <a:off x="677334" y="1764632"/>
            <a:ext cx="84786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Idea of the Insertion Sort is similar to the Idea of Playing Cards</a:t>
            </a:r>
          </a:p>
        </p:txBody>
      </p:sp>
    </p:spTree>
    <p:extLst>
      <p:ext uri="{BB962C8B-B14F-4D97-AF65-F5344CB8AC3E}">
        <p14:creationId xmlns:p14="http://schemas.microsoft.com/office/powerpoint/2010/main" val="125149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933-B25E-4BF1-B0AF-0EB7DB7C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dobe Garamond Pro Bold" panose="02020702060506020403" pitchFamily="18" charset="0"/>
              </a:rPr>
              <a:t>Idea of 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3A54-7BF0-420E-B7E6-93A7F757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379"/>
            <a:ext cx="8596668" cy="5189621"/>
          </a:xfrm>
        </p:spPr>
        <p:txBody>
          <a:bodyPr>
            <a:normAutofit fontScale="92500"/>
          </a:bodyPr>
          <a:lstStyle/>
          <a:p>
            <a:pPr lvl="1">
              <a:lnSpc>
                <a:spcPct val="110000"/>
              </a:lnSpc>
            </a:pPr>
            <a:r>
              <a:rPr lang="en-US" altLang="en-US" sz="3200" b="1" dirty="0">
                <a:solidFill>
                  <a:schemeClr val="tx1"/>
                </a:solidFill>
              </a:rPr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 altLang="en-US" sz="3200" b="1" dirty="0">
                <a:solidFill>
                  <a:schemeClr val="tx1"/>
                </a:solidFill>
              </a:rPr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altLang="en-US" sz="2800" b="1" dirty="0">
                <a:solidFill>
                  <a:schemeClr val="tx1"/>
                </a:solidFill>
              </a:rPr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altLang="en-US" sz="3200" b="1" dirty="0">
                <a:solidFill>
                  <a:schemeClr val="tx1"/>
                </a:solidFill>
              </a:rPr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altLang="en-US" sz="2800" b="1" dirty="0">
                <a:solidFill>
                  <a:schemeClr val="tx1"/>
                </a:solidFill>
              </a:rPr>
              <a:t>these cards were originally the top cards of the pile on the 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32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9742-920E-4995-997A-7441604F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Example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7768ED4-81F3-4AE1-8C55-05F030185E45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8871DD04-BDB6-4E43-855C-9F988C75EF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832611E-CDB5-4B0D-B730-3862416185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0D34F40-B662-4B61-B3F3-F448527D1C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9D1BDAF-AC29-4A07-B6F2-382D2EE0E1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6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8D6907DD-1931-48B0-9537-1B523184F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85D67D6-767D-4C7C-B803-0906D77A3A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24</a:t>
              </a:r>
            </a:p>
          </p:txBody>
        </p:sp>
      </p:grpSp>
      <p:sp>
        <p:nvSpPr>
          <p:cNvPr id="11" name="AutoShape 13">
            <a:extLst>
              <a:ext uri="{FF2B5EF4-FFF2-40B4-BE49-F238E27FC236}">
                <a16:creationId xmlns:a16="http://schemas.microsoft.com/office/drawing/2014/main" id="{B6AADD04-9FF5-4854-99F1-5C07D727EC30}"/>
              </a:ext>
            </a:extLst>
          </p:cNvPr>
          <p:cNvSpPr>
            <a:spLocks noChangeArrowheads="1"/>
          </p:cNvSpPr>
          <p:nvPr/>
        </p:nvSpPr>
        <p:spPr bwMode="auto">
          <a:xfrm rot="1613726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CEAC8084-0C55-480D-A1E6-83E06DA95831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E8AC85E-023F-418E-A808-6FC75D4C2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769941">
            <a:off x="2801115" y="3410342"/>
            <a:ext cx="77103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3200" b="1" dirty="0"/>
              <a:t>36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ADA7487-5DA3-44E8-9653-5E6EF1AF4F00}"/>
              </a:ext>
            </a:extLst>
          </p:cNvPr>
          <p:cNvSpPr>
            <a:spLocks noChangeArrowheads="1"/>
          </p:cNvSpPr>
          <p:nvPr/>
        </p:nvSpPr>
        <p:spPr bwMode="auto">
          <a:xfrm rot="1755223">
            <a:off x="3051125" y="4955564"/>
            <a:ext cx="66684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sz="3200" b="1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4FB15-ACD7-4173-AD2A-6ECC06D8EAEE}"/>
              </a:ext>
            </a:extLst>
          </p:cNvPr>
          <p:cNvSpPr txBox="1"/>
          <p:nvPr/>
        </p:nvSpPr>
        <p:spPr>
          <a:xfrm>
            <a:off x="4571999" y="2025113"/>
            <a:ext cx="53099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</p:spTree>
    <p:extLst>
      <p:ext uri="{BB962C8B-B14F-4D97-AF65-F5344CB8AC3E}">
        <p14:creationId xmlns:p14="http://schemas.microsoft.com/office/powerpoint/2010/main" val="150634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9742-920E-4995-997A-7441604F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Example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7768ED4-81F3-4AE1-8C55-05F030185E45}"/>
              </a:ext>
            </a:extLst>
          </p:cNvPr>
          <p:cNvGrpSpPr>
            <a:grpSpLocks/>
          </p:cNvGrpSpPr>
          <p:nvPr/>
        </p:nvGrpSpPr>
        <p:grpSpPr bwMode="auto">
          <a:xfrm>
            <a:off x="3185779" y="2933700"/>
            <a:ext cx="2087562" cy="1235075"/>
            <a:chOff x="491" y="1848"/>
            <a:chExt cx="1315" cy="778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8871DD04-BDB6-4E43-855C-9F988C75EF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832611E-CDB5-4B0D-B730-3862416185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0D34F40-B662-4B61-B3F3-F448527D1C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9D1BDAF-AC29-4A07-B6F2-382D2EE0E1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6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8D6907DD-1931-48B0-9537-1B523184F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85D67D6-767D-4C7C-B803-0906D77A3A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24</a:t>
              </a:r>
            </a:p>
          </p:txBody>
        </p:sp>
      </p:grpSp>
      <p:sp>
        <p:nvSpPr>
          <p:cNvPr id="11" name="AutoShape 13">
            <a:extLst>
              <a:ext uri="{FF2B5EF4-FFF2-40B4-BE49-F238E27FC236}">
                <a16:creationId xmlns:a16="http://schemas.microsoft.com/office/drawing/2014/main" id="{B6AADD04-9FF5-4854-99F1-5C07D727EC30}"/>
              </a:ext>
            </a:extLst>
          </p:cNvPr>
          <p:cNvSpPr>
            <a:spLocks noChangeArrowheads="1"/>
          </p:cNvSpPr>
          <p:nvPr/>
        </p:nvSpPr>
        <p:spPr bwMode="auto">
          <a:xfrm rot="1613726" flipH="1">
            <a:off x="6145956" y="3179734"/>
            <a:ext cx="730250" cy="1085850"/>
          </a:xfrm>
          <a:prstGeom prst="roundRect">
            <a:avLst>
              <a:gd name="adj" fmla="val 12495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CEAC8084-0C55-480D-A1E6-83E06DA95831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5425741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E8AC85E-023F-418E-A808-6FC75D4C2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769941">
            <a:off x="6113127" y="3482454"/>
            <a:ext cx="77103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3200" b="1" dirty="0"/>
              <a:t>36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ADA7487-5DA3-44E8-9653-5E6EF1AF4F00}"/>
              </a:ext>
            </a:extLst>
          </p:cNvPr>
          <p:cNvSpPr>
            <a:spLocks noChangeArrowheads="1"/>
          </p:cNvSpPr>
          <p:nvPr/>
        </p:nvSpPr>
        <p:spPr bwMode="auto">
          <a:xfrm rot="1755223">
            <a:off x="5457441" y="4955564"/>
            <a:ext cx="66684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sz="32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559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9742-920E-4995-997A-7441604F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Example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7768ED4-81F3-4AE1-8C55-05F030185E45}"/>
              </a:ext>
            </a:extLst>
          </p:cNvPr>
          <p:cNvGrpSpPr>
            <a:grpSpLocks/>
          </p:cNvGrpSpPr>
          <p:nvPr/>
        </p:nvGrpSpPr>
        <p:grpSpPr bwMode="auto">
          <a:xfrm>
            <a:off x="3185779" y="2933700"/>
            <a:ext cx="3036887" cy="1235075"/>
            <a:chOff x="491" y="1848"/>
            <a:chExt cx="1913" cy="778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8871DD04-BDB6-4E43-855C-9F988C75EF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832611E-CDB5-4B0D-B730-3862416185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0D34F40-B662-4B61-B3F3-F448527D1C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945" y="1856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9D1BDAF-AC29-4A07-B6F2-382D2EE0E1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6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8D6907DD-1931-48B0-9537-1B523184F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10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85D67D6-767D-4C7C-B803-0906D77A3A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09688">
              <a:off x="1956" y="2007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24</a:t>
              </a:r>
            </a:p>
          </p:txBody>
        </p:sp>
      </p:grpSp>
      <p:sp>
        <p:nvSpPr>
          <p:cNvPr id="11" name="AutoShape 13">
            <a:extLst>
              <a:ext uri="{FF2B5EF4-FFF2-40B4-BE49-F238E27FC236}">
                <a16:creationId xmlns:a16="http://schemas.microsoft.com/office/drawing/2014/main" id="{B6AADD04-9FF5-4854-99F1-5C07D727EC30}"/>
              </a:ext>
            </a:extLst>
          </p:cNvPr>
          <p:cNvSpPr>
            <a:spLocks noChangeArrowheads="1"/>
          </p:cNvSpPr>
          <p:nvPr/>
        </p:nvSpPr>
        <p:spPr bwMode="auto">
          <a:xfrm rot="1613726" flipH="1">
            <a:off x="6145956" y="3179734"/>
            <a:ext cx="730250" cy="1085850"/>
          </a:xfrm>
          <a:prstGeom prst="roundRect">
            <a:avLst>
              <a:gd name="adj" fmla="val 12495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CEAC8084-0C55-480D-A1E6-83E06DA95831}"/>
              </a:ext>
            </a:extLst>
          </p:cNvPr>
          <p:cNvSpPr>
            <a:spLocks noChangeArrowheads="1"/>
          </p:cNvSpPr>
          <p:nvPr/>
        </p:nvSpPr>
        <p:spPr bwMode="auto">
          <a:xfrm rot="1740000" flipH="1">
            <a:off x="5425741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E8AC85E-023F-418E-A808-6FC75D4C2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769941">
            <a:off x="6113127" y="3482454"/>
            <a:ext cx="77103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3200" b="1" dirty="0"/>
              <a:t>36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ADA7487-5DA3-44E8-9653-5E6EF1AF4F00}"/>
              </a:ext>
            </a:extLst>
          </p:cNvPr>
          <p:cNvSpPr>
            <a:spLocks noChangeArrowheads="1"/>
          </p:cNvSpPr>
          <p:nvPr/>
        </p:nvSpPr>
        <p:spPr bwMode="auto">
          <a:xfrm rot="1755223">
            <a:off x="5457441" y="4955564"/>
            <a:ext cx="66684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sz="32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6096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9742-920E-4995-997A-7441604F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Example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7768ED4-81F3-4AE1-8C55-05F030185E45}"/>
              </a:ext>
            </a:extLst>
          </p:cNvPr>
          <p:cNvGrpSpPr>
            <a:grpSpLocks/>
          </p:cNvGrpSpPr>
          <p:nvPr/>
        </p:nvGrpSpPr>
        <p:grpSpPr bwMode="auto">
          <a:xfrm>
            <a:off x="3056696" y="2713030"/>
            <a:ext cx="2165350" cy="1235075"/>
            <a:chOff x="491" y="1848"/>
            <a:chExt cx="1364" cy="778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8871DD04-BDB6-4E43-855C-9F988C75EF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832611E-CDB5-4B0D-B730-3862416185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0D34F40-B662-4B61-B3F3-F448527D1C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396" y="1867"/>
              <a:ext cx="459" cy="668"/>
            </a:xfrm>
            <a:prstGeom prst="roundRect">
              <a:avLst>
                <a:gd name="adj" fmla="val 12495"/>
              </a:avLst>
            </a:prstGeom>
            <a:solidFill>
              <a:srgbClr val="90C226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99D1BDAF-AC29-4A07-B6F2-382D2EE0E1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6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8D6907DD-1931-48B0-9537-1B523184F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</a:rPr>
                <a:t>10</a:t>
              </a:r>
            </a:p>
          </p:txBody>
        </p:sp>
      </p:grpSp>
      <p:sp>
        <p:nvSpPr>
          <p:cNvPr id="11" name="AutoShape 13">
            <a:extLst>
              <a:ext uri="{FF2B5EF4-FFF2-40B4-BE49-F238E27FC236}">
                <a16:creationId xmlns:a16="http://schemas.microsoft.com/office/drawing/2014/main" id="{B6AADD04-9FF5-4854-99F1-5C07D727EC30}"/>
              </a:ext>
            </a:extLst>
          </p:cNvPr>
          <p:cNvSpPr>
            <a:spLocks noChangeArrowheads="1"/>
          </p:cNvSpPr>
          <p:nvPr/>
        </p:nvSpPr>
        <p:spPr bwMode="auto">
          <a:xfrm rot="1613726" flipH="1">
            <a:off x="5219818" y="2964081"/>
            <a:ext cx="730250" cy="1085850"/>
          </a:xfrm>
          <a:prstGeom prst="roundRect">
            <a:avLst>
              <a:gd name="adj" fmla="val 0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CEAC8084-0C55-480D-A1E6-83E06DA95831}"/>
              </a:ext>
            </a:extLst>
          </p:cNvPr>
          <p:cNvSpPr>
            <a:spLocks noChangeArrowheads="1"/>
          </p:cNvSpPr>
          <p:nvPr/>
        </p:nvSpPr>
        <p:spPr bwMode="auto">
          <a:xfrm rot="2779097" flipH="1">
            <a:off x="5791048" y="3324880"/>
            <a:ext cx="730250" cy="1085850"/>
          </a:xfrm>
          <a:prstGeom prst="roundRect">
            <a:avLst>
              <a:gd name="adj" fmla="val 12495"/>
            </a:avLst>
          </a:prstGeom>
          <a:solidFill>
            <a:srgbClr val="90C226"/>
          </a:solidFill>
          <a:ln w="12700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E8AC85E-023F-418E-A808-6FC75D4C2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2768026">
            <a:off x="5748141" y="3634079"/>
            <a:ext cx="77103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3200" b="1" dirty="0"/>
              <a:t>36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ADA7487-5DA3-44E8-9653-5E6EF1AF4F00}"/>
              </a:ext>
            </a:extLst>
          </p:cNvPr>
          <p:cNvSpPr>
            <a:spLocks noChangeArrowheads="1"/>
          </p:cNvSpPr>
          <p:nvPr/>
        </p:nvSpPr>
        <p:spPr bwMode="auto">
          <a:xfrm rot="811490">
            <a:off x="4430579" y="2913458"/>
            <a:ext cx="66684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altLang="en-US" sz="3200" b="1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DBE24-EA4D-42AD-9056-65389D982414}"/>
              </a:ext>
            </a:extLst>
          </p:cNvPr>
          <p:cNvSpPr txBox="1"/>
          <p:nvPr/>
        </p:nvSpPr>
        <p:spPr>
          <a:xfrm rot="1746220">
            <a:off x="5185730" y="3254363"/>
            <a:ext cx="7281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5033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3">
      <a:majorFont>
        <a:latin typeface="Adobe Garamond Pro"/>
        <a:ea typeface=""/>
        <a:cs typeface=""/>
      </a:majorFont>
      <a:minorFont>
        <a:latin typeface="Adobe Garamond Pr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436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Garamond Pro</vt:lpstr>
      <vt:lpstr>Adobe Garamond Pro Bold</vt:lpstr>
      <vt:lpstr>Arial</vt:lpstr>
      <vt:lpstr>Comic Sans MS</vt:lpstr>
      <vt:lpstr>Trebuchet MS</vt:lpstr>
      <vt:lpstr>Wingdings</vt:lpstr>
      <vt:lpstr>Wingdings 3</vt:lpstr>
      <vt:lpstr>Facet</vt:lpstr>
      <vt:lpstr>Insertion Sort</vt:lpstr>
      <vt:lpstr>What is Sort?</vt:lpstr>
      <vt:lpstr>Insertion Sort Definition</vt:lpstr>
      <vt:lpstr>Idea of Insertion Sort</vt:lpstr>
      <vt:lpstr>Idea of Insertion Sort</vt:lpstr>
      <vt:lpstr>Example</vt:lpstr>
      <vt:lpstr>Example</vt:lpstr>
      <vt:lpstr>Example</vt:lpstr>
      <vt:lpstr>Example</vt:lpstr>
      <vt:lpstr>Algorithm</vt:lpstr>
      <vt:lpstr>Space Complexity</vt:lpstr>
      <vt:lpstr>Time Complexity</vt:lpstr>
      <vt:lpstr>Important Notes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Hasebul Hasan</dc:creator>
  <cp:lastModifiedBy>Hasebul Hasan</cp:lastModifiedBy>
  <cp:revision>13</cp:revision>
  <dcterms:created xsi:type="dcterms:W3CDTF">2021-07-08T10:53:19Z</dcterms:created>
  <dcterms:modified xsi:type="dcterms:W3CDTF">2021-07-10T02:52:14Z</dcterms:modified>
</cp:coreProperties>
</file>