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56" r:id="rId3"/>
    <p:sldId id="300" r:id="rId4"/>
    <p:sldId id="258" r:id="rId5"/>
    <p:sldId id="263" r:id="rId6"/>
    <p:sldId id="265" r:id="rId7"/>
    <p:sldId id="267" r:id="rId8"/>
    <p:sldId id="268" r:id="rId9"/>
    <p:sldId id="270" r:id="rId10"/>
    <p:sldId id="271" r:id="rId11"/>
    <p:sldId id="301" r:id="rId12"/>
    <p:sldId id="272" r:id="rId13"/>
    <p:sldId id="302" r:id="rId1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160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>
            <a:extLst>
              <a:ext uri="{FF2B5EF4-FFF2-40B4-BE49-F238E27FC236}">
                <a16:creationId xmlns:a16="http://schemas.microsoft.com/office/drawing/2014/main" id="{7AC0C053-91A1-4B55-BD68-349B15087755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8F3CF659-512F-4086-9186-985241EAA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DA335A81-669E-4306-9C79-88AEE6911D51}"/>
                </a:ext>
              </a:extLst>
            </p:cNvPr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34B57ABC-0AEB-4504-BFE3-A55E15083B34}"/>
                </a:ext>
              </a:extLst>
            </p:cNvPr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D01FEA5B-3031-4AD5-A24C-3049A7088960}"/>
                </a:ext>
              </a:extLst>
            </p:cNvPr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0EDBBD32-50E0-4909-8611-35A3F4A15719}"/>
                </a:ext>
              </a:extLst>
            </p:cNvPr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8569BB6C-5813-4909-B13A-CCA300219A00}"/>
                </a:ext>
              </a:extLst>
            </p:cNvPr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>
            <a:extLst>
              <a:ext uri="{FF2B5EF4-FFF2-40B4-BE49-F238E27FC236}">
                <a16:creationId xmlns:a16="http://schemas.microsoft.com/office/drawing/2014/main" id="{F6706177-F379-4B7F-A988-DC2ED08F4484}"/>
              </a:ext>
            </a:extLst>
          </p:cNvPr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B6F00233-C3F0-43AB-A1AA-74E941EDD09E}"/>
              </a:ext>
            </a:extLst>
          </p:cNvPr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C6AD645-62BD-4A1C-A2AB-3427CD4E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D076139-52CE-4DAD-949B-94528AD0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C7228B4-7677-4436-AE06-95CCA9E5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FC50A-FB53-4071-9EC3-ABEFF48E49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16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E13B52A-5AC5-4375-962E-548227C3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AD6B753-8F73-4D83-AF21-A9528AA3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C023AF4-7FE6-46BE-8721-A0105369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F4EFA-F1BF-4CEC-A376-06777D78EC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25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2318-00AB-434B-B922-A16BF509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A36D9-693E-4D02-BD1F-7C6394CD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6A981-E13C-41C5-96C3-EF0718F1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4A1DC-D84B-41C8-888D-DFA019B611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876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3C33-4086-4CEB-9EBF-368B49218384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8E307-FF52-46D1-AAF7-5ABBBEF1B0DF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32A8DDE-572F-40B4-BC08-0E6E80A3A1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CB9C0E-E699-4A25-AD86-6393A28F30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67B9FF-14EF-4786-BA83-5EF6A88B6E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B733E-FCE2-484A-8E46-09417E1FC9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125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FB4D-99C9-422A-BF95-642394B8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29241-6F14-4AB4-9774-BBCDC5A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4C0F1-4652-46F3-A626-DD8F5756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DCBA1-A5E3-4021-B586-FDC9326879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977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4B2A38-3952-4736-81A2-805794246E62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15666-70C4-41DF-929E-B6B66EC28403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A8C68B-8E85-400A-853C-684CD9BA44E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BD549BA-952A-4D55-B589-849F9D414E9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06F014B-B2FE-4A0D-88AF-6CC8F68AAC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3339E-5673-4EFD-8A6F-4E64C72649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136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6612205-CAA3-494D-B658-50911E6B6AF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DDA9685-4CB9-4187-8353-304A807EAD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6D05D3-6602-464E-B19F-BECA005554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F8124-F727-44EE-A842-D96B825F8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688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EA6F5-778E-413B-B70D-5EC2EA88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75C59-92AA-4954-958E-6B753E16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72804-AE0B-4275-9BB2-BCC32DF9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EF30C-2D19-4F3C-AD56-3D940BA93A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7789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D25B8-CB83-463E-B432-8DE340AD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03927-003B-4EC1-B052-565A00B8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502D3-DEAA-409E-B76F-BC9D9EDA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E6C43-B0CD-478E-B0B5-254F71A233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7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3B0F2-E2A8-4AD6-9BAD-2DADD8FD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ABF72-C22C-4CC8-845D-403494D6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F4AED-F256-4A41-A3F4-43481BAE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DA19C-92F6-47BD-AA9A-E1A677A2B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86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44ECF-B672-4004-836B-CDB366A3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A9CAC-71F4-46A0-8FC0-AEC1655A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EC9A6-53BF-4E57-BA49-010F81C2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A5E7F-3DF8-4112-B2A9-1C15A6575F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50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618366D-006E-4512-B9B3-77AC77D0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34F63A8-9B29-43EA-999E-5555ECBB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82E5BD-BBD9-4F39-B11F-A930F1F2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B5B55-F180-429C-8F89-6B611E3E79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79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398B9A5-0EF1-4402-B118-D0654CE8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84F9A8-1810-4B27-BE36-3F78F9A3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9ECB8E6-7AC9-4C86-85FB-D19B895D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D7D8F-AD00-430D-B647-96D2BF5499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18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2D018FB-903C-408E-954F-F82119FB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24464AD-13E8-413B-A1AB-1ECEDE1D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5A8222-D082-4490-B09C-3FCC3F91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19D16-8B87-487D-ADB4-F0DD09172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65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EB618CC-224D-4FA1-8F5D-39902645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1549819-EE45-4F18-9BF7-6A25EB1A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D89172-0D96-4B0B-A66D-C71BD09E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197DA-727F-4C3C-80A8-22C1C53D75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30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E1FC5-55A8-4B72-9387-997A644F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E53266-B646-415C-9595-0471D17A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9F634A5-FE6A-4104-9FA2-72EFB313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72F5E-F95E-463C-B54A-7CED5CA766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9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6C8EE07-DB8C-443B-ACCD-C492D63B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AB08EF4-E5A8-43FB-85B6-32100914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54B248-16BD-4CD5-BA08-8849078C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CB3E1-33BB-4158-B458-ED9953821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99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8A10B78E-0AFB-46A8-A3C4-14E67D60C44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C6EDE0B9-672F-4224-A52F-E712F772C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D764CB3-DF07-4F5E-A80D-9552F7E1B2BD}"/>
                </a:ext>
              </a:extLst>
            </p:cNvPr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38CA1094-C58F-4954-A84A-BF2F6217E95D}"/>
                </a:ext>
              </a:extLst>
            </p:cNvPr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F164CC6-168C-49DA-99A5-1C28F9C8AE83}"/>
                </a:ext>
              </a:extLst>
            </p:cNvPr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463174D5-3FCD-47FF-96A4-3598DF6EE470}"/>
                </a:ext>
              </a:extLst>
            </p:cNvPr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B79B4655-274D-408F-A3C9-65BA1AAD500C}"/>
                </a:ext>
              </a:extLst>
            </p:cNvPr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7454A948-0AD1-4BE7-A611-5106E76E4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E2430A69-76F2-48DB-A02C-AED6EF71E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B300E-CC1B-4BD4-8CC3-73853B4C1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64C93-D52D-4027-9F0A-2DE931E6F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9B41-A285-4637-89C8-99AD0508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AE69603-1F3C-4E1D-AF7B-8FC5B148DF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7" r:id="rId12"/>
    <p:sldLayoutId id="2147483691" r:id="rId13"/>
    <p:sldLayoutId id="2147483698" r:id="rId14"/>
    <p:sldLayoutId id="2147483692" r:id="rId15"/>
    <p:sldLayoutId id="2147483693" r:id="rId16"/>
    <p:sldLayoutId id="2147483694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w Cen MT" panose="020B0602020104020603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w Cen MT" panose="020B0602020104020603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w Cen MT" panose="020B0602020104020603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w Cen MT" panose="020B0602020104020603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C87D0E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C87D0E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C87D0E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C87D0E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C87D0E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>
            <a:extLst>
              <a:ext uri="{FF2B5EF4-FFF2-40B4-BE49-F238E27FC236}">
                <a16:creationId xmlns:a16="http://schemas.microsoft.com/office/drawing/2014/main" id="{07735AAF-F12F-4C7D-8399-973B5B2F49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rtlCol="0" anchor="ctr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Stacks</a:t>
            </a:r>
          </a:p>
        </p:txBody>
      </p:sp>
      <p:sp>
        <p:nvSpPr>
          <p:cNvPr id="43011" name="Rectangle 1027">
            <a:extLst>
              <a:ext uri="{FF2B5EF4-FFF2-40B4-BE49-F238E27FC236}">
                <a16:creationId xmlns:a16="http://schemas.microsoft.com/office/drawing/2014/main" id="{24F7EE2A-FA13-4085-8620-6B04E4620F4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00600"/>
            <a:ext cx="7010400" cy="1905000"/>
          </a:xfrm>
        </p:spPr>
        <p:txBody>
          <a:bodyPr rtlCol="0"/>
          <a:lstStyle/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en-US" altLang="en-US" sz="3200" dirty="0"/>
              <a:t>Presented by </a:t>
            </a:r>
            <a:r>
              <a:rPr lang="en-US" alt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Jamil </a:t>
            </a:r>
            <a:r>
              <a:rPr lang="en-US" alt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Rayhan</a:t>
            </a:r>
            <a:endParaRPr lang="en-US" altLang="en-US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en-US" altLang="en-US" sz="3200" dirty="0"/>
              <a:t>ID: 18CSE061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C08079D-4EE6-4B6E-ADA0-F742C6CDA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1447800"/>
          </a:xfrm>
        </p:spPr>
        <p:txBody>
          <a:bodyPr/>
          <a:lstStyle/>
          <a:p>
            <a:r>
              <a:rPr lang="en-US" altLang="en-US" sz="4800">
                <a:ln>
                  <a:noFill/>
                </a:ln>
                <a:latin typeface="Agency FB" panose="020B0503020202020204" pitchFamily="34" charset="0"/>
              </a:rPr>
              <a:t>Stack Implementation (cont.)</a:t>
            </a:r>
          </a:p>
        </p:txBody>
      </p:sp>
      <p:sp>
        <p:nvSpPr>
          <p:cNvPr id="15363" name="Content Placeholder 1">
            <a:extLst>
              <a:ext uri="{FF2B5EF4-FFF2-40B4-BE49-F238E27FC236}">
                <a16:creationId xmlns:a16="http://schemas.microsoft.com/office/drawing/2014/main" id="{6DE60D8A-BC7D-4E69-863B-0593D9F791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0" y="882650"/>
            <a:ext cx="6985000" cy="60007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 Unicode MS" panose="020B0604020202020204" pitchFamily="34" charset="-128"/>
              </a:rPr>
              <a:t>int main() {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 Unicode MS" panose="020B0604020202020204" pitchFamily="34" charset="-128"/>
              </a:rPr>
              <a:t>    int ch, val;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 Unicode MS" panose="020B0604020202020204" pitchFamily="34" charset="-128"/>
              </a:rPr>
              <a:t>    cout&lt;&lt;"1) Push in stack"&lt;&lt;endl;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 Unicode MS" panose="020B0604020202020204" pitchFamily="34" charset="-128"/>
              </a:rPr>
              <a:t>    cout&lt;&lt;"2) Pop from stack"&lt;&lt;endl;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 Unicode MS" panose="020B0604020202020204" pitchFamily="34" charset="-128"/>
              </a:rPr>
              <a:t>    cout&lt;&lt;"3) Display stack"&lt;&lt;endl;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 Unicode MS" panose="020B0604020202020204" pitchFamily="34" charset="-128"/>
              </a:rPr>
              <a:t>    cout&lt;&lt;"4) Exit"&lt;&lt;endl;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 Unicode MS" panose="020B0604020202020204" pitchFamily="34" charset="-128"/>
              </a:rPr>
              <a:t>    do {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 Unicode MS" panose="020B0604020202020204" pitchFamily="34" charset="-128"/>
              </a:rPr>
              <a:t>       cout&lt;&lt;"Enter choice: "&lt;&lt;endl;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 Unicode MS" panose="020B0604020202020204" pitchFamily="34" charset="-128"/>
              </a:rPr>
              <a:t>       cin&gt;&gt;ch;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 Unicode MS" panose="020B0604020202020204" pitchFamily="34" charset="-128"/>
              </a:rPr>
              <a:t>       switch(ch) {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 Unicode MS" panose="020B0604020202020204" pitchFamily="34" charset="-128"/>
              </a:rPr>
              <a:t>          case 1: {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 Unicode MS" panose="020B0604020202020204" pitchFamily="34" charset="-128"/>
              </a:rPr>
              <a:t>             cout&lt;&lt;"Enter value to be pushed:"&lt;&lt;endl;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 Unicode MS" panose="020B0604020202020204" pitchFamily="34" charset="-128"/>
              </a:rPr>
              <a:t>             cin&gt;&gt;val;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 Unicode MS" panose="020B0604020202020204" pitchFamily="34" charset="-128"/>
              </a:rPr>
              <a:t>             push(val);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 Unicode MS" panose="020B0604020202020204" pitchFamily="34" charset="-128"/>
              </a:rPr>
              <a:t>             break;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 Unicode MS" panose="020B0604020202020204" pitchFamily="34" charset="-128"/>
              </a:rPr>
              <a:t>	}          </a:t>
            </a:r>
            <a:r>
              <a:rPr lang="en-US" altLang="en-US" sz="1400">
                <a:latin typeface="Times New Roman" panose="02020603050405020304" pitchFamily="18" charset="0"/>
              </a:rPr>
              <a:t> </a:t>
            </a:r>
            <a:endParaRPr lang="en-US" altLang="en-US" sz="6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C6F55A5-2162-4CC9-B970-01ED2118A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-152400"/>
            <a:ext cx="7704138" cy="1143000"/>
          </a:xfrm>
        </p:spPr>
        <p:txBody>
          <a:bodyPr/>
          <a:lstStyle/>
          <a:p>
            <a:r>
              <a:rPr lang="en-US" altLang="en-US" sz="5400">
                <a:ln>
                  <a:noFill/>
                </a:ln>
                <a:latin typeface="Agency FB" panose="020B0503020202020204" pitchFamily="34" charset="0"/>
              </a:rPr>
              <a:t>Stack Implementation (cont.)</a:t>
            </a:r>
            <a:endParaRPr lang="en-US" altLang="en-US" sz="5400">
              <a:ln>
                <a:noFill/>
              </a:ln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2080D8E8-A081-465C-9C96-5F976626E5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923925"/>
            <a:ext cx="7323138" cy="59404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case 2: {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             pop();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             break;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          }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          case 3: {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             display();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             break;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          }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          case 4: {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             cout&lt;&lt;"Exit"&lt;&lt;endl;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             break;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          }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          default: {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             cout&lt;&lt;"Invalid Choice"&lt;&lt;endl;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          }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       }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    }while(ch!=4);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    return 0; 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}</a:t>
            </a:r>
            <a:r>
              <a:rPr lang="en-US" altLang="en-US" sz="1200">
                <a:latin typeface="Times New Roman" panose="02020603050405020304" pitchFamily="18" charset="0"/>
              </a:rPr>
              <a:t> </a:t>
            </a:r>
            <a:endParaRPr lang="en-US" altLang="en-US" sz="5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74D03727-F1FF-43C1-A7A9-8EBC68B06F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533400"/>
            <a:ext cx="7772400" cy="5181600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sz="3600" b="1" dirty="0">
                <a:solidFill>
                  <a:schemeClr val="accent1">
                    <a:lumMod val="50000"/>
                  </a:schemeClr>
                </a:solidFill>
                <a:ea typeface="MS Mincho" panose="02020609040205080304" pitchFamily="49" charset="-128"/>
              </a:rPr>
              <a:t>Stack overflow</a:t>
            </a:r>
          </a:p>
          <a:p>
            <a:pPr fontAlgn="auto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>
                <a:ea typeface="MS Mincho" panose="02020609040205080304" pitchFamily="49" charset="-128"/>
              </a:rPr>
              <a:t>The condition resulting from trying to push an element onto a full stack.</a:t>
            </a:r>
            <a:endParaRPr lang="en-US" alt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fontAlgn="auto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dirty="0"/>
              <a:t>		</a:t>
            </a:r>
            <a:r>
              <a:rPr lang="en-US" altLang="en-US" sz="2800" dirty="0">
                <a:latin typeface="Arial" panose="020B0604020202020204" pitchFamily="34" charset="0"/>
                <a:ea typeface="MS Mincho" panose="02020609040205080304" pitchFamily="49" charset="-128"/>
              </a:rPr>
              <a:t>if(!</a:t>
            </a:r>
            <a:r>
              <a:rPr lang="en-US" altLang="en-US" sz="2800" dirty="0" err="1">
                <a:latin typeface="Arial" panose="020B0604020202020204" pitchFamily="34" charset="0"/>
                <a:ea typeface="MS Mincho" panose="02020609040205080304" pitchFamily="49" charset="-128"/>
              </a:rPr>
              <a:t>stack.IsFull</a:t>
            </a:r>
            <a:r>
              <a:rPr lang="en-US" altLang="en-US" sz="2800" dirty="0">
                <a:latin typeface="Arial" panose="020B0604020202020204" pitchFamily="34" charset="0"/>
                <a:ea typeface="MS Mincho" panose="02020609040205080304" pitchFamily="49" charset="-128"/>
              </a:rPr>
              <a:t>())</a:t>
            </a:r>
            <a:endParaRPr lang="en-US" altLang="en-US" sz="2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sz="2800" dirty="0">
                <a:latin typeface="Arial" panose="020B0604020202020204" pitchFamily="34" charset="0"/>
                <a:ea typeface="MS Mincho" panose="02020609040205080304" pitchFamily="49" charset="-128"/>
              </a:rPr>
              <a:t>		   </a:t>
            </a:r>
            <a:r>
              <a:rPr lang="en-US" altLang="en-US" sz="2800" dirty="0" err="1">
                <a:latin typeface="Arial" panose="020B0604020202020204" pitchFamily="34" charset="0"/>
                <a:ea typeface="MS Mincho" panose="02020609040205080304" pitchFamily="49" charset="-128"/>
              </a:rPr>
              <a:t>stack.Push</a:t>
            </a:r>
            <a:r>
              <a:rPr lang="en-US" altLang="en-US" sz="2800" dirty="0">
                <a:latin typeface="Arial" panose="020B0604020202020204" pitchFamily="34" charset="0"/>
                <a:ea typeface="MS Mincho" panose="02020609040205080304" pitchFamily="49" charset="-128"/>
              </a:rPr>
              <a:t>(item);</a:t>
            </a:r>
          </a:p>
          <a:p>
            <a:pPr fontAlgn="auto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sz="3600" b="1" dirty="0">
                <a:solidFill>
                  <a:schemeClr val="accent1">
                    <a:lumMod val="50000"/>
                  </a:schemeClr>
                </a:solidFill>
                <a:ea typeface="MS Mincho" panose="02020609040205080304" pitchFamily="49" charset="-128"/>
              </a:rPr>
              <a:t>Stack underflow</a:t>
            </a:r>
          </a:p>
          <a:p>
            <a:pPr fontAlgn="auto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The condition resulting from trying to pop an empty stack.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if(!</a:t>
            </a:r>
            <a:r>
              <a:rPr lang="en-US" altLang="en-US" sz="2800" dirty="0" err="1">
                <a:latin typeface="Arial" panose="020B0604020202020204" pitchFamily="34" charset="0"/>
                <a:cs typeface="Times New Roman" panose="02020603050405020304" pitchFamily="18" charset="0"/>
              </a:rPr>
              <a:t>stack.IsEmpty</a:t>
            </a:r>
            <a:r>
              <a:rPr lang="en-US" alt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())</a:t>
            </a:r>
            <a:endParaRPr lang="en-US" altLang="en-US" sz="28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fontAlgn="auto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		   </a:t>
            </a:r>
            <a:r>
              <a:rPr lang="en-US" altLang="en-US" sz="2800" dirty="0" err="1">
                <a:latin typeface="Arial" panose="020B0604020202020204" pitchFamily="34" charset="0"/>
                <a:cs typeface="Times New Roman" panose="02020603050405020304" pitchFamily="18" charset="0"/>
              </a:rPr>
              <a:t>stack.Pop</a:t>
            </a:r>
            <a:r>
              <a:rPr lang="en-US" alt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(item);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A6BA-AF05-4E40-879D-7379D0B04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F7AF764-6E2D-4823-AEE8-CB0B91FCB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altLang="en-US" sz="6600">
                <a:ln>
                  <a:noFill/>
                </a:ln>
                <a:latin typeface="Agency FB" panose="020B0503020202020204" pitchFamily="34" charset="0"/>
              </a:rPr>
              <a:t>What is a stack?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AF04180-23F6-4B98-AFEC-F46D867414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6300" y="457200"/>
            <a:ext cx="7772400" cy="46482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It is an ordered group of homogeneous items of elements.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Elements are added to and removed from the top of the stack (the most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cs typeface="Times New Roman" panose="02020603050405020304" pitchFamily="18" charset="0"/>
              </a:rPr>
              <a:t>recently added items are at the top of the stack).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The last element to be added is the first to be removed (</a:t>
            </a:r>
            <a:r>
              <a:rPr lang="en-US" altLang="en-US" b="1">
                <a:cs typeface="Times New Roman" panose="02020603050405020304" pitchFamily="18" charset="0"/>
              </a:rPr>
              <a:t>LIFO</a:t>
            </a:r>
            <a:r>
              <a:rPr lang="en-US" altLang="en-US">
                <a:cs typeface="Times New Roman" panose="02020603050405020304" pitchFamily="18" charset="0"/>
              </a:rPr>
              <a:t>: Last In, First Out).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203BAF39-B2EE-4FAF-9992-3B2143911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38600"/>
            <a:ext cx="6781800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59C6FB6-E505-4AE3-8F18-F3B7A3BAE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r>
              <a:rPr lang="en-US" altLang="en-US" sz="6000">
                <a:ln>
                  <a:noFill/>
                </a:ln>
                <a:latin typeface="Agency FB" panose="020B0503020202020204" pitchFamily="34" charset="0"/>
              </a:rPr>
              <a:t>Last in , First out(LIFO)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E0D44CF-E93E-476D-A946-C19260BD2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31" y="2019300"/>
            <a:ext cx="6350000" cy="43815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BB62F634-01C4-428D-B051-431C0F3BA1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5400" dirty="0">
                <a:latin typeface="Agency FB" panose="020B0503020202020204" pitchFamily="34" charset="0"/>
              </a:rPr>
              <a:t>Operation</a:t>
            </a: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9B5C31F1-785D-43ED-9197-7163E1F646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1"/>
            <a:r>
              <a:rPr lang="en-US" altLang="en-US" sz="3600"/>
              <a:t>MakeEmpty	  	</a:t>
            </a:r>
          </a:p>
          <a:p>
            <a:pPr lvl="1"/>
            <a:r>
              <a:rPr lang="en-US" altLang="en-US" sz="3600"/>
              <a:t>Boolean IsEmpty</a:t>
            </a:r>
          </a:p>
          <a:p>
            <a:pPr lvl="1"/>
            <a:r>
              <a:rPr lang="en-US" altLang="en-US" sz="3600"/>
              <a:t>Boolean IsFull</a:t>
            </a:r>
          </a:p>
          <a:p>
            <a:pPr lvl="1"/>
            <a:r>
              <a:rPr lang="en-US" altLang="en-US" sz="3600"/>
              <a:t>Push (ItemType newItem)</a:t>
            </a:r>
          </a:p>
          <a:p>
            <a:pPr lvl="1"/>
            <a:r>
              <a:rPr lang="en-US" altLang="en-US" sz="3600"/>
              <a:t>Pop (ItemType&amp; item)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3600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F5D5256-FB54-41DF-A710-0F88181BA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371600"/>
          </a:xfrm>
        </p:spPr>
        <p:txBody>
          <a:bodyPr/>
          <a:lstStyle/>
          <a:p>
            <a:r>
              <a:rPr lang="en-US" altLang="en-US" sz="6000">
                <a:ln>
                  <a:noFill/>
                </a:ln>
                <a:latin typeface="Agency FB" panose="020B0503020202020204" pitchFamily="34" charset="0"/>
                <a:ea typeface="MS Mincho" panose="02020609040205080304" pitchFamily="49" charset="-128"/>
              </a:rPr>
              <a:t>Push (ItemType newItem)</a:t>
            </a:r>
            <a:r>
              <a:rPr lang="en-US" altLang="en-US" sz="6000">
                <a:ln>
                  <a:noFill/>
                </a:ln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B313E21-E236-4272-AB88-7A0F6820AC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6950" y="2133600"/>
            <a:ext cx="7705725" cy="33321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3600" i="1" dirty="0">
                <a:cs typeface="Times New Roman" panose="02020603050405020304" pitchFamily="18" charset="0"/>
              </a:rPr>
              <a:t>Function</a:t>
            </a:r>
            <a:r>
              <a:rPr lang="en-US" altLang="en-US" sz="3600" dirty="0">
                <a:cs typeface="Times New Roman" panose="02020603050405020304" pitchFamily="18" charset="0"/>
              </a:rPr>
              <a:t>: Adds </a:t>
            </a:r>
            <a:r>
              <a:rPr lang="en-US" altLang="en-US" sz="3600" dirty="0" err="1">
                <a:cs typeface="Times New Roman" panose="02020603050405020304" pitchFamily="18" charset="0"/>
              </a:rPr>
              <a:t>newItem</a:t>
            </a:r>
            <a:r>
              <a:rPr lang="en-US" altLang="en-US" sz="3600" dirty="0">
                <a:cs typeface="Times New Roman" panose="02020603050405020304" pitchFamily="18" charset="0"/>
              </a:rPr>
              <a:t> to the top of the stack.</a:t>
            </a: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3600" i="1" dirty="0">
                <a:cs typeface="Times New Roman" panose="02020603050405020304" pitchFamily="18" charset="0"/>
              </a:rPr>
              <a:t>Preconditions</a:t>
            </a:r>
            <a:r>
              <a:rPr lang="en-US" altLang="en-US" sz="3600" dirty="0">
                <a:cs typeface="Times New Roman" panose="02020603050405020304" pitchFamily="18" charset="0"/>
              </a:rPr>
              <a:t>: Stack has been initialized and is not full.</a:t>
            </a: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3600" i="1" dirty="0">
                <a:cs typeface="Times New Roman" panose="02020603050405020304" pitchFamily="18" charset="0"/>
              </a:rPr>
              <a:t>Postconditions</a:t>
            </a:r>
            <a:r>
              <a:rPr lang="en-US" altLang="en-US" sz="3600" dirty="0">
                <a:cs typeface="Times New Roman" panose="02020603050405020304" pitchFamily="18" charset="0"/>
              </a:rPr>
              <a:t>: </a:t>
            </a:r>
            <a:r>
              <a:rPr lang="en-US" altLang="en-US" sz="3600" dirty="0" err="1">
                <a:cs typeface="Times New Roman" panose="02020603050405020304" pitchFamily="18" charset="0"/>
              </a:rPr>
              <a:t>newItem</a:t>
            </a:r>
            <a:r>
              <a:rPr lang="en-US" altLang="en-US" sz="3600" dirty="0">
                <a:cs typeface="Times New Roman" panose="02020603050405020304" pitchFamily="18" charset="0"/>
              </a:rPr>
              <a:t> is at the top of the stack.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7EB846F-62DA-4CD3-8B70-22AFB4497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676400"/>
          </a:xfrm>
        </p:spPr>
        <p:txBody>
          <a:bodyPr/>
          <a:lstStyle/>
          <a:p>
            <a:r>
              <a:rPr lang="en-US" altLang="en-US" sz="6000">
                <a:ln>
                  <a:noFill/>
                </a:ln>
                <a:latin typeface="Agency FB" panose="020B0503020202020204" pitchFamily="34" charset="0"/>
                <a:ea typeface="MS Mincho" panose="02020609040205080304" pitchFamily="49" charset="-128"/>
              </a:rPr>
              <a:t>Pop (ItemType&amp; item)</a:t>
            </a:r>
            <a:r>
              <a:rPr lang="en-US" altLang="en-US" sz="6000">
                <a:ln>
                  <a:noFill/>
                </a:ln>
                <a:latin typeface="Agency FB" panose="020B0503020202020204" pitchFamily="34" charset="0"/>
              </a:rPr>
              <a:t> 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589A16C-87D7-47AA-BE74-AC68A69B59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1600200"/>
            <a:ext cx="7704137" cy="4398963"/>
          </a:xfrm>
        </p:spPr>
        <p:txBody>
          <a:bodyPr/>
          <a:lstStyle/>
          <a:p>
            <a:r>
              <a:rPr lang="en-US" altLang="en-US" i="1">
                <a:cs typeface="Times New Roman" panose="02020603050405020304" pitchFamily="18" charset="0"/>
              </a:rPr>
              <a:t>Function</a:t>
            </a:r>
            <a:r>
              <a:rPr lang="en-US" altLang="en-US">
                <a:cs typeface="Times New Roman" panose="02020603050405020304" pitchFamily="18" charset="0"/>
              </a:rPr>
              <a:t>: Removes topItem from stack and returns it in item.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i="1">
                <a:cs typeface="Times New Roman" panose="02020603050405020304" pitchFamily="18" charset="0"/>
              </a:rPr>
              <a:t>Preconditions</a:t>
            </a:r>
            <a:r>
              <a:rPr lang="en-US" altLang="en-US">
                <a:cs typeface="Times New Roman" panose="02020603050405020304" pitchFamily="18" charset="0"/>
              </a:rPr>
              <a:t>: Stack has been initialized and is not empty.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i="1">
                <a:cs typeface="Times New Roman" panose="02020603050405020304" pitchFamily="18" charset="0"/>
              </a:rPr>
              <a:t>Postconditions</a:t>
            </a:r>
            <a:r>
              <a:rPr lang="en-US" altLang="en-US">
                <a:cs typeface="Times New Roman" panose="02020603050405020304" pitchFamily="18" charset="0"/>
              </a:rPr>
              <a:t>: Top element has been removed from stack and item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ea typeface="MS Mincho" panose="02020609040205080304" pitchFamily="49" charset="-128"/>
              </a:rPr>
              <a:t>is a copy of the removed element.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384DF9-8EFB-43A8-8307-D89B3614E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0344" y="685800"/>
            <a:ext cx="7619995" cy="5333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6A93201-89D1-4629-8FB7-A6C8EFE28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95400"/>
          </a:xfrm>
        </p:spPr>
        <p:txBody>
          <a:bodyPr/>
          <a:lstStyle/>
          <a:p>
            <a:r>
              <a:rPr lang="en-US" altLang="en-US" sz="4800">
                <a:ln>
                  <a:noFill/>
                </a:ln>
                <a:latin typeface="Agency FB" panose="020B0503020202020204" pitchFamily="34" charset="0"/>
                <a:ea typeface="MS Mincho" panose="02020609040205080304" pitchFamily="49" charset="-128"/>
              </a:rPr>
              <a:t>Stack Implementation</a:t>
            </a:r>
            <a:r>
              <a:rPr lang="en-US" altLang="en-US" sz="4800">
                <a:ln>
                  <a:noFill/>
                </a:ln>
                <a:latin typeface="Agency FB" panose="020B0503020202020204" pitchFamily="34" charset="0"/>
              </a:rPr>
              <a:t> </a:t>
            </a:r>
          </a:p>
        </p:txBody>
      </p:sp>
      <p:sp>
        <p:nvSpPr>
          <p:cNvPr id="13315" name="Rectangle 6">
            <a:extLst>
              <a:ext uri="{FF2B5EF4-FFF2-40B4-BE49-F238E27FC236}">
                <a16:creationId xmlns:a16="http://schemas.microsoft.com/office/drawing/2014/main" id="{5A106235-3047-445C-B865-E0AB975FD4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1600" y="1322388"/>
            <a:ext cx="7620000" cy="53562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#include &lt;iostream&gt;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using namespace std; 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int stack[100], n=100, top=-1;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void push(int val) {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    if(top&gt;=n-1)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    cout&lt;&lt;"Stack Overflow"&lt;&lt;endl;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    else {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       top++;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       stack[top]=val;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    } 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} 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void pop() {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    if(top&lt;=-1)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    cout&lt;&lt;"Stack Underflow"&lt;&lt;endl;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    else {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       cout&lt;&lt;"The popped element is "&lt;&lt; stack[top] &lt;&lt;endl;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       top--;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    }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 }</a:t>
            </a:r>
            <a:r>
              <a:rPr lang="en-US" altLang="en-US" sz="1100">
                <a:latin typeface="Times New Roman" panose="02020603050405020304" pitchFamily="18" charset="0"/>
              </a:rPr>
              <a:t> </a:t>
            </a:r>
            <a:endParaRPr lang="en-US" altLang="en-US" sz="4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C40D9C6-F1DE-402F-92C4-345E7012C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r>
              <a:rPr lang="en-US" altLang="en-US" sz="5400">
                <a:ln>
                  <a:noFill/>
                </a:ln>
                <a:latin typeface="Agency FB" panose="020B0503020202020204" pitchFamily="34" charset="0"/>
              </a:rPr>
              <a:t>Stack Implementation (cont.)</a:t>
            </a:r>
          </a:p>
        </p:txBody>
      </p:sp>
      <p:sp>
        <p:nvSpPr>
          <p:cNvPr id="14339" name="Rectangle 3077">
            <a:extLst>
              <a:ext uri="{FF2B5EF4-FFF2-40B4-BE49-F238E27FC236}">
                <a16:creationId xmlns:a16="http://schemas.microsoft.com/office/drawing/2014/main" id="{B9053B85-9FE8-442C-9BE7-4B88915FFC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772400" cy="44005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>
                <a:latin typeface="Arial Unicode MS" panose="020B0604020202020204" pitchFamily="34" charset="-128"/>
              </a:rPr>
              <a:t>void display() {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>
                <a:latin typeface="Arial Unicode MS" panose="020B0604020202020204" pitchFamily="34" charset="-128"/>
              </a:rPr>
              <a:t>    if(top&gt;=0) {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>
                <a:latin typeface="Arial Unicode MS" panose="020B0604020202020204" pitchFamily="34" charset="-128"/>
              </a:rPr>
              <a:t>       cout&lt;&lt;"Stack elements are:";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>
                <a:latin typeface="Arial Unicode MS" panose="020B0604020202020204" pitchFamily="34" charset="-128"/>
              </a:rPr>
              <a:t>       for(int i=top; i&gt;=0; i--)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>
                <a:latin typeface="Arial Unicode MS" panose="020B0604020202020204" pitchFamily="34" charset="-128"/>
              </a:rPr>
              <a:t>       cout&lt;&lt;stack[i]&lt;&lt;" ";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>
                <a:latin typeface="Arial Unicode MS" panose="020B0604020202020204" pitchFamily="34" charset="-128"/>
              </a:rPr>
              <a:t>       cout&lt;&lt;endl;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>
                <a:latin typeface="Arial Unicode MS" panose="020B0604020202020204" pitchFamily="34" charset="-128"/>
              </a:rPr>
              <a:t>    } 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>
                <a:latin typeface="Arial Unicode MS" panose="020B0604020202020204" pitchFamily="34" charset="-128"/>
              </a:rPr>
              <a:t>Else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>
                <a:latin typeface="Arial Unicode MS" panose="020B0604020202020204" pitchFamily="34" charset="-128"/>
              </a:rPr>
              <a:t>    cout&lt;&lt;"Stack is empty";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>
                <a:latin typeface="Arial Unicode MS" panose="020B0604020202020204" pitchFamily="34" charset="-128"/>
              </a:rPr>
              <a:t> }</a:t>
            </a:r>
            <a:r>
              <a:rPr lang="en-US" altLang="en-US" sz="1600">
                <a:latin typeface="Times New Roman" panose="02020603050405020304" pitchFamily="18" charset="0"/>
              </a:rPr>
              <a:t> </a:t>
            </a:r>
            <a:endParaRPr lang="en-US" altLang="en-US" sz="6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543</TotalTime>
  <Words>606</Words>
  <Application>Microsoft Office PowerPoint</Application>
  <PresentationFormat>On-screen Show (4:3)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 Unicode MS</vt:lpstr>
      <vt:lpstr>Adobe Arabic</vt:lpstr>
      <vt:lpstr>Agency FB</vt:lpstr>
      <vt:lpstr>Arial</vt:lpstr>
      <vt:lpstr>Courier New</vt:lpstr>
      <vt:lpstr>Rockwell</vt:lpstr>
      <vt:lpstr>Times New Roman</vt:lpstr>
      <vt:lpstr>Tw Cen MT</vt:lpstr>
      <vt:lpstr>Parallax</vt:lpstr>
      <vt:lpstr>Stacks</vt:lpstr>
      <vt:lpstr>What is a stack?</vt:lpstr>
      <vt:lpstr>Last in , First out(LIFO)</vt:lpstr>
      <vt:lpstr>Operation</vt:lpstr>
      <vt:lpstr>Push (ItemType newItem) </vt:lpstr>
      <vt:lpstr>Pop (ItemType&amp; item) </vt:lpstr>
      <vt:lpstr>PowerPoint Presentation</vt:lpstr>
      <vt:lpstr>Stack Implementation </vt:lpstr>
      <vt:lpstr>Stack Implementation (cont.)</vt:lpstr>
      <vt:lpstr>Stack Implementation (cont.)</vt:lpstr>
      <vt:lpstr>Stack Implementation (cont.)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ecc</dc:creator>
  <cp:lastModifiedBy>Hasebul Hasan</cp:lastModifiedBy>
  <cp:revision>52</cp:revision>
  <dcterms:created xsi:type="dcterms:W3CDTF">2001-02-01T19:39:29Z</dcterms:created>
  <dcterms:modified xsi:type="dcterms:W3CDTF">2021-07-08T10:16:08Z</dcterms:modified>
</cp:coreProperties>
</file>