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8" r:id="rId3"/>
    <p:sldId id="258" r:id="rId4"/>
    <p:sldId id="276" r:id="rId5"/>
    <p:sldId id="277" r:id="rId6"/>
    <p:sldId id="272" r:id="rId7"/>
    <p:sldId id="259" r:id="rId8"/>
    <p:sldId id="269" r:id="rId9"/>
    <p:sldId id="271" r:id="rId10"/>
    <p:sldId id="275" r:id="rId11"/>
    <p:sldId id="274" r:id="rId12"/>
    <p:sldId id="278" r:id="rId13"/>
    <p:sldId id="279" r:id="rId14"/>
    <p:sldId id="270" r:id="rId15"/>
    <p:sldId id="280" r:id="rId16"/>
    <p:sldId id="281"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ebul Hasan" initials="HH" lastIdx="2" clrIdx="0">
    <p:extLst>
      <p:ext uri="{19B8F6BF-5375-455C-9EA6-DF929625EA0E}">
        <p15:presenceInfo xmlns:p15="http://schemas.microsoft.com/office/powerpoint/2012/main" userId="470db286d54ce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2" autoAdjust="0"/>
  </p:normalViewPr>
  <p:slideViewPr>
    <p:cSldViewPr snapToGrid="0" showGuides="1">
      <p:cViewPr>
        <p:scale>
          <a:sx n="66" d="100"/>
          <a:sy n="66" d="100"/>
        </p:scale>
        <p:origin x="1330" y="35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6E0E8E6-B6EB-498A-BC29-48D81AAAA5B6}" type="datetimeFigureOut">
              <a:rPr lang="en-US" smtClean="0"/>
              <a:t>26-Jul-21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32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A8B59-FD8C-464E-A2E0-D2DB42977C43}" type="datetimeFigureOut">
              <a:rPr lang="en-US" smtClean="0"/>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812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4053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4454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31416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4226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55240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3065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94118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41493-8214-4CD3-9E66-4A7CE0239274}" type="datetimeFigureOut">
              <a:rPr lang="en-US" dirty="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631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47365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5397E-FD2D-4D0A-B33C-2E5AEFAED143}" type="datetimeFigureOut">
              <a:rPr lang="en-US" smtClean="0"/>
              <a:t>26-Jul-21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12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14455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6954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F0C016-2580-485A-AC4B-4452BC379743}" type="datetimeFigureOut">
              <a:rPr lang="en-US" smtClean="0"/>
              <a:t>26-Jul-21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0C8E6-7044-439E-9AE7-82A0C81AB0F0}" type="datetimeFigureOut">
              <a:rPr lang="en-US" smtClean="0"/>
              <a:t>26-Jul-21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023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EAF71F-1A43-41B7-B605-0710A83174B7}" type="datetimeFigureOut">
              <a:rPr lang="en-US" smtClean="0"/>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62068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520B5-A0C9-4D15-A71B-70A075D52D64}" type="datetimeFigureOut">
              <a:rPr lang="en-US" smtClean="0"/>
              <a:t>26-Jul-21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799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EAF71F-1A43-41B7-B605-0710A83174B7}" type="datetimeFigureOut">
              <a:rPr lang="en-US" smtClean="0"/>
              <a:t>26-Jul-21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339803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9BF4-06A3-4452-8EBE-3BC4C3826468}"/>
              </a:ext>
            </a:extLst>
          </p:cNvPr>
          <p:cNvSpPr>
            <a:spLocks noGrp="1"/>
          </p:cNvSpPr>
          <p:nvPr>
            <p:ph type="ctrTitle"/>
          </p:nvPr>
        </p:nvSpPr>
        <p:spPr/>
        <p:txBody>
          <a:bodyPr>
            <a:noAutofit/>
          </a:bodyPr>
          <a:lstStyle/>
          <a:p>
            <a:r>
              <a:rPr lang="en-US" sz="10300" b="1" i="1" dirty="0">
                <a:effectLst>
                  <a:outerShdw blurRad="38100" dist="38100" dir="2700000" algn="tl">
                    <a:srgbClr val="000000">
                      <a:alpha val="43137"/>
                    </a:srgbClr>
                  </a:outerShdw>
                </a:effectLst>
              </a:rPr>
              <a:t>Heap Sort</a:t>
            </a:r>
          </a:p>
        </p:txBody>
      </p:sp>
      <p:sp>
        <p:nvSpPr>
          <p:cNvPr id="3" name="Subtitle 2">
            <a:extLst>
              <a:ext uri="{FF2B5EF4-FFF2-40B4-BE49-F238E27FC236}">
                <a16:creationId xmlns:a16="http://schemas.microsoft.com/office/drawing/2014/main" id="{8A9F2685-58CE-4450-8324-D89DB8A5E8F7}"/>
              </a:ext>
            </a:extLst>
          </p:cNvPr>
          <p:cNvSpPr>
            <a:spLocks noGrp="1"/>
          </p:cNvSpPr>
          <p:nvPr>
            <p:ph type="subTitle" idx="1"/>
          </p:nvPr>
        </p:nvSpPr>
        <p:spPr/>
        <p:txBody>
          <a:bodyPr>
            <a:normAutofit/>
          </a:bodyPr>
          <a:lstStyle/>
          <a:p>
            <a:pPr>
              <a:lnSpc>
                <a:spcPct val="100000"/>
              </a:lnSpc>
            </a:pPr>
            <a:r>
              <a:rPr lang="en-US" sz="2800" dirty="0"/>
              <a:t>Presented by </a:t>
            </a:r>
            <a:r>
              <a:rPr lang="en-US" sz="2800" dirty="0">
                <a:effectLst>
                  <a:outerShdw blurRad="38100" dist="38100" dir="2700000" algn="tl">
                    <a:srgbClr val="000000">
                      <a:alpha val="43137"/>
                    </a:srgbClr>
                  </a:outerShdw>
                </a:effectLst>
              </a:rPr>
              <a:t>Jamil Rayhan</a:t>
            </a:r>
          </a:p>
          <a:p>
            <a:pPr>
              <a:lnSpc>
                <a:spcPct val="100000"/>
              </a:lnSpc>
            </a:pPr>
            <a:r>
              <a:rPr lang="en-US" sz="2800" dirty="0"/>
              <a:t>ID: 18CSE061</a:t>
            </a:r>
          </a:p>
        </p:txBody>
      </p:sp>
      <p:pic>
        <p:nvPicPr>
          <p:cNvPr id="4" name="Picture 3">
            <a:extLst>
              <a:ext uri="{FF2B5EF4-FFF2-40B4-BE49-F238E27FC236}">
                <a16:creationId xmlns:a16="http://schemas.microsoft.com/office/drawing/2014/main" id="{3DAB2122-B78B-456B-ABD9-59B3BE46C666}"/>
              </a:ext>
            </a:extLst>
          </p:cNvPr>
          <p:cNvPicPr>
            <a:picLocks noChangeAspect="1"/>
          </p:cNvPicPr>
          <p:nvPr/>
        </p:nvPicPr>
        <p:blipFill>
          <a:blip r:embed="rId2"/>
          <a:stretch>
            <a:fillRect/>
          </a:stretch>
        </p:blipFill>
        <p:spPr>
          <a:xfrm>
            <a:off x="7989358" y="3657597"/>
            <a:ext cx="1847248" cy="1615580"/>
          </a:xfrm>
          <a:prstGeom prst="rect">
            <a:avLst/>
          </a:prstGeom>
        </p:spPr>
      </p:pic>
    </p:spTree>
    <p:extLst>
      <p:ext uri="{BB962C8B-B14F-4D97-AF65-F5344CB8AC3E}">
        <p14:creationId xmlns:p14="http://schemas.microsoft.com/office/powerpoint/2010/main" val="194953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7EC56B-ADF4-4EAC-85D6-6561B88A61EA}"/>
              </a:ext>
            </a:extLst>
          </p:cNvPr>
          <p:cNvPicPr>
            <a:picLocks noChangeAspect="1"/>
          </p:cNvPicPr>
          <p:nvPr/>
        </p:nvPicPr>
        <p:blipFill rotWithShape="1">
          <a:blip r:embed="rId2"/>
          <a:srcRect l="16784" r="21602"/>
          <a:stretch/>
        </p:blipFill>
        <p:spPr>
          <a:xfrm>
            <a:off x="1819276" y="2152651"/>
            <a:ext cx="8877300" cy="3305174"/>
          </a:xfrm>
          <a:prstGeom prst="rect">
            <a:avLst/>
          </a:prstGeom>
        </p:spPr>
      </p:pic>
      <p:sp>
        <p:nvSpPr>
          <p:cNvPr id="3" name="TextBox 2">
            <a:extLst>
              <a:ext uri="{FF2B5EF4-FFF2-40B4-BE49-F238E27FC236}">
                <a16:creationId xmlns:a16="http://schemas.microsoft.com/office/drawing/2014/main" id="{AA215AB3-29A0-4AD5-86A3-BD33C4187ED6}"/>
              </a:ext>
            </a:extLst>
          </p:cNvPr>
          <p:cNvSpPr txBox="1"/>
          <p:nvPr/>
        </p:nvSpPr>
        <p:spPr>
          <a:xfrm>
            <a:off x="959692" y="982078"/>
            <a:ext cx="10272615" cy="1569660"/>
          </a:xfrm>
          <a:prstGeom prst="rect">
            <a:avLst/>
          </a:prstGeom>
          <a:noFill/>
        </p:spPr>
        <p:txBody>
          <a:bodyPr wrap="square" rtlCol="0">
            <a:spAutoFit/>
          </a:bodyPr>
          <a:lstStyle/>
          <a:p>
            <a:r>
              <a:rPr lang="en-US" sz="4800" dirty="0"/>
              <a:t>After building max-heap, the elements in the array </a:t>
            </a:r>
            <a:r>
              <a:rPr lang="en-US" sz="4800" dirty="0" err="1"/>
              <a:t>Arr</a:t>
            </a:r>
            <a:r>
              <a:rPr lang="en-US" sz="4800" dirty="0"/>
              <a:t> will be:</a:t>
            </a:r>
          </a:p>
        </p:txBody>
      </p:sp>
    </p:spTree>
    <p:extLst>
      <p:ext uri="{BB962C8B-B14F-4D97-AF65-F5344CB8AC3E}">
        <p14:creationId xmlns:p14="http://schemas.microsoft.com/office/powerpoint/2010/main" val="138035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7D12A-9643-4903-A283-ECCF1A6AFCF2}"/>
              </a:ext>
            </a:extLst>
          </p:cNvPr>
          <p:cNvPicPr>
            <a:picLocks noChangeAspect="1"/>
          </p:cNvPicPr>
          <p:nvPr/>
        </p:nvPicPr>
        <p:blipFill rotWithShape="1">
          <a:blip r:embed="rId2"/>
          <a:srcRect l="8011" t="2561" r="6411" b="61031"/>
          <a:stretch/>
        </p:blipFill>
        <p:spPr>
          <a:xfrm>
            <a:off x="1759054" y="699457"/>
            <a:ext cx="8673892" cy="5459086"/>
          </a:xfrm>
          <a:prstGeom prst="rect">
            <a:avLst/>
          </a:prstGeom>
        </p:spPr>
      </p:pic>
    </p:spTree>
    <p:extLst>
      <p:ext uri="{BB962C8B-B14F-4D97-AF65-F5344CB8AC3E}">
        <p14:creationId xmlns:p14="http://schemas.microsoft.com/office/powerpoint/2010/main" val="250630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86B69-7B49-4A1C-9A5E-969C42920922}"/>
              </a:ext>
            </a:extLst>
          </p:cNvPr>
          <p:cNvPicPr>
            <a:picLocks noChangeAspect="1"/>
          </p:cNvPicPr>
          <p:nvPr/>
        </p:nvPicPr>
        <p:blipFill rotWithShape="1">
          <a:blip r:embed="rId2"/>
          <a:srcRect l="7372" t="41806" r="3649" b="19722"/>
          <a:stretch/>
        </p:blipFill>
        <p:spPr>
          <a:xfrm>
            <a:off x="1847850" y="733425"/>
            <a:ext cx="8534400" cy="5429249"/>
          </a:xfrm>
          <a:prstGeom prst="rect">
            <a:avLst/>
          </a:prstGeom>
        </p:spPr>
      </p:pic>
    </p:spTree>
    <p:extLst>
      <p:ext uri="{BB962C8B-B14F-4D97-AF65-F5344CB8AC3E}">
        <p14:creationId xmlns:p14="http://schemas.microsoft.com/office/powerpoint/2010/main" val="408547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B3F549-572E-46FE-B1CB-B1ED2A222C28}"/>
              </a:ext>
            </a:extLst>
          </p:cNvPr>
          <p:cNvPicPr>
            <a:picLocks noChangeAspect="1"/>
          </p:cNvPicPr>
          <p:nvPr/>
        </p:nvPicPr>
        <p:blipFill rotWithShape="1">
          <a:blip r:embed="rId2"/>
          <a:srcRect l="7487" t="83141" r="11043" b="3739"/>
          <a:stretch/>
        </p:blipFill>
        <p:spPr>
          <a:xfrm>
            <a:off x="1963838" y="636609"/>
            <a:ext cx="8264324" cy="3070438"/>
          </a:xfrm>
          <a:prstGeom prst="rect">
            <a:avLst/>
          </a:prstGeom>
        </p:spPr>
      </p:pic>
      <p:sp>
        <p:nvSpPr>
          <p:cNvPr id="4" name="AutoShape 2" descr="enter image description here">
            <a:extLst>
              <a:ext uri="{FF2B5EF4-FFF2-40B4-BE49-F238E27FC236}">
                <a16:creationId xmlns:a16="http://schemas.microsoft.com/office/drawing/2014/main" id="{C09DF5E1-C775-4504-AE3B-BCBAB69EB1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F0BF5C4-9CBA-4AB8-B248-9FA30CF8CE88}"/>
              </a:ext>
            </a:extLst>
          </p:cNvPr>
          <p:cNvPicPr>
            <a:picLocks noChangeAspect="1"/>
          </p:cNvPicPr>
          <p:nvPr/>
        </p:nvPicPr>
        <p:blipFill rotWithShape="1">
          <a:blip r:embed="rId3"/>
          <a:srcRect l="17309" t="14286" r="23489" b="9042"/>
          <a:stretch/>
        </p:blipFill>
        <p:spPr>
          <a:xfrm>
            <a:off x="3312289" y="4668372"/>
            <a:ext cx="5567422" cy="1553019"/>
          </a:xfrm>
          <a:prstGeom prst="rect">
            <a:avLst/>
          </a:prstGeom>
        </p:spPr>
      </p:pic>
      <p:sp>
        <p:nvSpPr>
          <p:cNvPr id="6" name="TextBox 5">
            <a:extLst>
              <a:ext uri="{FF2B5EF4-FFF2-40B4-BE49-F238E27FC236}">
                <a16:creationId xmlns:a16="http://schemas.microsoft.com/office/drawing/2014/main" id="{AFB00B6F-6197-4916-AB1A-2996F492D675}"/>
              </a:ext>
            </a:extLst>
          </p:cNvPr>
          <p:cNvSpPr txBox="1"/>
          <p:nvPr/>
        </p:nvSpPr>
        <p:spPr>
          <a:xfrm>
            <a:off x="1443509" y="4083597"/>
            <a:ext cx="7436202" cy="584775"/>
          </a:xfrm>
          <a:prstGeom prst="rect">
            <a:avLst/>
          </a:prstGeom>
          <a:noFill/>
        </p:spPr>
        <p:txBody>
          <a:bodyPr wrap="square" rtlCol="0">
            <a:spAutoFit/>
          </a:bodyPr>
          <a:lstStyle/>
          <a:p>
            <a:r>
              <a:rPr lang="en-US" sz="3200" b="0" i="0" dirty="0">
                <a:solidFill>
                  <a:srgbClr val="252C33"/>
                </a:solidFill>
                <a:effectLst/>
              </a:rPr>
              <a:t>After all the steps, we will get a sorted array.</a:t>
            </a:r>
            <a:endParaRPr lang="en-US" sz="3200" dirty="0"/>
          </a:p>
        </p:txBody>
      </p:sp>
    </p:spTree>
    <p:extLst>
      <p:ext uri="{BB962C8B-B14F-4D97-AF65-F5344CB8AC3E}">
        <p14:creationId xmlns:p14="http://schemas.microsoft.com/office/powerpoint/2010/main" val="3335858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0583-8AC0-4117-8DFB-DE6B9174F163}"/>
              </a:ext>
            </a:extLst>
          </p:cNvPr>
          <p:cNvSpPr>
            <a:spLocks noGrp="1"/>
          </p:cNvSpPr>
          <p:nvPr>
            <p:ph type="title"/>
          </p:nvPr>
        </p:nvSpPr>
        <p:spPr/>
        <p:txBody>
          <a:bodyPr>
            <a:noAutofit/>
          </a:bodyPr>
          <a:lstStyle/>
          <a:p>
            <a:r>
              <a:rPr lang="en-US" sz="9600" i="1" dirty="0">
                <a:effectLst>
                  <a:outerShdw blurRad="38100" dist="38100" dir="2700000" algn="tl">
                    <a:srgbClr val="000000">
                      <a:alpha val="43137"/>
                    </a:srgbClr>
                  </a:outerShdw>
                </a:effectLst>
              </a:rPr>
              <a:t>Algorithm</a:t>
            </a:r>
          </a:p>
        </p:txBody>
      </p:sp>
      <p:sp>
        <p:nvSpPr>
          <p:cNvPr id="19" name="Content Placeholder 18">
            <a:extLst>
              <a:ext uri="{FF2B5EF4-FFF2-40B4-BE49-F238E27FC236}">
                <a16:creationId xmlns:a16="http://schemas.microsoft.com/office/drawing/2014/main" id="{F8210B5B-9791-4AFB-A55A-08C2DB0A33E4}"/>
              </a:ext>
            </a:extLst>
          </p:cNvPr>
          <p:cNvSpPr>
            <a:spLocks noGrp="1"/>
          </p:cNvSpPr>
          <p:nvPr>
            <p:ph idx="1"/>
          </p:nvPr>
        </p:nvSpPr>
        <p:spPr>
          <a:xfrm>
            <a:off x="1099594" y="2442258"/>
            <a:ext cx="10046825" cy="3831220"/>
          </a:xfrm>
        </p:spPr>
        <p:txBody>
          <a:bodyPr>
            <a:normAutofit fontScale="92500" lnSpcReduction="10000"/>
          </a:bodyPr>
          <a:lstStyle/>
          <a:p>
            <a:r>
              <a:rPr lang="en-US" sz="3600" dirty="0"/>
              <a:t>Build A max/min Heap from the input data.</a:t>
            </a:r>
          </a:p>
          <a:p>
            <a:r>
              <a:rPr lang="en-US" sz="3600" dirty="0"/>
              <a:t>At this point, the Largest/smallest item is sorted at the root of the heap Replace it with the last item of the Heap followed by reducing the size of Heap by 1.Finally, heaping the root of the tree.</a:t>
            </a:r>
          </a:p>
          <a:p>
            <a:r>
              <a:rPr lang="en-US" sz="3600" dirty="0"/>
              <a:t>Repeat second step while the size of the Heap is greater than 1. </a:t>
            </a:r>
          </a:p>
        </p:txBody>
      </p:sp>
    </p:spTree>
    <p:extLst>
      <p:ext uri="{BB962C8B-B14F-4D97-AF65-F5344CB8AC3E}">
        <p14:creationId xmlns:p14="http://schemas.microsoft.com/office/powerpoint/2010/main" val="3623954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1B57-D701-4A88-A456-8086F0B46AC7}"/>
              </a:ext>
            </a:extLst>
          </p:cNvPr>
          <p:cNvSpPr>
            <a:spLocks noGrp="1"/>
          </p:cNvSpPr>
          <p:nvPr>
            <p:ph type="title"/>
          </p:nvPr>
        </p:nvSpPr>
        <p:spPr/>
        <p:txBody>
          <a:bodyPr>
            <a:normAutofit fontScale="90000"/>
          </a:bodyPr>
          <a:lstStyle/>
          <a:p>
            <a:r>
              <a:rPr lang="en-US" sz="8000" i="1" dirty="0">
                <a:effectLst>
                  <a:outerShdw blurRad="38100" dist="38100" dir="2700000" algn="tl">
                    <a:srgbClr val="000000">
                      <a:alpha val="43137"/>
                    </a:srgbClr>
                  </a:outerShdw>
                </a:effectLst>
              </a:rPr>
              <a:t>Time Complexity</a:t>
            </a:r>
          </a:p>
        </p:txBody>
      </p:sp>
      <p:sp>
        <p:nvSpPr>
          <p:cNvPr id="3" name="Content Placeholder 2">
            <a:extLst>
              <a:ext uri="{FF2B5EF4-FFF2-40B4-BE49-F238E27FC236}">
                <a16:creationId xmlns:a16="http://schemas.microsoft.com/office/drawing/2014/main" id="{DAFE18AA-9627-4E1D-9821-44E37A2FA1E8}"/>
              </a:ext>
            </a:extLst>
          </p:cNvPr>
          <p:cNvSpPr>
            <a:spLocks noGrp="1"/>
          </p:cNvSpPr>
          <p:nvPr>
            <p:ph idx="1"/>
          </p:nvPr>
        </p:nvSpPr>
        <p:spPr/>
        <p:txBody>
          <a:bodyPr/>
          <a:lstStyle/>
          <a:p>
            <a:r>
              <a:rPr lang="en-US" sz="4400" dirty="0"/>
              <a:t>Heap sort is an efficient unstable sorting algorithm </a:t>
            </a:r>
          </a:p>
          <a:p>
            <a:r>
              <a:rPr lang="en-US" sz="4400" dirty="0"/>
              <a:t>Average, best-case and worst-case time complexity of O(n log n).</a:t>
            </a:r>
          </a:p>
          <a:p>
            <a:endParaRPr lang="en-US" dirty="0"/>
          </a:p>
        </p:txBody>
      </p:sp>
    </p:spTree>
    <p:extLst>
      <p:ext uri="{BB962C8B-B14F-4D97-AF65-F5344CB8AC3E}">
        <p14:creationId xmlns:p14="http://schemas.microsoft.com/office/powerpoint/2010/main" val="248368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6C8E-BA34-423B-90FA-91030A173DE0}"/>
              </a:ext>
            </a:extLst>
          </p:cNvPr>
          <p:cNvSpPr>
            <a:spLocks noGrp="1"/>
          </p:cNvSpPr>
          <p:nvPr>
            <p:ph type="title"/>
          </p:nvPr>
        </p:nvSpPr>
        <p:spPr/>
        <p:txBody>
          <a:bodyPr>
            <a:normAutofit fontScale="90000"/>
          </a:bodyPr>
          <a:lstStyle/>
          <a:p>
            <a:r>
              <a:rPr lang="en-US" sz="8000" i="1" dirty="0">
                <a:effectLst>
                  <a:outerShdw blurRad="38100" dist="38100" dir="2700000" algn="tl">
                    <a:srgbClr val="000000">
                      <a:alpha val="43137"/>
                    </a:srgbClr>
                  </a:outerShdw>
                </a:effectLst>
              </a:rPr>
              <a:t>Advantages</a:t>
            </a:r>
          </a:p>
        </p:txBody>
      </p:sp>
      <p:sp>
        <p:nvSpPr>
          <p:cNvPr id="3" name="Content Placeholder 2">
            <a:extLst>
              <a:ext uri="{FF2B5EF4-FFF2-40B4-BE49-F238E27FC236}">
                <a16:creationId xmlns:a16="http://schemas.microsoft.com/office/drawing/2014/main" id="{A142177B-0202-40B2-B40E-7D6CBF2BFF89}"/>
              </a:ext>
            </a:extLst>
          </p:cNvPr>
          <p:cNvSpPr>
            <a:spLocks noGrp="1"/>
          </p:cNvSpPr>
          <p:nvPr>
            <p:ph idx="1"/>
          </p:nvPr>
        </p:nvSpPr>
        <p:spPr/>
        <p:txBody>
          <a:bodyPr>
            <a:normAutofit/>
          </a:bodyPr>
          <a:lstStyle/>
          <a:p>
            <a:r>
              <a:rPr lang="en-US" sz="4400" dirty="0"/>
              <a:t>The Heap sort algorithm can be implemented  as an in-place sorting algorithm.</a:t>
            </a:r>
          </a:p>
          <a:p>
            <a:r>
              <a:rPr lang="en-US" sz="4400" dirty="0"/>
              <a:t>Its memory usage is minimal. </a:t>
            </a:r>
          </a:p>
        </p:txBody>
      </p:sp>
    </p:spTree>
    <p:extLst>
      <p:ext uri="{BB962C8B-B14F-4D97-AF65-F5344CB8AC3E}">
        <p14:creationId xmlns:p14="http://schemas.microsoft.com/office/powerpoint/2010/main" val="243547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F02E-D440-4AF9-B861-0BB4ECDB4063}"/>
              </a:ext>
            </a:extLst>
          </p:cNvPr>
          <p:cNvSpPr>
            <a:spLocks noGrp="1"/>
          </p:cNvSpPr>
          <p:nvPr>
            <p:ph type="title"/>
          </p:nvPr>
        </p:nvSpPr>
        <p:spPr/>
        <p:txBody>
          <a:bodyPr>
            <a:normAutofit fontScale="90000"/>
          </a:bodyPr>
          <a:lstStyle/>
          <a:p>
            <a:r>
              <a:rPr lang="en-US" sz="8000" i="1" dirty="0">
                <a:effectLst>
                  <a:outerShdw blurRad="38100" dist="38100" dir="2700000" algn="tl">
                    <a:srgbClr val="000000">
                      <a:alpha val="43137"/>
                    </a:srgbClr>
                  </a:outerShdw>
                </a:effectLst>
              </a:rPr>
              <a:t>Disadvantages</a:t>
            </a:r>
          </a:p>
        </p:txBody>
      </p:sp>
      <p:sp>
        <p:nvSpPr>
          <p:cNvPr id="3" name="Content Placeholder 2">
            <a:extLst>
              <a:ext uri="{FF2B5EF4-FFF2-40B4-BE49-F238E27FC236}">
                <a16:creationId xmlns:a16="http://schemas.microsoft.com/office/drawing/2014/main" id="{EE2ACC3A-41CD-4A00-9273-472D80F5B340}"/>
              </a:ext>
            </a:extLst>
          </p:cNvPr>
          <p:cNvSpPr>
            <a:spLocks noGrp="1"/>
          </p:cNvSpPr>
          <p:nvPr>
            <p:ph idx="1"/>
          </p:nvPr>
        </p:nvSpPr>
        <p:spPr/>
        <p:txBody>
          <a:bodyPr>
            <a:normAutofit/>
          </a:bodyPr>
          <a:lstStyle/>
          <a:p>
            <a:r>
              <a:rPr lang="en-US" sz="4400" dirty="0"/>
              <a:t>Quick sort is much more efficient than Heap in many cases.</a:t>
            </a:r>
          </a:p>
          <a:p>
            <a:r>
              <a:rPr lang="en-US" sz="4400" dirty="0"/>
              <a:t>Heap sort make a tree of sorting element.</a:t>
            </a:r>
          </a:p>
        </p:txBody>
      </p:sp>
    </p:spTree>
    <p:extLst>
      <p:ext uri="{BB962C8B-B14F-4D97-AF65-F5344CB8AC3E}">
        <p14:creationId xmlns:p14="http://schemas.microsoft.com/office/powerpoint/2010/main" val="133964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4E97-B8D7-4121-A35C-2A8EF87BF85F}"/>
              </a:ext>
            </a:extLst>
          </p:cNvPr>
          <p:cNvSpPr>
            <a:spLocks noGrp="1"/>
          </p:cNvSpPr>
          <p:nvPr>
            <p:ph type="ctrTitle"/>
          </p:nvPr>
        </p:nvSpPr>
        <p:spPr>
          <a:xfrm>
            <a:off x="2688165" y="1481559"/>
            <a:ext cx="6815669" cy="2210765"/>
          </a:xfrm>
        </p:spPr>
        <p:txBody>
          <a:bodyPr/>
          <a:lstStyle/>
          <a:p>
            <a:r>
              <a:rPr lang="en-US" sz="11500" i="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79703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0141-B700-436E-B493-ABC5CD9120E4}"/>
              </a:ext>
            </a:extLst>
          </p:cNvPr>
          <p:cNvSpPr>
            <a:spLocks noGrp="1"/>
          </p:cNvSpPr>
          <p:nvPr>
            <p:ph type="title"/>
          </p:nvPr>
        </p:nvSpPr>
        <p:spPr/>
        <p:txBody>
          <a:bodyPr>
            <a:normAutofit fontScale="90000"/>
          </a:bodyPr>
          <a:lstStyle/>
          <a:p>
            <a:r>
              <a:rPr lang="en-US" sz="8000" i="1" dirty="0">
                <a:effectLst>
                  <a:outerShdw blurRad="38100" dist="38100" dir="2700000" algn="tl">
                    <a:srgbClr val="000000">
                      <a:alpha val="43137"/>
                    </a:srgbClr>
                  </a:outerShdw>
                </a:effectLst>
              </a:rPr>
              <a:t>What is Sort?</a:t>
            </a:r>
          </a:p>
        </p:txBody>
      </p:sp>
      <p:sp>
        <p:nvSpPr>
          <p:cNvPr id="3" name="Content Placeholder 2">
            <a:extLst>
              <a:ext uri="{FF2B5EF4-FFF2-40B4-BE49-F238E27FC236}">
                <a16:creationId xmlns:a16="http://schemas.microsoft.com/office/drawing/2014/main" id="{843053AE-3546-4303-B9C0-95976DC17B64}"/>
              </a:ext>
            </a:extLst>
          </p:cNvPr>
          <p:cNvSpPr>
            <a:spLocks noGrp="1"/>
          </p:cNvSpPr>
          <p:nvPr>
            <p:ph idx="1"/>
          </p:nvPr>
        </p:nvSpPr>
        <p:spPr/>
        <p:txBody>
          <a:bodyPr>
            <a:normAutofit/>
          </a:bodyPr>
          <a:lstStyle/>
          <a:p>
            <a:r>
              <a:rPr lang="en-US" sz="4800" dirty="0"/>
              <a:t>Sorting is the process of arranging data into meaningful order </a:t>
            </a:r>
          </a:p>
          <a:p>
            <a:r>
              <a:rPr lang="en-US" sz="4800" dirty="0"/>
              <a:t>So that we can analyze it more effectively </a:t>
            </a:r>
          </a:p>
        </p:txBody>
      </p:sp>
    </p:spTree>
    <p:extLst>
      <p:ext uri="{BB962C8B-B14F-4D97-AF65-F5344CB8AC3E}">
        <p14:creationId xmlns:p14="http://schemas.microsoft.com/office/powerpoint/2010/main" val="14062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92A2-BC2F-45B8-ADF0-420BA22436D2}"/>
              </a:ext>
            </a:extLst>
          </p:cNvPr>
          <p:cNvSpPr>
            <a:spLocks noGrp="1"/>
          </p:cNvSpPr>
          <p:nvPr>
            <p:ph type="title"/>
          </p:nvPr>
        </p:nvSpPr>
        <p:spPr/>
        <p:txBody>
          <a:bodyPr>
            <a:normAutofit fontScale="90000"/>
          </a:bodyPr>
          <a:lstStyle/>
          <a:p>
            <a:r>
              <a:rPr lang="en-US" sz="8000" i="1" dirty="0">
                <a:effectLst>
                  <a:outerShdw blurRad="38100" dist="38100" dir="2700000" algn="tl">
                    <a:srgbClr val="000000">
                      <a:alpha val="43137"/>
                    </a:srgbClr>
                  </a:outerShdw>
                </a:effectLst>
              </a:rPr>
              <a:t>Heap</a:t>
            </a:r>
          </a:p>
        </p:txBody>
      </p:sp>
      <p:sp>
        <p:nvSpPr>
          <p:cNvPr id="3" name="Content Placeholder 2">
            <a:extLst>
              <a:ext uri="{FF2B5EF4-FFF2-40B4-BE49-F238E27FC236}">
                <a16:creationId xmlns:a16="http://schemas.microsoft.com/office/drawing/2014/main" id="{A8A438C3-6134-4D90-BAB1-CBB7DD399FDA}"/>
              </a:ext>
            </a:extLst>
          </p:cNvPr>
          <p:cNvSpPr>
            <a:spLocks noGrp="1"/>
          </p:cNvSpPr>
          <p:nvPr>
            <p:ph sz="quarter" idx="4294967295"/>
          </p:nvPr>
        </p:nvSpPr>
        <p:spPr>
          <a:xfrm>
            <a:off x="990600" y="2564343"/>
            <a:ext cx="10394950" cy="3311525"/>
          </a:xfrm>
        </p:spPr>
        <p:txBody>
          <a:bodyPr>
            <a:normAutofit fontScale="92500" lnSpcReduction="10000"/>
          </a:bodyPr>
          <a:lstStyle/>
          <a:p>
            <a:r>
              <a:rPr lang="en-US" sz="4400" dirty="0"/>
              <a:t>Heaps are based on the notion of complete tree.</a:t>
            </a:r>
          </a:p>
          <a:p>
            <a:r>
              <a:rPr lang="en-US" sz="4400" dirty="0"/>
              <a:t>A binary tree has the heap property if,</a:t>
            </a:r>
          </a:p>
          <a:p>
            <a:pPr lvl="3">
              <a:buFont typeface="Wingdings" panose="05000000000000000000" pitchFamily="2" charset="2"/>
              <a:buChar char="ü"/>
            </a:pPr>
            <a:r>
              <a:rPr lang="en-US" sz="3600" dirty="0"/>
              <a:t>Its empty.</a:t>
            </a:r>
          </a:p>
          <a:p>
            <a:pPr lvl="3">
              <a:buFont typeface="Wingdings" panose="05000000000000000000" pitchFamily="2" charset="2"/>
              <a:buChar char="ü"/>
            </a:pPr>
            <a:r>
              <a:rPr lang="en-US" sz="3600" dirty="0"/>
              <a:t>The key in the root is larger than that in either and both subtrees have the heap property.</a:t>
            </a:r>
          </a:p>
        </p:txBody>
      </p:sp>
    </p:spTree>
    <p:extLst>
      <p:ext uri="{BB962C8B-B14F-4D97-AF65-F5344CB8AC3E}">
        <p14:creationId xmlns:p14="http://schemas.microsoft.com/office/powerpoint/2010/main" val="385977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4FF5-E5E4-4ADC-BA33-EED6F76DFAA4}"/>
              </a:ext>
            </a:extLst>
          </p:cNvPr>
          <p:cNvSpPr>
            <a:spLocks noGrp="1"/>
          </p:cNvSpPr>
          <p:nvPr>
            <p:ph type="title"/>
          </p:nvPr>
        </p:nvSpPr>
        <p:spPr/>
        <p:txBody>
          <a:bodyPr>
            <a:normAutofit fontScale="90000"/>
          </a:bodyPr>
          <a:lstStyle/>
          <a:p>
            <a:r>
              <a:rPr lang="en-US" sz="8000" i="1" dirty="0">
                <a:effectLst>
                  <a:outerShdw blurRad="38100" dist="38100" dir="2700000" algn="tl">
                    <a:srgbClr val="000000">
                      <a:alpha val="43137"/>
                    </a:srgbClr>
                  </a:outerShdw>
                </a:effectLst>
              </a:rPr>
              <a:t>Types of Heap</a:t>
            </a:r>
          </a:p>
        </p:txBody>
      </p:sp>
      <p:sp>
        <p:nvSpPr>
          <p:cNvPr id="3" name="Content Placeholder 2">
            <a:extLst>
              <a:ext uri="{FF2B5EF4-FFF2-40B4-BE49-F238E27FC236}">
                <a16:creationId xmlns:a16="http://schemas.microsoft.com/office/drawing/2014/main" id="{566E2E85-333B-43F5-93C5-D4E0F294A93E}"/>
              </a:ext>
            </a:extLst>
          </p:cNvPr>
          <p:cNvSpPr>
            <a:spLocks noGrp="1"/>
          </p:cNvSpPr>
          <p:nvPr>
            <p:ph idx="1"/>
          </p:nvPr>
        </p:nvSpPr>
        <p:spPr/>
        <p:txBody>
          <a:bodyPr>
            <a:normAutofit fontScale="92500" lnSpcReduction="10000"/>
          </a:bodyPr>
          <a:lstStyle/>
          <a:p>
            <a:r>
              <a:rPr lang="en-US" sz="3600" dirty="0">
                <a:effectLst>
                  <a:outerShdw blurRad="38100" dist="38100" dir="2700000" algn="tl">
                    <a:srgbClr val="000000">
                      <a:alpha val="43137"/>
                    </a:srgbClr>
                  </a:outerShdw>
                </a:effectLst>
              </a:rPr>
              <a:t>Min Heap </a:t>
            </a:r>
            <a:r>
              <a:rPr lang="en-US" sz="3600" dirty="0"/>
              <a:t>: If the value at the node N, is lass than or equal to the value at each of the children of N, then Heap is called a </a:t>
            </a:r>
            <a:r>
              <a:rPr lang="en-US" sz="3600" dirty="0">
                <a:effectLst>
                  <a:outerShdw blurRad="38100" dist="38100" dir="2700000" algn="tl">
                    <a:srgbClr val="000000">
                      <a:alpha val="43137"/>
                    </a:srgbClr>
                  </a:outerShdw>
                </a:effectLst>
              </a:rPr>
              <a:t>MIN-HEAP.</a:t>
            </a:r>
          </a:p>
          <a:p>
            <a:r>
              <a:rPr lang="en-US" sz="3600" dirty="0"/>
              <a:t>In general, a Heap represents a table of N elements or records satisfying the following property;</a:t>
            </a:r>
          </a:p>
          <a:p>
            <a:pPr marL="0" indent="0">
              <a:buNone/>
            </a:pPr>
            <a:r>
              <a:rPr lang="en-US" sz="2800" dirty="0"/>
              <a:t>		N</a:t>
            </a:r>
            <a:r>
              <a:rPr lang="en-US" sz="2800" baseline="-25000" dirty="0"/>
              <a:t>j </a:t>
            </a:r>
            <a:r>
              <a:rPr lang="en-US" sz="2800" u="sng" dirty="0"/>
              <a:t>&gt;</a:t>
            </a:r>
            <a:r>
              <a:rPr lang="en-US" sz="2800" dirty="0"/>
              <a:t> N</a:t>
            </a:r>
            <a:r>
              <a:rPr lang="en-US" sz="2800" baseline="-25000" dirty="0"/>
              <a:t>i</a:t>
            </a:r>
            <a:r>
              <a:rPr lang="en-US" sz="2800" dirty="0"/>
              <a:t> 		for			 </a:t>
            </a:r>
            <a:r>
              <a:rPr lang="en-US" sz="2800" dirty="0" err="1"/>
              <a:t>i</a:t>
            </a:r>
            <a:r>
              <a:rPr lang="en-US" sz="2800" dirty="0"/>
              <a:t> </a:t>
            </a:r>
            <a:r>
              <a:rPr lang="en-US" sz="2800" u="sng" dirty="0"/>
              <a:t>&lt;</a:t>
            </a:r>
            <a:r>
              <a:rPr lang="en-US" sz="2800" dirty="0"/>
              <a:t> j </a:t>
            </a:r>
            <a:r>
              <a:rPr lang="en-US" sz="2800" u="sng" dirty="0"/>
              <a:t>&lt;</a:t>
            </a:r>
            <a:r>
              <a:rPr lang="en-US" sz="2800" dirty="0"/>
              <a:t>n 		&amp; 			</a:t>
            </a:r>
            <a:r>
              <a:rPr lang="en-US" sz="2800" dirty="0" err="1"/>
              <a:t>i</a:t>
            </a:r>
            <a:r>
              <a:rPr lang="en-US" sz="2800" dirty="0"/>
              <a:t> = [j/2]</a:t>
            </a:r>
          </a:p>
        </p:txBody>
      </p:sp>
    </p:spTree>
    <p:extLst>
      <p:ext uri="{BB962C8B-B14F-4D97-AF65-F5344CB8AC3E}">
        <p14:creationId xmlns:p14="http://schemas.microsoft.com/office/powerpoint/2010/main" val="147317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4FF5-E5E4-4ADC-BA33-EED6F76DFAA4}"/>
              </a:ext>
            </a:extLst>
          </p:cNvPr>
          <p:cNvSpPr>
            <a:spLocks noGrp="1"/>
          </p:cNvSpPr>
          <p:nvPr>
            <p:ph type="title"/>
          </p:nvPr>
        </p:nvSpPr>
        <p:spPr/>
        <p:txBody>
          <a:bodyPr>
            <a:normAutofit fontScale="90000"/>
          </a:bodyPr>
          <a:lstStyle/>
          <a:p>
            <a:r>
              <a:rPr lang="en-US" sz="8000" i="1" dirty="0">
                <a:effectLst>
                  <a:outerShdw blurRad="38100" dist="38100" dir="2700000" algn="tl">
                    <a:srgbClr val="000000">
                      <a:alpha val="43137"/>
                    </a:srgbClr>
                  </a:outerShdw>
                </a:effectLst>
              </a:rPr>
              <a:t>Types of Heap(cont.)</a:t>
            </a:r>
          </a:p>
        </p:txBody>
      </p:sp>
      <p:sp>
        <p:nvSpPr>
          <p:cNvPr id="3" name="Content Placeholder 2">
            <a:extLst>
              <a:ext uri="{FF2B5EF4-FFF2-40B4-BE49-F238E27FC236}">
                <a16:creationId xmlns:a16="http://schemas.microsoft.com/office/drawing/2014/main" id="{566E2E85-333B-43F5-93C5-D4E0F294A93E}"/>
              </a:ext>
            </a:extLst>
          </p:cNvPr>
          <p:cNvSpPr>
            <a:spLocks noGrp="1"/>
          </p:cNvSpPr>
          <p:nvPr>
            <p:ph idx="1"/>
          </p:nvPr>
        </p:nvSpPr>
        <p:spPr/>
        <p:txBody>
          <a:bodyPr>
            <a:normAutofit fontScale="92500" lnSpcReduction="10000"/>
          </a:bodyPr>
          <a:lstStyle/>
          <a:p>
            <a:r>
              <a:rPr lang="en-US" sz="3600" dirty="0">
                <a:effectLst>
                  <a:outerShdw blurRad="38100" dist="38100" dir="2700000" algn="tl">
                    <a:srgbClr val="000000">
                      <a:alpha val="43137"/>
                    </a:srgbClr>
                  </a:outerShdw>
                </a:effectLst>
              </a:rPr>
              <a:t>Max Heap </a:t>
            </a:r>
            <a:r>
              <a:rPr lang="en-US" sz="3600" dirty="0"/>
              <a:t>: If the value at the node N, is greater than or equal to the value at each of the children of N, then Heap is called a </a:t>
            </a:r>
            <a:r>
              <a:rPr lang="en-US" sz="3600" dirty="0">
                <a:effectLst>
                  <a:outerShdw blurRad="38100" dist="38100" dir="2700000" algn="tl">
                    <a:srgbClr val="000000">
                      <a:alpha val="43137"/>
                    </a:srgbClr>
                  </a:outerShdw>
                </a:effectLst>
              </a:rPr>
              <a:t>MAX-HEAP.</a:t>
            </a:r>
          </a:p>
          <a:p>
            <a:r>
              <a:rPr lang="en-US" sz="3600" dirty="0"/>
              <a:t>In general, a Heap represents a table of N elements or records satisfying the following property;</a:t>
            </a:r>
          </a:p>
          <a:p>
            <a:pPr marL="0" indent="0">
              <a:buNone/>
            </a:pPr>
            <a:r>
              <a:rPr lang="en-US" sz="2800" dirty="0"/>
              <a:t>		N</a:t>
            </a:r>
            <a:r>
              <a:rPr lang="en-US" sz="2800" baseline="-25000" dirty="0"/>
              <a:t>j </a:t>
            </a:r>
            <a:r>
              <a:rPr lang="en-US" sz="2800" u="sng" dirty="0"/>
              <a:t>&lt;</a:t>
            </a:r>
            <a:r>
              <a:rPr lang="en-US" sz="2800" dirty="0"/>
              <a:t> N</a:t>
            </a:r>
            <a:r>
              <a:rPr lang="en-US" sz="2800" baseline="-25000" dirty="0"/>
              <a:t>i</a:t>
            </a:r>
            <a:r>
              <a:rPr lang="en-US" sz="2800" dirty="0"/>
              <a:t> 		for			 </a:t>
            </a:r>
            <a:r>
              <a:rPr lang="en-US" sz="2800" dirty="0" err="1"/>
              <a:t>i</a:t>
            </a:r>
            <a:r>
              <a:rPr lang="en-US" sz="2800" dirty="0"/>
              <a:t> </a:t>
            </a:r>
            <a:r>
              <a:rPr lang="en-US" sz="2800" u="sng" dirty="0"/>
              <a:t>&lt;</a:t>
            </a:r>
            <a:r>
              <a:rPr lang="en-US" sz="2800" dirty="0"/>
              <a:t> j </a:t>
            </a:r>
            <a:r>
              <a:rPr lang="en-US" sz="2800" u="sng" dirty="0"/>
              <a:t>&lt;</a:t>
            </a:r>
            <a:r>
              <a:rPr lang="en-US" sz="2800" dirty="0"/>
              <a:t>n 		&amp; 			</a:t>
            </a:r>
            <a:r>
              <a:rPr lang="en-US" sz="2800" dirty="0" err="1"/>
              <a:t>i</a:t>
            </a:r>
            <a:r>
              <a:rPr lang="en-US" sz="2800" dirty="0"/>
              <a:t> = [j/2]</a:t>
            </a:r>
          </a:p>
        </p:txBody>
      </p:sp>
    </p:spTree>
    <p:extLst>
      <p:ext uri="{BB962C8B-B14F-4D97-AF65-F5344CB8AC3E}">
        <p14:creationId xmlns:p14="http://schemas.microsoft.com/office/powerpoint/2010/main" val="115845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A3F31-986B-416E-A996-CE487E032EB4}"/>
              </a:ext>
            </a:extLst>
          </p:cNvPr>
          <p:cNvSpPr>
            <a:spLocks noGrp="1"/>
          </p:cNvSpPr>
          <p:nvPr>
            <p:ph type="title"/>
          </p:nvPr>
        </p:nvSpPr>
        <p:spPr/>
        <p:txBody>
          <a:bodyPr>
            <a:normAutofit/>
          </a:bodyPr>
          <a:lstStyle/>
          <a:p>
            <a:r>
              <a:rPr lang="en-US" sz="7200" i="1" dirty="0">
                <a:effectLst>
                  <a:outerShdw blurRad="38100" dist="38100" dir="2700000" algn="tl">
                    <a:srgbClr val="000000">
                      <a:alpha val="43137"/>
                    </a:srgbClr>
                  </a:outerShdw>
                </a:effectLst>
              </a:rPr>
              <a:t>Heap Sort</a:t>
            </a:r>
          </a:p>
        </p:txBody>
      </p:sp>
      <p:sp>
        <p:nvSpPr>
          <p:cNvPr id="4" name="Content Placeholder 3">
            <a:extLst>
              <a:ext uri="{FF2B5EF4-FFF2-40B4-BE49-F238E27FC236}">
                <a16:creationId xmlns:a16="http://schemas.microsoft.com/office/drawing/2014/main" id="{BA72DEA4-36E2-49D2-AEC4-5EC77B164519}"/>
              </a:ext>
            </a:extLst>
          </p:cNvPr>
          <p:cNvSpPr>
            <a:spLocks noGrp="1"/>
          </p:cNvSpPr>
          <p:nvPr>
            <p:ph idx="1"/>
          </p:nvPr>
        </p:nvSpPr>
        <p:spPr/>
        <p:txBody>
          <a:bodyPr>
            <a:normAutofit fontScale="92500" lnSpcReduction="20000"/>
          </a:bodyPr>
          <a:lstStyle/>
          <a:p>
            <a:r>
              <a:rPr lang="en-US" sz="4400" dirty="0"/>
              <a:t>A comparison-based sorting technique based on </a:t>
            </a:r>
            <a:r>
              <a:rPr lang="en-US" sz="4400" dirty="0">
                <a:effectLst>
                  <a:outerShdw blurRad="38100" dist="38100" dir="2700000" algn="tl">
                    <a:srgbClr val="000000">
                      <a:alpha val="43137"/>
                    </a:srgbClr>
                  </a:outerShdw>
                </a:effectLst>
              </a:rPr>
              <a:t>Binary Heap </a:t>
            </a:r>
            <a:r>
              <a:rPr lang="en-US" sz="4400" dirty="0"/>
              <a:t>data structure.</a:t>
            </a:r>
          </a:p>
          <a:p>
            <a:r>
              <a:rPr lang="en-US" sz="4400" dirty="0"/>
              <a:t>It is similar to selection sort where we first find the min/max element and place the min/max element at the beginning and repeat the same process.</a:t>
            </a:r>
          </a:p>
        </p:txBody>
      </p:sp>
    </p:spTree>
    <p:extLst>
      <p:ext uri="{BB962C8B-B14F-4D97-AF65-F5344CB8AC3E}">
        <p14:creationId xmlns:p14="http://schemas.microsoft.com/office/powerpoint/2010/main" val="50132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274F-F7B6-44C5-85A9-6B71AADCD073}"/>
              </a:ext>
            </a:extLst>
          </p:cNvPr>
          <p:cNvSpPr>
            <a:spLocks noGrp="1"/>
          </p:cNvSpPr>
          <p:nvPr>
            <p:ph type="title"/>
          </p:nvPr>
        </p:nvSpPr>
        <p:spPr/>
        <p:txBody>
          <a:bodyPr>
            <a:normAutofit fontScale="90000"/>
          </a:bodyPr>
          <a:lstStyle/>
          <a:p>
            <a:r>
              <a:rPr lang="en-US" sz="8000" i="1" dirty="0">
                <a:effectLst>
                  <a:outerShdw blurRad="38100" dist="38100" dir="2700000" algn="tl">
                    <a:srgbClr val="000000">
                      <a:alpha val="43137"/>
                    </a:srgbClr>
                  </a:outerShdw>
                </a:effectLst>
              </a:rPr>
              <a:t>The heap Property</a:t>
            </a:r>
          </a:p>
        </p:txBody>
      </p:sp>
      <p:sp>
        <p:nvSpPr>
          <p:cNvPr id="3" name="Content Placeholder 2">
            <a:extLst>
              <a:ext uri="{FF2B5EF4-FFF2-40B4-BE49-F238E27FC236}">
                <a16:creationId xmlns:a16="http://schemas.microsoft.com/office/drawing/2014/main" id="{DB904DC3-0717-43A7-A23B-83556796381E}"/>
              </a:ext>
            </a:extLst>
          </p:cNvPr>
          <p:cNvSpPr>
            <a:spLocks noGrp="1"/>
          </p:cNvSpPr>
          <p:nvPr>
            <p:ph idx="1"/>
          </p:nvPr>
        </p:nvSpPr>
        <p:spPr>
          <a:xfrm>
            <a:off x="1295402" y="2400299"/>
            <a:ext cx="9601196" cy="3705225"/>
          </a:xfrm>
        </p:spPr>
        <p:txBody>
          <a:bodyPr>
            <a:normAutofit fontScale="92500" lnSpcReduction="20000"/>
          </a:bodyPr>
          <a:lstStyle/>
          <a:p>
            <a:r>
              <a:rPr lang="en-US" sz="2800" dirty="0"/>
              <a:t>A node has the heap property if the value in the node is as large as or longer than the values in its children.</a:t>
            </a:r>
          </a:p>
          <a:p>
            <a:endParaRPr lang="en-US" sz="2800" dirty="0"/>
          </a:p>
          <a:p>
            <a:endParaRPr lang="en-US" sz="2800" dirty="0"/>
          </a:p>
          <a:p>
            <a:endParaRPr lang="en-US" sz="2800" dirty="0"/>
          </a:p>
          <a:p>
            <a:endParaRPr lang="en-US" sz="2800" dirty="0"/>
          </a:p>
          <a:p>
            <a:r>
              <a:rPr lang="en-US" sz="2800" dirty="0"/>
              <a:t>All leaf node automatically have the heap property.</a:t>
            </a:r>
          </a:p>
          <a:p>
            <a:r>
              <a:rPr lang="en-US" sz="2800" dirty="0"/>
              <a:t>A binary tree is a heap if all nodes in it have the heap property.</a:t>
            </a:r>
          </a:p>
        </p:txBody>
      </p:sp>
      <p:sp>
        <p:nvSpPr>
          <p:cNvPr id="4" name="Oval 3">
            <a:extLst>
              <a:ext uri="{FF2B5EF4-FFF2-40B4-BE49-F238E27FC236}">
                <a16:creationId xmlns:a16="http://schemas.microsoft.com/office/drawing/2014/main" id="{A8A6F404-1AD9-4C1E-87EF-38B729BF13AD}"/>
              </a:ext>
            </a:extLst>
          </p:cNvPr>
          <p:cNvSpPr/>
          <p:nvPr/>
        </p:nvSpPr>
        <p:spPr>
          <a:xfrm>
            <a:off x="2228849" y="3258078"/>
            <a:ext cx="638175" cy="341843"/>
          </a:xfrm>
          <a:prstGeom prst="ellipse">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12</a:t>
            </a:r>
          </a:p>
        </p:txBody>
      </p:sp>
      <p:sp>
        <p:nvSpPr>
          <p:cNvPr id="5" name="Oval 4">
            <a:extLst>
              <a:ext uri="{FF2B5EF4-FFF2-40B4-BE49-F238E27FC236}">
                <a16:creationId xmlns:a16="http://schemas.microsoft.com/office/drawing/2014/main" id="{B3B7742E-9505-4278-ADCC-44F71EB5935D}"/>
              </a:ext>
            </a:extLst>
          </p:cNvPr>
          <p:cNvSpPr/>
          <p:nvPr/>
        </p:nvSpPr>
        <p:spPr>
          <a:xfrm>
            <a:off x="1704975" y="3763431"/>
            <a:ext cx="638173"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 name="Oval 5">
            <a:extLst>
              <a:ext uri="{FF2B5EF4-FFF2-40B4-BE49-F238E27FC236}">
                <a16:creationId xmlns:a16="http://schemas.microsoft.com/office/drawing/2014/main" id="{8A6899B5-4BD6-465D-80FF-A51D7CED0A2D}"/>
              </a:ext>
            </a:extLst>
          </p:cNvPr>
          <p:cNvSpPr/>
          <p:nvPr/>
        </p:nvSpPr>
        <p:spPr>
          <a:xfrm>
            <a:off x="2790825" y="3763431"/>
            <a:ext cx="638174"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EB1A0BFC-0A06-443F-8067-23727768BD1D}"/>
              </a:ext>
            </a:extLst>
          </p:cNvPr>
          <p:cNvCxnSpPr>
            <a:cxnSpLocks/>
            <a:stCxn id="4" idx="4"/>
            <a:endCxn id="5" idx="0"/>
          </p:cNvCxnSpPr>
          <p:nvPr/>
        </p:nvCxnSpPr>
        <p:spPr>
          <a:xfrm flipH="1">
            <a:off x="2024062" y="3599921"/>
            <a:ext cx="523875" cy="163510"/>
          </a:xfrm>
          <a:prstGeom prst="line">
            <a:avLst/>
          </a:prstGeom>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2CF793FF-6287-4CBF-8B20-326A9F926F96}"/>
              </a:ext>
            </a:extLst>
          </p:cNvPr>
          <p:cNvCxnSpPr>
            <a:cxnSpLocks/>
            <a:stCxn id="4" idx="4"/>
            <a:endCxn id="6" idx="0"/>
          </p:cNvCxnSpPr>
          <p:nvPr/>
        </p:nvCxnSpPr>
        <p:spPr>
          <a:xfrm>
            <a:off x="2547937" y="3599921"/>
            <a:ext cx="561975" cy="163510"/>
          </a:xfrm>
          <a:prstGeom prst="line">
            <a:avLst/>
          </a:prstGeom>
        </p:spPr>
        <p:style>
          <a:lnRef idx="3">
            <a:schemeClr val="accent1"/>
          </a:lnRef>
          <a:fillRef idx="0">
            <a:schemeClr val="accent1"/>
          </a:fillRef>
          <a:effectRef idx="2">
            <a:schemeClr val="accent1"/>
          </a:effectRef>
          <a:fontRef idx="minor">
            <a:schemeClr val="tx1"/>
          </a:fontRef>
        </p:style>
      </p:cxnSp>
      <p:sp>
        <p:nvSpPr>
          <p:cNvPr id="59" name="Oval 58">
            <a:extLst>
              <a:ext uri="{FF2B5EF4-FFF2-40B4-BE49-F238E27FC236}">
                <a16:creationId xmlns:a16="http://schemas.microsoft.com/office/drawing/2014/main" id="{8C63C6B8-676A-432B-9C78-80BCF22D0C84}"/>
              </a:ext>
            </a:extLst>
          </p:cNvPr>
          <p:cNvSpPr/>
          <p:nvPr/>
        </p:nvSpPr>
        <p:spPr>
          <a:xfrm>
            <a:off x="8196261" y="3263104"/>
            <a:ext cx="638175" cy="341843"/>
          </a:xfrm>
          <a:prstGeom prst="ellipse">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12</a:t>
            </a:r>
          </a:p>
        </p:txBody>
      </p:sp>
      <p:sp>
        <p:nvSpPr>
          <p:cNvPr id="60" name="Oval 59">
            <a:extLst>
              <a:ext uri="{FF2B5EF4-FFF2-40B4-BE49-F238E27FC236}">
                <a16:creationId xmlns:a16="http://schemas.microsoft.com/office/drawing/2014/main" id="{7346C57A-D414-47AA-A844-33881D1618F3}"/>
              </a:ext>
            </a:extLst>
          </p:cNvPr>
          <p:cNvSpPr/>
          <p:nvPr/>
        </p:nvSpPr>
        <p:spPr>
          <a:xfrm>
            <a:off x="7672387" y="3768457"/>
            <a:ext cx="638173"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1" name="Oval 60">
            <a:extLst>
              <a:ext uri="{FF2B5EF4-FFF2-40B4-BE49-F238E27FC236}">
                <a16:creationId xmlns:a16="http://schemas.microsoft.com/office/drawing/2014/main" id="{3535C03E-EC53-4B2E-B76C-0697A6C1BD22}"/>
              </a:ext>
            </a:extLst>
          </p:cNvPr>
          <p:cNvSpPr/>
          <p:nvPr/>
        </p:nvSpPr>
        <p:spPr>
          <a:xfrm>
            <a:off x="8758237" y="3768457"/>
            <a:ext cx="638174"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62" name="Oval 61">
            <a:extLst>
              <a:ext uri="{FF2B5EF4-FFF2-40B4-BE49-F238E27FC236}">
                <a16:creationId xmlns:a16="http://schemas.microsoft.com/office/drawing/2014/main" id="{18AEFB84-93B1-424D-9233-D60FA20BA33E}"/>
              </a:ext>
            </a:extLst>
          </p:cNvPr>
          <p:cNvSpPr/>
          <p:nvPr/>
        </p:nvSpPr>
        <p:spPr>
          <a:xfrm>
            <a:off x="5017292" y="3249081"/>
            <a:ext cx="638175" cy="341843"/>
          </a:xfrm>
          <a:prstGeom prst="ellipse">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12</a:t>
            </a:r>
          </a:p>
        </p:txBody>
      </p:sp>
      <p:sp>
        <p:nvSpPr>
          <p:cNvPr id="63" name="Oval 62">
            <a:extLst>
              <a:ext uri="{FF2B5EF4-FFF2-40B4-BE49-F238E27FC236}">
                <a16:creationId xmlns:a16="http://schemas.microsoft.com/office/drawing/2014/main" id="{BD5385DC-F772-4993-B7C4-B9F73DFDE6F2}"/>
              </a:ext>
            </a:extLst>
          </p:cNvPr>
          <p:cNvSpPr/>
          <p:nvPr/>
        </p:nvSpPr>
        <p:spPr>
          <a:xfrm>
            <a:off x="4493418" y="3754434"/>
            <a:ext cx="638173"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4" name="Oval 63">
            <a:extLst>
              <a:ext uri="{FF2B5EF4-FFF2-40B4-BE49-F238E27FC236}">
                <a16:creationId xmlns:a16="http://schemas.microsoft.com/office/drawing/2014/main" id="{8BA3814E-5B01-4C7C-977D-22FE40FCBE91}"/>
              </a:ext>
            </a:extLst>
          </p:cNvPr>
          <p:cNvSpPr/>
          <p:nvPr/>
        </p:nvSpPr>
        <p:spPr>
          <a:xfrm>
            <a:off x="5579268" y="3754434"/>
            <a:ext cx="638174"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66" name="Straight Connector 65">
            <a:extLst>
              <a:ext uri="{FF2B5EF4-FFF2-40B4-BE49-F238E27FC236}">
                <a16:creationId xmlns:a16="http://schemas.microsoft.com/office/drawing/2014/main" id="{76679062-404E-4AE4-8460-F58E099F7F89}"/>
              </a:ext>
            </a:extLst>
          </p:cNvPr>
          <p:cNvCxnSpPr>
            <a:stCxn id="62" idx="4"/>
            <a:endCxn id="63" idx="0"/>
          </p:cNvCxnSpPr>
          <p:nvPr/>
        </p:nvCxnSpPr>
        <p:spPr>
          <a:xfrm flipH="1">
            <a:off x="4812505" y="3590924"/>
            <a:ext cx="523875" cy="163510"/>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Straight Connector 67">
            <a:extLst>
              <a:ext uri="{FF2B5EF4-FFF2-40B4-BE49-F238E27FC236}">
                <a16:creationId xmlns:a16="http://schemas.microsoft.com/office/drawing/2014/main" id="{DDE60DE7-7D98-4BC9-AF89-DE1F61C766AA}"/>
              </a:ext>
            </a:extLst>
          </p:cNvPr>
          <p:cNvCxnSpPr/>
          <p:nvPr/>
        </p:nvCxnSpPr>
        <p:spPr>
          <a:xfrm>
            <a:off x="5336379" y="3609446"/>
            <a:ext cx="561976" cy="144988"/>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Straight Connector 69">
            <a:extLst>
              <a:ext uri="{FF2B5EF4-FFF2-40B4-BE49-F238E27FC236}">
                <a16:creationId xmlns:a16="http://schemas.microsoft.com/office/drawing/2014/main" id="{1D143E39-57D1-4CF4-B9CA-01B86B1515BC}"/>
              </a:ext>
            </a:extLst>
          </p:cNvPr>
          <p:cNvCxnSpPr>
            <a:cxnSpLocks/>
            <a:stCxn id="59" idx="4"/>
            <a:endCxn id="60" idx="0"/>
          </p:cNvCxnSpPr>
          <p:nvPr/>
        </p:nvCxnSpPr>
        <p:spPr>
          <a:xfrm flipH="1">
            <a:off x="7991474" y="3604947"/>
            <a:ext cx="523875" cy="163510"/>
          </a:xfrm>
          <a:prstGeom prst="line">
            <a:avLst/>
          </a:prstGeom>
        </p:spPr>
        <p:style>
          <a:lnRef idx="3">
            <a:schemeClr val="accent1"/>
          </a:lnRef>
          <a:fillRef idx="0">
            <a:schemeClr val="accent1"/>
          </a:fillRef>
          <a:effectRef idx="2">
            <a:schemeClr val="accent1"/>
          </a:effectRef>
          <a:fontRef idx="minor">
            <a:schemeClr val="tx1"/>
          </a:fontRef>
        </p:style>
      </p:cxnSp>
      <p:cxnSp>
        <p:nvCxnSpPr>
          <p:cNvPr id="74" name="Straight Connector 73">
            <a:extLst>
              <a:ext uri="{FF2B5EF4-FFF2-40B4-BE49-F238E27FC236}">
                <a16:creationId xmlns:a16="http://schemas.microsoft.com/office/drawing/2014/main" id="{F938CC8E-0011-4E14-A023-C09AED0489E3}"/>
              </a:ext>
            </a:extLst>
          </p:cNvPr>
          <p:cNvCxnSpPr>
            <a:endCxn id="61" idx="0"/>
          </p:cNvCxnSpPr>
          <p:nvPr/>
        </p:nvCxnSpPr>
        <p:spPr>
          <a:xfrm>
            <a:off x="8487963" y="3599921"/>
            <a:ext cx="589361" cy="168536"/>
          </a:xfrm>
          <a:prstGeom prst="line">
            <a:avLst/>
          </a:prstGeom>
        </p:spPr>
        <p:style>
          <a:lnRef idx="3">
            <a:schemeClr val="accent1"/>
          </a:lnRef>
          <a:fillRef idx="0">
            <a:schemeClr val="accent1"/>
          </a:fillRef>
          <a:effectRef idx="2">
            <a:schemeClr val="accent1"/>
          </a:effectRef>
          <a:fontRef idx="minor">
            <a:schemeClr val="tx1"/>
          </a:fontRef>
        </p:style>
      </p:cxnSp>
      <p:sp>
        <p:nvSpPr>
          <p:cNvPr id="80" name="TextBox 79">
            <a:extLst>
              <a:ext uri="{FF2B5EF4-FFF2-40B4-BE49-F238E27FC236}">
                <a16:creationId xmlns:a16="http://schemas.microsoft.com/office/drawing/2014/main" id="{98C1F52C-FAC6-4530-B020-B4D9F57302B4}"/>
              </a:ext>
            </a:extLst>
          </p:cNvPr>
          <p:cNvSpPr txBox="1"/>
          <p:nvPr/>
        </p:nvSpPr>
        <p:spPr>
          <a:xfrm>
            <a:off x="1828799" y="4216400"/>
            <a:ext cx="1438274" cy="646331"/>
          </a:xfrm>
          <a:prstGeom prst="rect">
            <a:avLst/>
          </a:prstGeom>
          <a:noFill/>
        </p:spPr>
        <p:txBody>
          <a:bodyPr wrap="square" rtlCol="0">
            <a:spAutoFit/>
          </a:bodyPr>
          <a:lstStyle/>
          <a:p>
            <a:r>
              <a:rPr lang="en-US" dirty="0">
                <a:solidFill>
                  <a:schemeClr val="accent3">
                    <a:lumMod val="75000"/>
                  </a:schemeClr>
                </a:solidFill>
              </a:rPr>
              <a:t>Blue node has heap property</a:t>
            </a:r>
          </a:p>
        </p:txBody>
      </p:sp>
      <p:sp>
        <p:nvSpPr>
          <p:cNvPr id="81" name="TextBox 80">
            <a:extLst>
              <a:ext uri="{FF2B5EF4-FFF2-40B4-BE49-F238E27FC236}">
                <a16:creationId xmlns:a16="http://schemas.microsoft.com/office/drawing/2014/main" id="{A2E50919-25CA-43B0-88A1-993FE71E4CEF}"/>
              </a:ext>
            </a:extLst>
          </p:cNvPr>
          <p:cNvSpPr txBox="1"/>
          <p:nvPr/>
        </p:nvSpPr>
        <p:spPr>
          <a:xfrm>
            <a:off x="4617242" y="4168819"/>
            <a:ext cx="1438274" cy="646331"/>
          </a:xfrm>
          <a:prstGeom prst="rect">
            <a:avLst/>
          </a:prstGeom>
          <a:noFill/>
        </p:spPr>
        <p:txBody>
          <a:bodyPr wrap="square" rtlCol="0">
            <a:spAutoFit/>
          </a:bodyPr>
          <a:lstStyle/>
          <a:p>
            <a:r>
              <a:rPr lang="en-US" dirty="0">
                <a:solidFill>
                  <a:schemeClr val="accent3">
                    <a:lumMod val="75000"/>
                  </a:schemeClr>
                </a:solidFill>
              </a:rPr>
              <a:t>Blue node has heap property</a:t>
            </a:r>
          </a:p>
        </p:txBody>
      </p:sp>
      <p:sp>
        <p:nvSpPr>
          <p:cNvPr id="82" name="TextBox 81">
            <a:extLst>
              <a:ext uri="{FF2B5EF4-FFF2-40B4-BE49-F238E27FC236}">
                <a16:creationId xmlns:a16="http://schemas.microsoft.com/office/drawing/2014/main" id="{40DCA427-2C26-4427-87A0-1008828B25AC}"/>
              </a:ext>
            </a:extLst>
          </p:cNvPr>
          <p:cNvSpPr txBox="1"/>
          <p:nvPr/>
        </p:nvSpPr>
        <p:spPr>
          <a:xfrm>
            <a:off x="7555703" y="4164565"/>
            <a:ext cx="1919289" cy="646331"/>
          </a:xfrm>
          <a:prstGeom prst="rect">
            <a:avLst/>
          </a:prstGeom>
          <a:noFill/>
        </p:spPr>
        <p:txBody>
          <a:bodyPr wrap="square" rtlCol="0">
            <a:spAutoFit/>
          </a:bodyPr>
          <a:lstStyle/>
          <a:p>
            <a:r>
              <a:rPr lang="en-US" dirty="0">
                <a:solidFill>
                  <a:schemeClr val="accent3">
                    <a:lumMod val="75000"/>
                  </a:schemeClr>
                </a:solidFill>
              </a:rPr>
              <a:t>Blue node does not have heap property</a:t>
            </a:r>
          </a:p>
        </p:txBody>
      </p:sp>
    </p:spTree>
    <p:extLst>
      <p:ext uri="{BB962C8B-B14F-4D97-AF65-F5344CB8AC3E}">
        <p14:creationId xmlns:p14="http://schemas.microsoft.com/office/powerpoint/2010/main" val="297313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1C0A-383F-440D-AFDC-1645974E26FD}"/>
              </a:ext>
            </a:extLst>
          </p:cNvPr>
          <p:cNvSpPr>
            <a:spLocks noGrp="1"/>
          </p:cNvSpPr>
          <p:nvPr>
            <p:ph type="title"/>
          </p:nvPr>
        </p:nvSpPr>
        <p:spPr/>
        <p:txBody>
          <a:bodyPr>
            <a:normAutofit fontScale="90000"/>
          </a:bodyPr>
          <a:lstStyle/>
          <a:p>
            <a:r>
              <a:rPr lang="en-US" sz="8000" i="1" dirty="0">
                <a:effectLst>
                  <a:outerShdw blurRad="38100" dist="38100" dir="2700000" algn="tl">
                    <a:srgbClr val="000000">
                      <a:alpha val="43137"/>
                    </a:srgbClr>
                  </a:outerShdw>
                </a:effectLst>
              </a:rPr>
              <a:t>Shift Up</a:t>
            </a:r>
          </a:p>
        </p:txBody>
      </p:sp>
      <p:sp>
        <p:nvSpPr>
          <p:cNvPr id="3" name="Content Placeholder 2">
            <a:extLst>
              <a:ext uri="{FF2B5EF4-FFF2-40B4-BE49-F238E27FC236}">
                <a16:creationId xmlns:a16="http://schemas.microsoft.com/office/drawing/2014/main" id="{F786DE54-F03D-4989-AA2A-CC6DF7DD0D97}"/>
              </a:ext>
            </a:extLst>
          </p:cNvPr>
          <p:cNvSpPr>
            <a:spLocks noGrp="1"/>
          </p:cNvSpPr>
          <p:nvPr>
            <p:ph idx="1"/>
          </p:nvPr>
        </p:nvSpPr>
        <p:spPr>
          <a:xfrm>
            <a:off x="1295401" y="2428875"/>
            <a:ext cx="9601196" cy="3829049"/>
          </a:xfrm>
        </p:spPr>
        <p:txBody>
          <a:bodyPr>
            <a:normAutofit fontScale="92500" lnSpcReduction="20000"/>
          </a:bodyPr>
          <a:lstStyle/>
          <a:p>
            <a:r>
              <a:rPr lang="en-US" sz="2800" dirty="0"/>
              <a:t>Here is node that does not have heap property . We can give it the heap property by exchanging its value with the value of larger child. </a:t>
            </a:r>
          </a:p>
          <a:p>
            <a:endParaRPr lang="en-US" sz="2800" dirty="0"/>
          </a:p>
          <a:p>
            <a:endParaRPr lang="en-US" sz="2800" dirty="0"/>
          </a:p>
          <a:p>
            <a:endParaRPr lang="en-US" sz="2800" dirty="0"/>
          </a:p>
          <a:p>
            <a:endParaRPr lang="en-US" sz="2800" dirty="0"/>
          </a:p>
          <a:p>
            <a:r>
              <a:rPr lang="en-US" sz="2800" dirty="0"/>
              <a:t>This is sometimes called shifting up.</a:t>
            </a:r>
          </a:p>
          <a:p>
            <a:r>
              <a:rPr lang="en-US" sz="2800" dirty="0"/>
              <a:t>Notice that the child may have lost the heap property.</a:t>
            </a:r>
          </a:p>
        </p:txBody>
      </p:sp>
      <p:sp>
        <p:nvSpPr>
          <p:cNvPr id="4" name="Oval 3">
            <a:extLst>
              <a:ext uri="{FF2B5EF4-FFF2-40B4-BE49-F238E27FC236}">
                <a16:creationId xmlns:a16="http://schemas.microsoft.com/office/drawing/2014/main" id="{0EA9DAFF-06DE-4B31-B1A9-6B70F1EFAA73}"/>
              </a:ext>
            </a:extLst>
          </p:cNvPr>
          <p:cNvSpPr/>
          <p:nvPr/>
        </p:nvSpPr>
        <p:spPr>
          <a:xfrm>
            <a:off x="8139117" y="3415504"/>
            <a:ext cx="638175" cy="341843"/>
          </a:xfrm>
          <a:prstGeom prst="ellipse">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14</a:t>
            </a:r>
          </a:p>
        </p:txBody>
      </p:sp>
      <p:sp>
        <p:nvSpPr>
          <p:cNvPr id="5" name="Oval 4">
            <a:extLst>
              <a:ext uri="{FF2B5EF4-FFF2-40B4-BE49-F238E27FC236}">
                <a16:creationId xmlns:a16="http://schemas.microsoft.com/office/drawing/2014/main" id="{AFB8A511-1A7A-4246-A956-F74087E4598A}"/>
              </a:ext>
            </a:extLst>
          </p:cNvPr>
          <p:cNvSpPr/>
          <p:nvPr/>
        </p:nvSpPr>
        <p:spPr>
          <a:xfrm>
            <a:off x="7615243" y="3920857"/>
            <a:ext cx="638173"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 name="Oval 5">
            <a:extLst>
              <a:ext uri="{FF2B5EF4-FFF2-40B4-BE49-F238E27FC236}">
                <a16:creationId xmlns:a16="http://schemas.microsoft.com/office/drawing/2014/main" id="{E6A906AE-9CA3-4C95-85AF-00C3651F639C}"/>
              </a:ext>
            </a:extLst>
          </p:cNvPr>
          <p:cNvSpPr/>
          <p:nvPr/>
        </p:nvSpPr>
        <p:spPr>
          <a:xfrm>
            <a:off x="8701093" y="3920857"/>
            <a:ext cx="638174"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7" name="Straight Connector 6">
            <a:extLst>
              <a:ext uri="{FF2B5EF4-FFF2-40B4-BE49-F238E27FC236}">
                <a16:creationId xmlns:a16="http://schemas.microsoft.com/office/drawing/2014/main" id="{15B53AEA-1248-4DDF-B6CD-361F3BAA83E5}"/>
              </a:ext>
            </a:extLst>
          </p:cNvPr>
          <p:cNvCxnSpPr>
            <a:cxnSpLocks/>
            <a:stCxn id="4" idx="4"/>
            <a:endCxn id="5" idx="0"/>
          </p:cNvCxnSpPr>
          <p:nvPr/>
        </p:nvCxnSpPr>
        <p:spPr>
          <a:xfrm flipH="1">
            <a:off x="7934330" y="3757347"/>
            <a:ext cx="523875" cy="16351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E6254687-B5FD-4C63-8A40-1EE2340A4EAE}"/>
              </a:ext>
            </a:extLst>
          </p:cNvPr>
          <p:cNvCxnSpPr>
            <a:endCxn id="6" idx="0"/>
          </p:cNvCxnSpPr>
          <p:nvPr/>
        </p:nvCxnSpPr>
        <p:spPr>
          <a:xfrm>
            <a:off x="8430819" y="3752321"/>
            <a:ext cx="589361" cy="168536"/>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07262453-0E82-4D32-905E-DA6B7E740C95}"/>
              </a:ext>
            </a:extLst>
          </p:cNvPr>
          <p:cNvSpPr txBox="1"/>
          <p:nvPr/>
        </p:nvSpPr>
        <p:spPr>
          <a:xfrm>
            <a:off x="7697393" y="4316965"/>
            <a:ext cx="1521621" cy="646331"/>
          </a:xfrm>
          <a:prstGeom prst="rect">
            <a:avLst/>
          </a:prstGeom>
          <a:noFill/>
        </p:spPr>
        <p:txBody>
          <a:bodyPr wrap="square" rtlCol="0">
            <a:spAutoFit/>
          </a:bodyPr>
          <a:lstStyle/>
          <a:p>
            <a:r>
              <a:rPr lang="en-US" dirty="0">
                <a:solidFill>
                  <a:schemeClr val="accent3">
                    <a:lumMod val="75000"/>
                  </a:schemeClr>
                </a:solidFill>
              </a:rPr>
              <a:t>Blue node has heap property</a:t>
            </a:r>
          </a:p>
        </p:txBody>
      </p:sp>
      <p:sp>
        <p:nvSpPr>
          <p:cNvPr id="10" name="Oval 9">
            <a:extLst>
              <a:ext uri="{FF2B5EF4-FFF2-40B4-BE49-F238E27FC236}">
                <a16:creationId xmlns:a16="http://schemas.microsoft.com/office/drawing/2014/main" id="{76172176-1FAF-470F-B630-03697E299D5A}"/>
              </a:ext>
            </a:extLst>
          </p:cNvPr>
          <p:cNvSpPr/>
          <p:nvPr/>
        </p:nvSpPr>
        <p:spPr>
          <a:xfrm>
            <a:off x="3300411" y="3415504"/>
            <a:ext cx="638175" cy="341843"/>
          </a:xfrm>
          <a:prstGeom prst="ellipse">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12</a:t>
            </a:r>
          </a:p>
        </p:txBody>
      </p:sp>
      <p:sp>
        <p:nvSpPr>
          <p:cNvPr id="11" name="Oval 10">
            <a:extLst>
              <a:ext uri="{FF2B5EF4-FFF2-40B4-BE49-F238E27FC236}">
                <a16:creationId xmlns:a16="http://schemas.microsoft.com/office/drawing/2014/main" id="{8C546787-2EF6-413F-BD60-85366E778B20}"/>
              </a:ext>
            </a:extLst>
          </p:cNvPr>
          <p:cNvSpPr/>
          <p:nvPr/>
        </p:nvSpPr>
        <p:spPr>
          <a:xfrm>
            <a:off x="2776537" y="3920857"/>
            <a:ext cx="638173"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2" name="Oval 11">
            <a:extLst>
              <a:ext uri="{FF2B5EF4-FFF2-40B4-BE49-F238E27FC236}">
                <a16:creationId xmlns:a16="http://schemas.microsoft.com/office/drawing/2014/main" id="{33150D86-6E65-47D7-B28B-33DA714C8BF8}"/>
              </a:ext>
            </a:extLst>
          </p:cNvPr>
          <p:cNvSpPr/>
          <p:nvPr/>
        </p:nvSpPr>
        <p:spPr>
          <a:xfrm>
            <a:off x="3862387" y="3920857"/>
            <a:ext cx="638174" cy="341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cxnSp>
        <p:nvCxnSpPr>
          <p:cNvPr id="13" name="Straight Connector 12">
            <a:extLst>
              <a:ext uri="{FF2B5EF4-FFF2-40B4-BE49-F238E27FC236}">
                <a16:creationId xmlns:a16="http://schemas.microsoft.com/office/drawing/2014/main" id="{E493BC88-8B4E-405A-A128-C8F9F24A3258}"/>
              </a:ext>
            </a:extLst>
          </p:cNvPr>
          <p:cNvCxnSpPr>
            <a:cxnSpLocks/>
            <a:stCxn id="10" idx="4"/>
            <a:endCxn id="11" idx="0"/>
          </p:cNvCxnSpPr>
          <p:nvPr/>
        </p:nvCxnSpPr>
        <p:spPr>
          <a:xfrm flipH="1">
            <a:off x="3095624" y="3757347"/>
            <a:ext cx="523875" cy="16351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056F693F-E9DA-4971-ADD4-9B316793ACD7}"/>
              </a:ext>
            </a:extLst>
          </p:cNvPr>
          <p:cNvCxnSpPr>
            <a:endCxn id="12" idx="0"/>
          </p:cNvCxnSpPr>
          <p:nvPr/>
        </p:nvCxnSpPr>
        <p:spPr>
          <a:xfrm>
            <a:off x="3592113" y="3752321"/>
            <a:ext cx="589361" cy="168536"/>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68047C0A-5DB8-46C9-A4E6-FF82E05954AC}"/>
              </a:ext>
            </a:extLst>
          </p:cNvPr>
          <p:cNvSpPr txBox="1"/>
          <p:nvPr/>
        </p:nvSpPr>
        <p:spPr>
          <a:xfrm>
            <a:off x="2659853" y="4316965"/>
            <a:ext cx="1919289" cy="646331"/>
          </a:xfrm>
          <a:prstGeom prst="rect">
            <a:avLst/>
          </a:prstGeom>
          <a:noFill/>
        </p:spPr>
        <p:txBody>
          <a:bodyPr wrap="square" rtlCol="0">
            <a:spAutoFit/>
          </a:bodyPr>
          <a:lstStyle/>
          <a:p>
            <a:r>
              <a:rPr lang="en-US" dirty="0">
                <a:solidFill>
                  <a:schemeClr val="accent3">
                    <a:lumMod val="75000"/>
                  </a:schemeClr>
                </a:solidFill>
              </a:rPr>
              <a:t>Blue node does not have heap property</a:t>
            </a:r>
          </a:p>
        </p:txBody>
      </p:sp>
      <p:sp>
        <p:nvSpPr>
          <p:cNvPr id="16" name="Arrow: Right 15">
            <a:extLst>
              <a:ext uri="{FF2B5EF4-FFF2-40B4-BE49-F238E27FC236}">
                <a16:creationId xmlns:a16="http://schemas.microsoft.com/office/drawing/2014/main" id="{E5FBBECE-01D7-4394-887D-520B8FC9E1AB}"/>
              </a:ext>
            </a:extLst>
          </p:cNvPr>
          <p:cNvSpPr/>
          <p:nvPr/>
        </p:nvSpPr>
        <p:spPr>
          <a:xfrm>
            <a:off x="5519733" y="3836589"/>
            <a:ext cx="1152531" cy="429154"/>
          </a:xfrm>
          <a:prstGeom prst="rightArrow">
            <a:avLst/>
          </a:prstGeom>
          <a:solidFill>
            <a:schemeClr val="accent1">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5337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BC32E7-3E45-4A9A-AD66-739E28BC76EA}"/>
              </a:ext>
            </a:extLst>
          </p:cNvPr>
          <p:cNvPicPr>
            <a:picLocks noGrp="1" noChangeAspect="1"/>
          </p:cNvPicPr>
          <p:nvPr>
            <p:ph idx="1"/>
          </p:nvPr>
        </p:nvPicPr>
        <p:blipFill rotWithShape="1">
          <a:blip r:embed="rId2"/>
          <a:srcRect l="8439" t="11525" r="6821" b="11261"/>
          <a:stretch/>
        </p:blipFill>
        <p:spPr>
          <a:xfrm>
            <a:off x="1250066" y="1655180"/>
            <a:ext cx="9405730" cy="4478920"/>
          </a:xfrm>
          <a:prstGeom prst="rect">
            <a:avLst/>
          </a:prstGeom>
        </p:spPr>
      </p:pic>
      <p:sp>
        <p:nvSpPr>
          <p:cNvPr id="7" name="TextBox 6">
            <a:extLst>
              <a:ext uri="{FF2B5EF4-FFF2-40B4-BE49-F238E27FC236}">
                <a16:creationId xmlns:a16="http://schemas.microsoft.com/office/drawing/2014/main" id="{C986883C-CEAD-4E4D-989C-7072D4BFC59C}"/>
              </a:ext>
            </a:extLst>
          </p:cNvPr>
          <p:cNvSpPr txBox="1"/>
          <p:nvPr/>
        </p:nvSpPr>
        <p:spPr>
          <a:xfrm>
            <a:off x="904875" y="723900"/>
            <a:ext cx="10733848" cy="1077218"/>
          </a:xfrm>
          <a:prstGeom prst="rect">
            <a:avLst/>
          </a:prstGeom>
          <a:noFill/>
        </p:spPr>
        <p:txBody>
          <a:bodyPr wrap="square" rtlCol="0">
            <a:spAutoFit/>
          </a:bodyPr>
          <a:lstStyle/>
          <a:p>
            <a:r>
              <a:rPr lang="en-US" sz="3600" i="1" dirty="0">
                <a:solidFill>
                  <a:srgbClr val="252C33"/>
                </a:solidFill>
                <a:effectLst>
                  <a:outerShdw blurRad="38100" dist="38100" dir="2700000" algn="tl">
                    <a:srgbClr val="000000">
                      <a:alpha val="43137"/>
                    </a:srgbClr>
                  </a:outerShdw>
                </a:effectLst>
              </a:rPr>
              <a:t>Example</a:t>
            </a:r>
            <a:r>
              <a:rPr lang="en-US" sz="3600" i="1" dirty="0">
                <a:solidFill>
                  <a:srgbClr val="252C33"/>
                </a:solidFill>
              </a:rPr>
              <a:t>: </a:t>
            </a:r>
            <a:r>
              <a:rPr lang="en-US" sz="2800" dirty="0">
                <a:solidFill>
                  <a:srgbClr val="252C33"/>
                </a:solidFill>
              </a:rPr>
              <a:t>I</a:t>
            </a:r>
            <a:r>
              <a:rPr lang="en-US" sz="2800" b="0" i="0" dirty="0">
                <a:solidFill>
                  <a:srgbClr val="252C33"/>
                </a:solidFill>
                <a:effectLst/>
              </a:rPr>
              <a:t>nitially there is an unsorted array </a:t>
            </a:r>
            <a:r>
              <a:rPr lang="en-US" sz="2800" b="0" i="0" dirty="0" err="1">
                <a:solidFill>
                  <a:srgbClr val="252C33"/>
                </a:solidFill>
                <a:effectLst/>
              </a:rPr>
              <a:t>Arr</a:t>
            </a:r>
            <a:r>
              <a:rPr lang="en-US" sz="2800" b="0" i="0" dirty="0">
                <a:solidFill>
                  <a:srgbClr val="252C33"/>
                </a:solidFill>
                <a:effectLst/>
              </a:rPr>
              <a:t> having 6 elements and then max-heap will be built.</a:t>
            </a:r>
            <a:endParaRPr lang="en-US" sz="2800" dirty="0"/>
          </a:p>
        </p:txBody>
      </p:sp>
    </p:spTree>
    <p:extLst>
      <p:ext uri="{BB962C8B-B14F-4D97-AF65-F5344CB8AC3E}">
        <p14:creationId xmlns:p14="http://schemas.microsoft.com/office/powerpoint/2010/main" val="13072541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210</TotalTime>
  <Words>618</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Wingdings</vt:lpstr>
      <vt:lpstr>Organic</vt:lpstr>
      <vt:lpstr>Heap Sort</vt:lpstr>
      <vt:lpstr>What is Sort?</vt:lpstr>
      <vt:lpstr>Heap</vt:lpstr>
      <vt:lpstr>Types of Heap</vt:lpstr>
      <vt:lpstr>Types of Heap(cont.)</vt:lpstr>
      <vt:lpstr>Heap Sort</vt:lpstr>
      <vt:lpstr>The heap Property</vt:lpstr>
      <vt:lpstr>Shift Up</vt:lpstr>
      <vt:lpstr>PowerPoint Presentation</vt:lpstr>
      <vt:lpstr>PowerPoint Presentation</vt:lpstr>
      <vt:lpstr>PowerPoint Presentation</vt:lpstr>
      <vt:lpstr>PowerPoint Presentation</vt:lpstr>
      <vt:lpstr>PowerPoint Presentation</vt:lpstr>
      <vt:lpstr>Algorithm</vt:lpstr>
      <vt:lpstr>Time Complexity</vt:lpstr>
      <vt:lpstr>Advantages</vt:lpstr>
      <vt:lpstr>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dc:title>
  <dc:creator>Hasebul Hasan</dc:creator>
  <cp:lastModifiedBy>Hasebul Hasan</cp:lastModifiedBy>
  <cp:revision>21</cp:revision>
  <dcterms:created xsi:type="dcterms:W3CDTF">2021-07-26T09:55:47Z</dcterms:created>
  <dcterms:modified xsi:type="dcterms:W3CDTF">2021-07-26T13:26:17Z</dcterms:modified>
</cp:coreProperties>
</file>