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68" r:id="rId3"/>
    <p:sldId id="257" r:id="rId4"/>
    <p:sldId id="258" r:id="rId5"/>
    <p:sldId id="259" r:id="rId6"/>
    <p:sldId id="260" r:id="rId7"/>
    <p:sldId id="276" r:id="rId8"/>
    <p:sldId id="266" r:id="rId9"/>
    <p:sldId id="267" r:id="rId10"/>
    <p:sldId id="278" r:id="rId11"/>
    <p:sldId id="270" r:id="rId12"/>
    <p:sldId id="277" r:id="rId13"/>
    <p:sldId id="279" r:id="rId14"/>
    <p:sldId id="275" r:id="rId15"/>
    <p:sldId id="261" r:id="rId16"/>
    <p:sldId id="262" r:id="rId17"/>
    <p:sldId id="263" r:id="rId18"/>
    <p:sldId id="264" r:id="rId19"/>
    <p:sldId id="272" r:id="rId20"/>
    <p:sldId id="273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75" d="100"/>
          <a:sy n="75" d="100"/>
        </p:scale>
        <p:origin x="1930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5D6E2-B4C7-41D4-A0AA-1530DE0A76D8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D7A0F-E662-47C2-A811-5614767B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D7A0F-E662-47C2-A811-5614767BCE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4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4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64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5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3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2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728BA7-E21B-4B40-8E9A-9B5D7F77B61E}" type="datetimeFigureOut">
              <a:rPr lang="en-US" smtClean="0"/>
              <a:pPr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06FE9-3CAF-433E-B12F-62EBF00E4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524000"/>
            <a:ext cx="5791200" cy="1904999"/>
          </a:xfrm>
        </p:spPr>
        <p:txBody>
          <a:bodyPr/>
          <a:lstStyle/>
          <a:p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circuit logic families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Presented by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Jamil Rayhan</a:t>
            </a:r>
          </a:p>
          <a:p>
            <a:r>
              <a:rPr lang="en-US" sz="2800" dirty="0"/>
              <a:t>ID: 18CSE061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06D8-804B-4E9D-8715-26BF908BF5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533400"/>
            <a:ext cx="6799262" cy="1303337"/>
          </a:xfrm>
        </p:spPr>
        <p:txBody>
          <a:bodyPr>
            <a:normAutofit/>
          </a:bodyPr>
          <a:lstStyle/>
          <a:p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AC81A-7DB7-4848-885B-D885892A47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667000"/>
            <a:ext cx="7296150" cy="35353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52788-97B8-40EB-90AE-F7FE0B6CEB63}"/>
              </a:ext>
            </a:extLst>
          </p:cNvPr>
          <p:cNvSpPr txBox="1"/>
          <p:nvPr/>
        </p:nvSpPr>
        <p:spPr>
          <a:xfrm>
            <a:off x="923924" y="1676400"/>
            <a:ext cx="729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Complementary Metal Oxide Semiconductor Transistor consist of PMOS and NMOS.</a:t>
            </a:r>
          </a:p>
        </p:txBody>
      </p:sp>
    </p:spTree>
    <p:extLst>
      <p:ext uri="{BB962C8B-B14F-4D97-AF65-F5344CB8AC3E}">
        <p14:creationId xmlns:p14="http://schemas.microsoft.com/office/powerpoint/2010/main" val="363413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00px-CMOS_inverter.svg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7400" y="1312426"/>
            <a:ext cx="3222625" cy="48466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EB257C-3F81-4086-8727-3198AC0114B8}"/>
              </a:ext>
            </a:extLst>
          </p:cNvPr>
          <p:cNvSpPr txBox="1"/>
          <p:nvPr/>
        </p:nvSpPr>
        <p:spPr>
          <a:xfrm flipH="1">
            <a:off x="762000" y="60962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CMOS Inverter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1A3CDD4-A100-4E34-8089-C81075E8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08930"/>
              </p:ext>
            </p:extLst>
          </p:nvPr>
        </p:nvGraphicFramePr>
        <p:xfrm>
          <a:off x="4289424" y="2667000"/>
          <a:ext cx="4168776" cy="236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94">
                  <a:extLst>
                    <a:ext uri="{9D8B030D-6E8A-4147-A177-3AD203B41FA5}">
                      <a16:colId xmlns:a16="http://schemas.microsoft.com/office/drawing/2014/main" val="3489173568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1871706209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2865843957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2282921672"/>
                    </a:ext>
                  </a:extLst>
                </a:gridCol>
              </a:tblGrid>
              <a:tr h="82069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Logic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Logic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05189"/>
                  </a:ext>
                </a:extLst>
              </a:tr>
              <a:tr h="7707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Vdd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54786"/>
                  </a:ext>
                </a:extLst>
              </a:tr>
              <a:tr h="7707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Vdd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13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7A5E-BCA2-45F3-A605-45DC9F3E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EC1A-9CCE-4065-A0B0-3D7D3469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Technology like CMOS is used in different chips like,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000" dirty="0"/>
              <a:t>Microcontrollers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000" dirty="0"/>
              <a:t>Microprocessors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000" dirty="0"/>
              <a:t>Static RAM(SRAM)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000" dirty="0"/>
              <a:t>Data converters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000" dirty="0"/>
              <a:t>Image sensors</a:t>
            </a:r>
          </a:p>
        </p:txBody>
      </p:sp>
    </p:spTree>
    <p:extLst>
      <p:ext uri="{BB962C8B-B14F-4D97-AF65-F5344CB8AC3E}">
        <p14:creationId xmlns:p14="http://schemas.microsoft.com/office/powerpoint/2010/main" val="23981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DD8F-216F-4831-BE0A-9441ED8A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CMOS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37-759B-4481-8222-E83B22A6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0135"/>
            <a:ext cx="7543799" cy="344499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main advantage of CMOS is the much smaller power dissipation.</a:t>
            </a:r>
          </a:p>
          <a:p>
            <a:r>
              <a:rPr lang="en-US" sz="3200" dirty="0"/>
              <a:t>CMOS are simple , small in size ,cheaper in fabrication.</a:t>
            </a:r>
          </a:p>
          <a:p>
            <a:r>
              <a:rPr lang="en-US" sz="3200" dirty="0"/>
              <a:t>Reduce the complexity of the circuit.</a:t>
            </a:r>
          </a:p>
          <a:p>
            <a:r>
              <a:rPr lang="en-US" sz="3200" dirty="0"/>
              <a:t>High noise immunity.</a:t>
            </a:r>
          </a:p>
        </p:txBody>
      </p:sp>
    </p:spTree>
    <p:extLst>
      <p:ext uri="{BB962C8B-B14F-4D97-AF65-F5344CB8AC3E}">
        <p14:creationId xmlns:p14="http://schemas.microsoft.com/office/powerpoint/2010/main" val="161408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</a:t>
            </a:r>
            <a:r>
              <a:rPr lang="en-US" sz="5400" i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cmos</a:t>
            </a:r>
            <a:endParaRPr 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90135"/>
            <a:ext cx="7619999" cy="3444997"/>
          </a:xfrm>
        </p:spPr>
        <p:txBody>
          <a:bodyPr>
            <a:normAutofit/>
          </a:bodyPr>
          <a:lstStyle/>
          <a:p>
            <a:r>
              <a:rPr lang="en-US" sz="4400" dirty="0"/>
              <a:t>Not Bipolar</a:t>
            </a:r>
          </a:p>
          <a:p>
            <a:r>
              <a:rPr lang="en-US" sz="4400" dirty="0"/>
              <a:t>Some circuit are not practicable.</a:t>
            </a:r>
          </a:p>
          <a:p>
            <a:r>
              <a:rPr lang="en-US" sz="4400" dirty="0"/>
              <a:t>Difficult to implement.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Bipolar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0135"/>
            <a:ext cx="7619999" cy="344499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Bipolar transistors are fabricated on a chip in digital integrated circuits. </a:t>
            </a:r>
          </a:p>
          <a:p>
            <a:r>
              <a:rPr lang="en-US" sz="3600" dirty="0"/>
              <a:t>Bipolar technology is preferred for SSI [ Small scale integration ] and MSI [ Medium scale integration ] because it is faster.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Bipolar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Non Saturated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Schottky TTL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Emitter Coupled Logic(ECL)</a:t>
            </a:r>
          </a:p>
          <a:p>
            <a:r>
              <a:rPr lang="en-US" sz="3200" dirty="0"/>
              <a:t>Saturated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Resistor Transistor Logic (RTL)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Diode Transistor Logic (DTL)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Transistor- Transistor Logic (TTL)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620000" cy="3810000"/>
          </a:xfrm>
        </p:spPr>
        <p:txBody>
          <a:bodyPr>
            <a:normAutofit/>
          </a:bodyPr>
          <a:lstStyle/>
          <a:p>
            <a:r>
              <a:rPr lang="en-US" sz="3600" dirty="0"/>
              <a:t>It’s a logic family built from Bipolar Junction Transistors.</a:t>
            </a:r>
          </a:p>
          <a:p>
            <a:r>
              <a:rPr lang="en-US" sz="3600" dirty="0"/>
              <a:t>Its name signifies that transistors perform both the logic function and the amplifying function. </a:t>
            </a:r>
          </a:p>
          <a:p>
            <a:r>
              <a:rPr lang="en-US" sz="3600" dirty="0"/>
              <a:t>Widely used logic family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6669" y="457200"/>
            <a:ext cx="6799262" cy="1303337"/>
          </a:xfrm>
        </p:spPr>
        <p:txBody>
          <a:bodyPr>
            <a:normAutofit/>
          </a:bodyPr>
          <a:lstStyle/>
          <a:p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Transistor-Transistor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F10CB-286D-4C4D-8573-B3936EA20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59663"/>
            <a:ext cx="5867400" cy="3938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CEF1A-FF45-492B-862B-A894FD3CB00C}"/>
              </a:ext>
            </a:extLst>
          </p:cNvPr>
          <p:cNvSpPr txBox="1"/>
          <p:nvPr/>
        </p:nvSpPr>
        <p:spPr>
          <a:xfrm>
            <a:off x="685800" y="5562600"/>
            <a:ext cx="813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Two-input TTL NAND gate with a simple output stage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TTL</a:t>
            </a:r>
            <a:endParaRPr lang="en-US" i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TTL provides very high speed .</a:t>
            </a:r>
          </a:p>
          <a:p>
            <a:r>
              <a:rPr lang="en-US" sz="2800" dirty="0"/>
              <a:t>TTL is more reliable .</a:t>
            </a:r>
          </a:p>
          <a:p>
            <a:r>
              <a:rPr lang="en-US" sz="2800" dirty="0"/>
              <a:t>TTL needs lower power for any operation .</a:t>
            </a:r>
          </a:p>
          <a:p>
            <a:r>
              <a:rPr lang="en-US" sz="2800" dirty="0"/>
              <a:t>TTL can stack the transistors to make for fast pull up and pull down .</a:t>
            </a:r>
          </a:p>
          <a:p>
            <a:r>
              <a:rPr lang="en-US" sz="2800" dirty="0"/>
              <a:t>TTL circuits are not so complicated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>
            <a:normAutofit/>
          </a:bodyPr>
          <a:lstStyle/>
          <a:p>
            <a:r>
              <a:rPr lang="en-US" sz="3200" dirty="0"/>
              <a:t>Logic gates are available in the form of Integrated circuit( IC’s)</a:t>
            </a:r>
          </a:p>
          <a:p>
            <a:r>
              <a:rPr lang="en-US" sz="3200" dirty="0"/>
              <a:t>As per the level of integration, the IC’s can accommodate more number of logic gates and digital functions.</a:t>
            </a:r>
          </a:p>
          <a:p>
            <a:r>
              <a:rPr lang="en-US" sz="3200" dirty="0"/>
              <a:t>These forms are referred as logic family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22868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US" sz="6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TTL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Consumes more power compares to CMOS family and hence it is not suitable for battery powered devices over ECL and CMOS .</a:t>
            </a:r>
          </a:p>
          <a:p>
            <a:r>
              <a:rPr lang="en-US" sz="3200" dirty="0"/>
              <a:t>It has fan out of 10 which is less compare to CMOS .</a:t>
            </a:r>
          </a:p>
          <a:p>
            <a:r>
              <a:rPr lang="en-US" sz="3200" dirty="0"/>
              <a:t>Logic circuit  having N fan out can drive N logic inputs.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09800"/>
            <a:ext cx="7242048" cy="1143000"/>
          </a:xfrm>
        </p:spPr>
        <p:txBody>
          <a:bodyPr/>
          <a:lstStyle/>
          <a:p>
            <a:r>
              <a:rPr lang="en-US" dirty="0"/>
              <a:t>          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5826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Logic Families indicate the type of logic circuit used in the IC.</a:t>
            </a:r>
          </a:p>
          <a:p>
            <a:r>
              <a:rPr lang="en-US" sz="2800" dirty="0"/>
              <a:t>A Circuit configuration or arrangement of the circuit elements in a special manner will result in a particular Logic Family.</a:t>
            </a:r>
          </a:p>
          <a:p>
            <a:r>
              <a:rPr lang="en-US" sz="2800" dirty="0"/>
              <a:t>The set of digital ICs belonging to the same logic family are electrically compatible with each other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logic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dirty="0"/>
              <a:t>   </a:t>
            </a:r>
            <a:r>
              <a:rPr lang="en-US" sz="3300" dirty="0"/>
              <a:t>The main characteristics of Logic families include:</a:t>
            </a:r>
          </a:p>
          <a:p>
            <a:pPr lvl="2"/>
            <a:r>
              <a:rPr lang="en-US" sz="3300" dirty="0"/>
              <a:t>Speed</a:t>
            </a:r>
          </a:p>
          <a:p>
            <a:pPr lvl="2"/>
            <a:r>
              <a:rPr lang="en-US" sz="3300" dirty="0"/>
              <a:t>Fan-in</a:t>
            </a:r>
          </a:p>
          <a:p>
            <a:pPr lvl="2"/>
            <a:r>
              <a:rPr lang="en-US" sz="3300" dirty="0"/>
              <a:t>Fan-out</a:t>
            </a:r>
          </a:p>
          <a:p>
            <a:pPr lvl="2"/>
            <a:r>
              <a:rPr lang="en-US" sz="3300" dirty="0"/>
              <a:t>Noise Immunity</a:t>
            </a:r>
          </a:p>
          <a:p>
            <a:pPr lvl="2"/>
            <a:r>
              <a:rPr lang="en-US" sz="3300" dirty="0"/>
              <a:t>Power Dissipation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685800" y="1295400"/>
            <a:ext cx="7772400" cy="5029200"/>
          </a:xfrm>
        </p:spPr>
        <p:txBody>
          <a:bodyPr>
            <a:normAutofit/>
          </a:bodyPr>
          <a:lstStyle/>
          <a:p>
            <a:r>
              <a:rPr lang="en-US" b="1" dirty="0"/>
              <a:t>Speed</a:t>
            </a:r>
            <a:r>
              <a:rPr lang="en-US" dirty="0"/>
              <a:t>: Speed of a logic circuit is determined by the time between the application of input and change in the output of the circuit.</a:t>
            </a:r>
          </a:p>
          <a:p>
            <a:r>
              <a:rPr lang="en-US" b="1" dirty="0"/>
              <a:t>Fan-in</a:t>
            </a:r>
            <a:r>
              <a:rPr lang="en-US" dirty="0"/>
              <a:t>: It determines the number of inputs the logic gate can handle.</a:t>
            </a:r>
          </a:p>
          <a:p>
            <a:r>
              <a:rPr lang="en-US" b="1" dirty="0"/>
              <a:t>Fan-out</a:t>
            </a:r>
            <a:r>
              <a:rPr lang="en-US" dirty="0"/>
              <a:t>: Determines the number of circuits that a gate can drive.</a:t>
            </a:r>
          </a:p>
          <a:p>
            <a:r>
              <a:rPr lang="en-US" b="1" dirty="0"/>
              <a:t>Noise Immunity</a:t>
            </a:r>
            <a:r>
              <a:rPr lang="en-US" dirty="0"/>
              <a:t>: Maximum noise that a circuit can withstand without affecting the output.</a:t>
            </a:r>
          </a:p>
          <a:p>
            <a:r>
              <a:rPr lang="en-US" b="1" dirty="0"/>
              <a:t>Power</a:t>
            </a:r>
            <a:r>
              <a:rPr lang="en-US" dirty="0"/>
              <a:t>: When a circuit switches from one state to the other, power dissipates.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02F66-C6DB-42B6-8CF2-B2A23EB6EC88}"/>
              </a:ext>
            </a:extLst>
          </p:cNvPr>
          <p:cNvSpPr txBox="1">
            <a:spLocks/>
          </p:cNvSpPr>
          <p:nvPr/>
        </p:nvSpPr>
        <p:spPr>
          <a:xfrm>
            <a:off x="381000" y="457200"/>
            <a:ext cx="8305800" cy="13038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logic families(cont.)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04800"/>
            <a:ext cx="8001000" cy="1303867"/>
          </a:xfrm>
        </p:spPr>
        <p:txBody>
          <a:bodyPr>
            <a:normAutofit fontScale="90000"/>
          </a:bodyPr>
          <a:lstStyle/>
          <a:p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classification of logic families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E950-CC04-4B88-A529-BF1ED5E7B4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6200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1DB9-CB44-4DD9-9405-38123BDE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Unipolar Logic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8190-8CE6-406B-9E45-360578BC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4" y="2490135"/>
            <a:ext cx="7128935" cy="344499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Its  stands for Metal Oxide Semiconductor.</a:t>
            </a:r>
          </a:p>
          <a:p>
            <a:r>
              <a:rPr lang="en-US" sz="3200" dirty="0"/>
              <a:t>In these MOSFETs (Metal oxide semiconductor field-effect transistor) are fabricated on chip.</a:t>
            </a:r>
          </a:p>
          <a:p>
            <a:r>
              <a:rPr lang="en-US" sz="3200" dirty="0"/>
              <a:t>It is used in LSI [Large scale integration] field because more MOSFETs can be packed into the same chip area.</a:t>
            </a:r>
          </a:p>
        </p:txBody>
      </p:sp>
    </p:spTree>
    <p:extLst>
      <p:ext uri="{BB962C8B-B14F-4D97-AF65-F5344CB8AC3E}">
        <p14:creationId xmlns:p14="http://schemas.microsoft.com/office/powerpoint/2010/main" val="80898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Unipolar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PMOS Family</a:t>
            </a:r>
          </a:p>
          <a:p>
            <a:r>
              <a:rPr lang="en-US" sz="4400" dirty="0"/>
              <a:t>NMOS Family</a:t>
            </a:r>
          </a:p>
          <a:p>
            <a:r>
              <a:rPr lang="en-US" sz="4400" dirty="0"/>
              <a:t>CMOS Family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1"/>
            <a:ext cx="7619999" cy="3886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CMOS stands for “</a:t>
            </a:r>
            <a:r>
              <a:rPr lang="en-US" sz="2800" b="1" dirty="0"/>
              <a:t>C</a:t>
            </a:r>
            <a:r>
              <a:rPr lang="en-US" sz="2800" dirty="0"/>
              <a:t>omplementary </a:t>
            </a:r>
            <a:r>
              <a:rPr lang="en-US" sz="2800" b="1" dirty="0"/>
              <a:t>M</a:t>
            </a:r>
            <a:r>
              <a:rPr lang="en-US" sz="2800" dirty="0"/>
              <a:t>etal </a:t>
            </a:r>
            <a:r>
              <a:rPr lang="en-US" sz="2800" b="1" dirty="0"/>
              <a:t>O</a:t>
            </a:r>
            <a:r>
              <a:rPr lang="en-US" sz="2800" dirty="0"/>
              <a:t>xide </a:t>
            </a:r>
            <a:r>
              <a:rPr lang="en-US" sz="2800" b="1" dirty="0"/>
              <a:t>S</a:t>
            </a:r>
            <a:r>
              <a:rPr lang="en-US" sz="2800" dirty="0"/>
              <a:t>emiconductor”.</a:t>
            </a:r>
          </a:p>
          <a:p>
            <a:r>
              <a:rPr lang="en-US" sz="2800" dirty="0"/>
              <a:t>One of the most popular technology in computer chip design industry</a:t>
            </a:r>
          </a:p>
          <a:p>
            <a:r>
              <a:rPr lang="en-US" sz="2800" dirty="0"/>
              <a:t>Broadly used to form integrated circuits.</a:t>
            </a:r>
          </a:p>
          <a:p>
            <a:r>
              <a:rPr lang="en-US" sz="2800" dirty="0"/>
              <a:t>CMOS devices are chips in which both P-channel and N-channel enhancement MOSFETs are connected in a push-pull arrangement.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389</TotalTime>
  <Words>641</Words>
  <Application>Microsoft Office PowerPoint</Application>
  <PresentationFormat>On-screen Show (4:3)</PresentationFormat>
  <Paragraphs>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Garamond</vt:lpstr>
      <vt:lpstr>Wingdings</vt:lpstr>
      <vt:lpstr>Organic</vt:lpstr>
      <vt:lpstr>Integrated circuit logic families</vt:lpstr>
      <vt:lpstr>Introduction</vt:lpstr>
      <vt:lpstr>Logic family</vt:lpstr>
      <vt:lpstr>Characteristics of logic families</vt:lpstr>
      <vt:lpstr>PowerPoint Presentation</vt:lpstr>
      <vt:lpstr>Basic classification of logic families </vt:lpstr>
      <vt:lpstr>Unipolar Logic Families</vt:lpstr>
      <vt:lpstr>Types of Unipolar Family</vt:lpstr>
      <vt:lpstr>CMOS</vt:lpstr>
      <vt:lpstr>CMOS</vt:lpstr>
      <vt:lpstr>PowerPoint Presentation</vt:lpstr>
      <vt:lpstr>Applications</vt:lpstr>
      <vt:lpstr>Advantages of CMOS</vt:lpstr>
      <vt:lpstr>Disadvantages of cmos</vt:lpstr>
      <vt:lpstr>Bipolar Families</vt:lpstr>
      <vt:lpstr>Types of Bipolar Families</vt:lpstr>
      <vt:lpstr>What is TTL?</vt:lpstr>
      <vt:lpstr>Transistor-Transistor logic</vt:lpstr>
      <vt:lpstr>Advantages of TTL</vt:lpstr>
      <vt:lpstr>Disadvantages of TTL</vt:lpstr>
      <vt:lpstr>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circuit logic families(ttl ,cmos)</dc:title>
  <dc:creator>Smart View</dc:creator>
  <cp:lastModifiedBy>Hasebul Hasan</cp:lastModifiedBy>
  <cp:revision>31</cp:revision>
  <dcterms:created xsi:type="dcterms:W3CDTF">2021-07-30T05:13:59Z</dcterms:created>
  <dcterms:modified xsi:type="dcterms:W3CDTF">2021-08-02T11:34:00Z</dcterms:modified>
</cp:coreProperties>
</file>