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2" r:id="rId6"/>
    <p:sldId id="260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301" y="259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2B36E-28CF-9B4C-8479-14EA48AAE0E6}" type="datetimeFigureOut">
              <a:rPr lang="en-US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BBD68-7985-8348-ABEE-FACD8E9CE21D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8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9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9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6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32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59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4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5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4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0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7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3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79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5E8B74E-E7ED-E041-AB7E-D6893523AB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3520" y="121920"/>
            <a:ext cx="11968479" cy="1516221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8000" i="1" dirty="0"/>
              <a:t> </a:t>
            </a:r>
            <a:r>
              <a:rPr lang="en-GB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Theory of Computing </a:t>
            </a:r>
            <a:endParaRPr lang="en-US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EA2BA-5FA6-3F47-A6DE-5B3F04BBD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44" y="1733471"/>
            <a:ext cx="12075913" cy="2622422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Presented by Jamil Rayhan</a:t>
            </a:r>
          </a:p>
          <a:p>
            <a:r>
              <a:rPr lang="en-GB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ID             : 18CSE061</a:t>
            </a:r>
          </a:p>
          <a:p>
            <a:r>
              <a:rPr lang="en-GB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Semester : 2</a:t>
            </a:r>
            <a:r>
              <a:rPr lang="en-GB" sz="40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nd</a:t>
            </a:r>
            <a:endParaRPr lang="en-GB" sz="4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GB" sz="4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Year         : 2</a:t>
            </a:r>
            <a:r>
              <a:rPr lang="en-GB" sz="40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nd</a:t>
            </a:r>
            <a:endParaRPr lang="en-US" sz="40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3BB1EA-18D7-964C-8E62-A6F61E22BDDB}"/>
              </a:ext>
            </a:extLst>
          </p:cNvPr>
          <p:cNvSpPr txBox="1"/>
          <p:nvPr/>
        </p:nvSpPr>
        <p:spPr>
          <a:xfrm>
            <a:off x="794744" y="5406123"/>
            <a:ext cx="944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/>
              <a:t>Bangabandhu Sheikh Mujibur Rahman Science and Technology University , </a:t>
            </a:r>
            <a:r>
              <a:rPr lang="en-GB" sz="2800" dirty="0" err="1"/>
              <a:t>Gopalgonj</a:t>
            </a:r>
            <a:r>
              <a:rPr lang="en-GB" sz="2800" dirty="0"/>
              <a:t> (8100)</a:t>
            </a:r>
            <a:endParaRPr lang="en-US" sz="280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61D1942F-1237-F84B-8975-6D8AEB656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353" y="4908353"/>
            <a:ext cx="1949648" cy="194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4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800D12-C2D6-5543-9E9A-7F5E629AFD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DFA For the language of all those strings starting and ending with different letter. </a:t>
            </a:r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049C2B-28DF-CD43-87AB-94BD8D42C11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827424" y="2141007"/>
            <a:ext cx="10554574" cy="463571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200" dirty="0"/>
              <a:t>Build a DFA for the following language: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accent5"/>
                </a:solidFill>
              </a:rPr>
              <a:t>L = {w | w is a string that starts and ends with </a:t>
            </a:r>
            <a:r>
              <a:rPr lang="en-GB" sz="2800" dirty="0">
                <a:solidFill>
                  <a:schemeClr val="accent5"/>
                </a:solidFill>
              </a:rPr>
              <a:t>different</a:t>
            </a:r>
            <a:r>
              <a:rPr lang="en-US" sz="2800" dirty="0">
                <a:solidFill>
                  <a:schemeClr val="accent5"/>
                </a:solidFill>
              </a:rPr>
              <a:t> letters}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Steps for building a DFA to recognize L: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∑ = {a , b}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Decide on the states: Q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Designate start state and final state(s)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l-GR" sz="28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dirty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800" dirty="0"/>
              <a:t>Decide on the transitions: </a:t>
            </a:r>
          </a:p>
        </p:txBody>
      </p:sp>
    </p:spTree>
    <p:extLst>
      <p:ext uri="{BB962C8B-B14F-4D97-AF65-F5344CB8AC3E}">
        <p14:creationId xmlns:p14="http://schemas.microsoft.com/office/powerpoint/2010/main" val="364231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503EA04-4690-094E-B73F-8B381428511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71663" y="447187"/>
            <a:ext cx="11679540" cy="127936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DFA for starting and ending </a:t>
            </a:r>
            <a:r>
              <a:rPr lang="en-GB" sz="4400" dirty="0"/>
              <a:t>with different </a:t>
            </a:r>
            <a:r>
              <a:rPr lang="en-US" sz="4400" dirty="0"/>
              <a:t> letters</a:t>
            </a:r>
          </a:p>
        </p:txBody>
      </p:sp>
      <p:sp>
        <p:nvSpPr>
          <p:cNvPr id="2" name="Text Box 34">
            <a:extLst>
              <a:ext uri="{FF2B5EF4-FFF2-40B4-BE49-F238E27FC236}">
                <a16:creationId xmlns:a16="http://schemas.microsoft.com/office/drawing/2014/main" id="{FE766FD8-FC49-9345-94AE-1C29B6FED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968" y="2114496"/>
            <a:ext cx="335470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Q = </a:t>
            </a:r>
            <a:r>
              <a:rPr lang="en-GB" sz="2000" dirty="0"/>
              <a:t>{A,B,C,D,E</a:t>
            </a:r>
            <a:r>
              <a:rPr lang="en-US" sz="2000" dirty="0"/>
              <a:t>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∑ = {a , b}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start state = </a:t>
            </a:r>
            <a:r>
              <a:rPr lang="en-GB" sz="2000" dirty="0"/>
              <a:t>A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F ={</a:t>
            </a:r>
            <a:r>
              <a:rPr lang="en-GB" sz="2000" dirty="0"/>
              <a:t>C, E </a:t>
            </a:r>
            <a:r>
              <a:rPr lang="en-US" sz="2000" dirty="0"/>
              <a:t>}</a:t>
            </a:r>
            <a:endParaRPr lang="el-GR" sz="2000" dirty="0">
              <a:cs typeface="Arial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Transition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0">
                <a:extLst>
                  <a:ext uri="{FF2B5EF4-FFF2-40B4-BE49-F238E27FC236}">
                    <a16:creationId xmlns:a16="http://schemas.microsoft.com/office/drawing/2014/main" id="{BF1F3430-0EFA-994A-9E0B-8C3028C2A0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250090"/>
                  </p:ext>
                </p:extLst>
              </p:nvPr>
            </p:nvGraphicFramePr>
            <p:xfrm>
              <a:off x="8542351" y="3792390"/>
              <a:ext cx="2678628" cy="2815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2876">
                      <a:extLst>
                        <a:ext uri="{9D8B030D-6E8A-4147-A177-3AD203B41FA5}">
                          <a16:colId xmlns:a16="http://schemas.microsoft.com/office/drawing/2014/main" val="272907187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4051518672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1200437935"/>
                        </a:ext>
                      </a:extLst>
                    </a:gridCol>
                  </a:tblGrid>
                  <a:tr h="5294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400" dirty="0" smtClean="0">
                                    <a:latin typeface="Lucida Grande" pitchFamily="28" charset="0"/>
                                    <a:cs typeface="Tahoma" pitchFamily="2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6747322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639178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20071963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892896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116232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62860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0">
                <a:extLst>
                  <a:ext uri="{FF2B5EF4-FFF2-40B4-BE49-F238E27FC236}">
                    <a16:creationId xmlns:a16="http://schemas.microsoft.com/office/drawing/2014/main" id="{BF1F3430-0EFA-994A-9E0B-8C3028C2A0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250090"/>
                  </p:ext>
                </p:extLst>
              </p:nvPr>
            </p:nvGraphicFramePr>
            <p:xfrm>
              <a:off x="8542351" y="3792390"/>
              <a:ext cx="2678628" cy="28154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2876">
                      <a:extLst>
                        <a:ext uri="{9D8B030D-6E8A-4147-A177-3AD203B41FA5}">
                          <a16:colId xmlns:a16="http://schemas.microsoft.com/office/drawing/2014/main" val="272907187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4051518672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1200437935"/>
                        </a:ext>
                      </a:extLst>
                    </a:gridCol>
                  </a:tblGrid>
                  <a:tr h="529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t="-2299" r="-200680" b="-457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67473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6391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200719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8928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81162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62860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918EAF7-C271-4B83-8924-401AAC92BEF7}"/>
              </a:ext>
            </a:extLst>
          </p:cNvPr>
          <p:cNvSpPr/>
          <p:nvPr/>
        </p:nvSpPr>
        <p:spPr>
          <a:xfrm>
            <a:off x="8786260" y="2214880"/>
            <a:ext cx="23469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          = start state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*    = final state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611752-587E-411B-AB83-D943EEC77279}"/>
              </a:ext>
            </a:extLst>
          </p:cNvPr>
          <p:cNvSpPr/>
          <p:nvPr/>
        </p:nvSpPr>
        <p:spPr>
          <a:xfrm>
            <a:off x="9006376" y="2297769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0F15F3-52FD-4E8D-BBB7-E03EFEACE4FF}"/>
              </a:ext>
            </a:extLst>
          </p:cNvPr>
          <p:cNvSpPr/>
          <p:nvPr/>
        </p:nvSpPr>
        <p:spPr>
          <a:xfrm>
            <a:off x="8334080" y="4422820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8BCF5-B112-440F-9FD1-D3C1961A12F1}"/>
              </a:ext>
            </a:extLst>
          </p:cNvPr>
          <p:cNvSpPr txBox="1"/>
          <p:nvPr/>
        </p:nvSpPr>
        <p:spPr>
          <a:xfrm flipH="1">
            <a:off x="9333053" y="3423058"/>
            <a:ext cx="11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CD17F2-8D64-45E9-9E61-34306D410C8D}"/>
              </a:ext>
            </a:extLst>
          </p:cNvPr>
          <p:cNvSpPr/>
          <p:nvPr/>
        </p:nvSpPr>
        <p:spPr>
          <a:xfrm>
            <a:off x="810000" y="2804160"/>
            <a:ext cx="835920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3E0B48-89A1-416E-A22B-858CA6E79D88}"/>
              </a:ext>
            </a:extLst>
          </p:cNvPr>
          <p:cNvSpPr/>
          <p:nvPr/>
        </p:nvSpPr>
        <p:spPr>
          <a:xfrm>
            <a:off x="649694" y="5649342"/>
            <a:ext cx="1168047" cy="104484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BF49F9-41FB-4476-AA91-4FE0478F32B3}"/>
              </a:ext>
            </a:extLst>
          </p:cNvPr>
          <p:cNvSpPr/>
          <p:nvPr/>
        </p:nvSpPr>
        <p:spPr>
          <a:xfrm>
            <a:off x="810000" y="4221406"/>
            <a:ext cx="835920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8E2023-4A67-4295-B6BB-56CE726AA493}"/>
              </a:ext>
            </a:extLst>
          </p:cNvPr>
          <p:cNvSpPr/>
          <p:nvPr/>
        </p:nvSpPr>
        <p:spPr>
          <a:xfrm>
            <a:off x="2555477" y="2804160"/>
            <a:ext cx="835920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31C2-5620-4B10-9D83-4FD735588CC7}"/>
              </a:ext>
            </a:extLst>
          </p:cNvPr>
          <p:cNvSpPr/>
          <p:nvPr/>
        </p:nvSpPr>
        <p:spPr>
          <a:xfrm>
            <a:off x="4315650" y="2694737"/>
            <a:ext cx="1001977" cy="100045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A6BC02-5C6F-4D54-A6F4-BA9019232E93}"/>
              </a:ext>
            </a:extLst>
          </p:cNvPr>
          <p:cNvCxnSpPr/>
          <p:nvPr/>
        </p:nvCxnSpPr>
        <p:spPr>
          <a:xfrm>
            <a:off x="4350523" y="-213604"/>
            <a:ext cx="71006" cy="5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635915-73A7-46B2-976A-C3AB54E93013}"/>
              </a:ext>
            </a:extLst>
          </p:cNvPr>
          <p:cNvCxnSpPr>
            <a:endCxn id="11" idx="2"/>
          </p:cNvCxnSpPr>
          <p:nvPr/>
        </p:nvCxnSpPr>
        <p:spPr>
          <a:xfrm>
            <a:off x="243068" y="3190240"/>
            <a:ext cx="5669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666713-CA99-4736-AD4D-9A22831BEE06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1227960" y="4993566"/>
            <a:ext cx="5758" cy="655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150D62-4788-4171-9A7A-A8CA7C008857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1227960" y="3576320"/>
            <a:ext cx="0" cy="645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0FFCBE-A99C-4B2D-B423-0E5013287563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3391397" y="3190240"/>
            <a:ext cx="924253" cy="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38C1CE-D294-4D9B-A930-04EAA8C61E14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1645920" y="3190240"/>
            <a:ext cx="909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EBD71356-FB6E-48D6-81F8-ABEDFDAEAD9F}"/>
              </a:ext>
            </a:extLst>
          </p:cNvPr>
          <p:cNvSpPr/>
          <p:nvPr/>
        </p:nvSpPr>
        <p:spPr>
          <a:xfrm flipH="1" flipV="1">
            <a:off x="1545582" y="4278870"/>
            <a:ext cx="441954" cy="6017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urved Right 38">
            <a:extLst>
              <a:ext uri="{FF2B5EF4-FFF2-40B4-BE49-F238E27FC236}">
                <a16:creationId xmlns:a16="http://schemas.microsoft.com/office/drawing/2014/main" id="{962E0E0B-7BBF-4959-8305-2B128F6C40CB}"/>
              </a:ext>
            </a:extLst>
          </p:cNvPr>
          <p:cNvSpPr/>
          <p:nvPr/>
        </p:nvSpPr>
        <p:spPr>
          <a:xfrm rot="5400000" flipV="1">
            <a:off x="2717780" y="2261135"/>
            <a:ext cx="497279" cy="7227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4E6AE2EB-89FB-4B67-9922-4836486EA402}"/>
              </a:ext>
            </a:extLst>
          </p:cNvPr>
          <p:cNvSpPr/>
          <p:nvPr/>
        </p:nvSpPr>
        <p:spPr>
          <a:xfrm rot="5400000" flipV="1">
            <a:off x="4637379" y="2197973"/>
            <a:ext cx="497279" cy="722746"/>
          </a:xfrm>
          <a:prstGeom prst="curvedRightArrow">
            <a:avLst>
              <a:gd name="adj1" fmla="val 25000"/>
              <a:gd name="adj2" fmla="val 50000"/>
              <a:gd name="adj3" fmla="val 680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Right 40">
            <a:extLst>
              <a:ext uri="{FF2B5EF4-FFF2-40B4-BE49-F238E27FC236}">
                <a16:creationId xmlns:a16="http://schemas.microsoft.com/office/drawing/2014/main" id="{AED3C748-5765-4A6D-90A3-E38475376380}"/>
              </a:ext>
            </a:extLst>
          </p:cNvPr>
          <p:cNvSpPr/>
          <p:nvPr/>
        </p:nvSpPr>
        <p:spPr>
          <a:xfrm flipH="1" flipV="1">
            <a:off x="1709665" y="5838676"/>
            <a:ext cx="441954" cy="6017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E47C4016-C2CD-4E09-9E34-880C18E59BC3}"/>
              </a:ext>
            </a:extLst>
          </p:cNvPr>
          <p:cNvSpPr/>
          <p:nvPr/>
        </p:nvSpPr>
        <p:spPr>
          <a:xfrm flipH="1">
            <a:off x="2853419" y="3619717"/>
            <a:ext cx="1986613" cy="59223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urved Up 50">
            <a:extLst>
              <a:ext uri="{FF2B5EF4-FFF2-40B4-BE49-F238E27FC236}">
                <a16:creationId xmlns:a16="http://schemas.microsoft.com/office/drawing/2014/main" id="{28F52800-DE06-4991-9F76-8030ECA97460}"/>
              </a:ext>
            </a:extLst>
          </p:cNvPr>
          <p:cNvSpPr/>
          <p:nvPr/>
        </p:nvSpPr>
        <p:spPr>
          <a:xfrm rot="5400000" flipH="1">
            <a:off x="-148880" y="5106308"/>
            <a:ext cx="1567622" cy="37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3B9156-E625-492D-8766-FA9A01839C6C}"/>
              </a:ext>
            </a:extLst>
          </p:cNvPr>
          <p:cNvSpPr txBox="1"/>
          <p:nvPr/>
        </p:nvSpPr>
        <p:spPr>
          <a:xfrm>
            <a:off x="1881169" y="287777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ED203D-3F12-4A9A-B9B4-0596CE57DF56}"/>
              </a:ext>
            </a:extLst>
          </p:cNvPr>
          <p:cNvSpPr txBox="1"/>
          <p:nvPr/>
        </p:nvSpPr>
        <p:spPr>
          <a:xfrm>
            <a:off x="3668591" y="360772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36153A-B228-4F85-8735-B3618BA46576}"/>
              </a:ext>
            </a:extLst>
          </p:cNvPr>
          <p:cNvSpPr txBox="1"/>
          <p:nvPr/>
        </p:nvSpPr>
        <p:spPr>
          <a:xfrm>
            <a:off x="3188715" y="235537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3C7F3D-76A9-4C2B-95E6-A6D02B9D034A}"/>
              </a:ext>
            </a:extLst>
          </p:cNvPr>
          <p:cNvSpPr txBox="1"/>
          <p:nvPr/>
        </p:nvSpPr>
        <p:spPr>
          <a:xfrm>
            <a:off x="1266802" y="511403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E596A4-B08E-431B-BB3B-106F53BF259E}"/>
              </a:ext>
            </a:extLst>
          </p:cNvPr>
          <p:cNvSpPr txBox="1"/>
          <p:nvPr/>
        </p:nvSpPr>
        <p:spPr>
          <a:xfrm>
            <a:off x="1987536" y="564934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94E32B-616E-46C5-B0AD-8CBD4A5DCA57}"/>
              </a:ext>
            </a:extLst>
          </p:cNvPr>
          <p:cNvSpPr txBox="1"/>
          <p:nvPr/>
        </p:nvSpPr>
        <p:spPr>
          <a:xfrm>
            <a:off x="1978047" y="4422820"/>
            <a:ext cx="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907B7B-F7C4-4892-B23F-DCE979E405F7}"/>
              </a:ext>
            </a:extLst>
          </p:cNvPr>
          <p:cNvSpPr txBox="1"/>
          <p:nvPr/>
        </p:nvSpPr>
        <p:spPr>
          <a:xfrm>
            <a:off x="5148060" y="2352974"/>
            <a:ext cx="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1F1414-A1C4-439B-9DCA-B2BF581EB296}"/>
              </a:ext>
            </a:extLst>
          </p:cNvPr>
          <p:cNvSpPr txBox="1"/>
          <p:nvPr/>
        </p:nvSpPr>
        <p:spPr>
          <a:xfrm>
            <a:off x="3690972" y="2877779"/>
            <a:ext cx="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4DF381-BC3E-41E9-B2AE-CCED70156973}"/>
              </a:ext>
            </a:extLst>
          </p:cNvPr>
          <p:cNvSpPr txBox="1"/>
          <p:nvPr/>
        </p:nvSpPr>
        <p:spPr>
          <a:xfrm>
            <a:off x="1227960" y="3695194"/>
            <a:ext cx="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816281-F720-42EA-89FC-B93A3A6ECE52}"/>
              </a:ext>
            </a:extLst>
          </p:cNvPr>
          <p:cNvSpPr txBox="1"/>
          <p:nvPr/>
        </p:nvSpPr>
        <p:spPr>
          <a:xfrm>
            <a:off x="526534" y="5117177"/>
            <a:ext cx="3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7490332-1353-4BE7-8229-F422355F13E4}"/>
              </a:ext>
            </a:extLst>
          </p:cNvPr>
          <p:cNvCxnSpPr/>
          <p:nvPr/>
        </p:nvCxnSpPr>
        <p:spPr>
          <a:xfrm flipH="1">
            <a:off x="5513924" y="2180904"/>
            <a:ext cx="28593" cy="41959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1DCCBF2-D108-4727-B777-14AD93FC0AF1}"/>
              </a:ext>
            </a:extLst>
          </p:cNvPr>
          <p:cNvSpPr txBox="1"/>
          <p:nvPr/>
        </p:nvSpPr>
        <p:spPr>
          <a:xfrm rot="16200000" flipH="1">
            <a:off x="7708257" y="5108225"/>
            <a:ext cx="11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67A1F1-5573-D24C-BB7C-65CAD31F21A3}"/>
              </a:ext>
            </a:extLst>
          </p:cNvPr>
          <p:cNvSpPr/>
          <p:nvPr/>
        </p:nvSpPr>
        <p:spPr>
          <a:xfrm>
            <a:off x="4459278" y="2801383"/>
            <a:ext cx="772417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</a:t>
            </a:r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DC3CB7-D02B-514E-8A44-2AF435E50E7D}"/>
              </a:ext>
            </a:extLst>
          </p:cNvPr>
          <p:cNvSpPr/>
          <p:nvPr/>
        </p:nvSpPr>
        <p:spPr>
          <a:xfrm>
            <a:off x="821515" y="5785685"/>
            <a:ext cx="880051" cy="772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FC73324-C6D7-3145-8F91-F23C0903232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93225" y="632383"/>
            <a:ext cx="11898775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DFA for starting and ending </a:t>
            </a:r>
            <a:r>
              <a:rPr lang="en-GB" sz="4400" dirty="0"/>
              <a:t>with different </a:t>
            </a:r>
            <a:r>
              <a:rPr lang="en-US" sz="4400" dirty="0"/>
              <a:t>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6EE7-9B5C-1442-A915-A0FC5780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74" y="2116675"/>
            <a:ext cx="11531203" cy="4625578"/>
          </a:xfrm>
        </p:spPr>
        <p:txBody>
          <a:bodyPr>
            <a:normAutofit lnSpcReduction="10000"/>
          </a:bodyPr>
          <a:lstStyle/>
          <a:p>
            <a:r>
              <a:rPr lang="en-GB" sz="2800" b="0" i="0" dirty="0">
                <a:effectLst/>
                <a:latin typeface="Segoe UI" panose="020B0502040204020203" pitchFamily="34" charset="0"/>
              </a:rPr>
              <a:t>We know that if the first input is 'a' then the last input </a:t>
            </a:r>
            <a:r>
              <a:rPr lang="en-GB" sz="2800" b="1" i="0" dirty="0">
                <a:effectLst/>
                <a:latin typeface="Segoe UI" panose="020B0502040204020203" pitchFamily="34" charset="0"/>
              </a:rPr>
              <a:t>cannot be</a:t>
            </a:r>
            <a:r>
              <a:rPr lang="en-GB" sz="2800" b="0" i="0" dirty="0">
                <a:effectLst/>
                <a:latin typeface="Segoe UI" panose="020B0502040204020203" pitchFamily="34" charset="0"/>
              </a:rPr>
              <a:t> 'a', so we start two flows form start state, one for staring with 'a' and another for starting with 'b'</a:t>
            </a:r>
          </a:p>
          <a:p>
            <a:r>
              <a:rPr lang="en-GB" sz="2800" b="0" i="0" dirty="0">
                <a:effectLst/>
                <a:latin typeface="Segoe UI" panose="020B0502040204020203" pitchFamily="34" charset="0"/>
              </a:rPr>
              <a:t>There will be two final states</a:t>
            </a:r>
          </a:p>
          <a:p>
            <a:r>
              <a:rPr lang="en-GB" sz="2800" b="0" i="0" dirty="0">
                <a:effectLst/>
                <a:latin typeface="Segoe UI" panose="020B0502040204020203" pitchFamily="34" charset="0"/>
              </a:rPr>
              <a:t>In the first flow starting with 'a'. We will accept the input 'a' on state B for multiple times and then on b we will go to final state.</a:t>
            </a:r>
          </a:p>
          <a:p>
            <a:r>
              <a:rPr lang="en-GB" sz="2800" b="0" i="0" dirty="0">
                <a:effectLst/>
                <a:latin typeface="Segoe UI" panose="020B0502040204020203" pitchFamily="34" charset="0"/>
              </a:rPr>
              <a:t>On final state we will direct the input 'a' to state B so that the last symbol should not be 'a'</a:t>
            </a:r>
          </a:p>
          <a:p>
            <a:r>
              <a:rPr lang="en-GB" sz="2800" b="0" i="0" dirty="0">
                <a:effectLst/>
                <a:latin typeface="Segoe UI" panose="020B0502040204020203" pitchFamily="34" charset="0"/>
              </a:rPr>
              <a:t>The same mechanism will be for another flow staring from start state A on input 'a'.</a:t>
            </a:r>
          </a:p>
        </p:txBody>
      </p:sp>
    </p:spTree>
    <p:extLst>
      <p:ext uri="{BB962C8B-B14F-4D97-AF65-F5344CB8AC3E}">
        <p14:creationId xmlns:p14="http://schemas.microsoft.com/office/powerpoint/2010/main" val="30645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9E1B-9AD8-4028-978A-2D96F709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Testing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8423-2052-4250-AB4A-E1A4F340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8" y="2462276"/>
            <a:ext cx="10554574" cy="73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Considering the string  </a:t>
            </a:r>
            <a:r>
              <a:rPr lang="en-US" sz="3200" dirty="0" err="1"/>
              <a:t>abab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0">
                <a:extLst>
                  <a:ext uri="{FF2B5EF4-FFF2-40B4-BE49-F238E27FC236}">
                    <a16:creationId xmlns:a16="http://schemas.microsoft.com/office/drawing/2014/main" id="{7F9E48DD-4A45-41B3-94BB-47A08CE5A7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1619700"/>
                  </p:ext>
                </p:extLst>
              </p:nvPr>
            </p:nvGraphicFramePr>
            <p:xfrm>
              <a:off x="8542351" y="3792390"/>
              <a:ext cx="2678628" cy="19010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2876">
                      <a:extLst>
                        <a:ext uri="{9D8B030D-6E8A-4147-A177-3AD203B41FA5}">
                          <a16:colId xmlns:a16="http://schemas.microsoft.com/office/drawing/2014/main" val="272907187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4051518672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1200437935"/>
                        </a:ext>
                      </a:extLst>
                    </a:gridCol>
                  </a:tblGrid>
                  <a:tr h="5294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400" dirty="0" smtClean="0">
                                    <a:latin typeface="Lucida Grande" pitchFamily="28" charset="0"/>
                                    <a:cs typeface="Tahoma" pitchFamily="2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6747322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639178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20071963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8928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0">
                <a:extLst>
                  <a:ext uri="{FF2B5EF4-FFF2-40B4-BE49-F238E27FC236}">
                    <a16:creationId xmlns:a16="http://schemas.microsoft.com/office/drawing/2014/main" id="{7F9E48DD-4A45-41B3-94BB-47A08CE5A7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1619700"/>
                  </p:ext>
                </p:extLst>
              </p:nvPr>
            </p:nvGraphicFramePr>
            <p:xfrm>
              <a:off x="8542351" y="3792390"/>
              <a:ext cx="2678628" cy="19010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2876">
                      <a:extLst>
                        <a:ext uri="{9D8B030D-6E8A-4147-A177-3AD203B41FA5}">
                          <a16:colId xmlns:a16="http://schemas.microsoft.com/office/drawing/2014/main" val="272907187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4051518672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1200437935"/>
                        </a:ext>
                      </a:extLst>
                    </a:gridCol>
                  </a:tblGrid>
                  <a:tr h="529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t="-2299" r="-200680" b="-285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67473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6391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200719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8928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F7525E6-8E86-4181-AD69-87D36E39ABB5}"/>
              </a:ext>
            </a:extLst>
          </p:cNvPr>
          <p:cNvSpPr/>
          <p:nvPr/>
        </p:nvSpPr>
        <p:spPr>
          <a:xfrm>
            <a:off x="8786260" y="2214880"/>
            <a:ext cx="23469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          = start state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*    = final state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4CF6D3-D9D0-4A47-AFFE-20E1EA96A699}"/>
              </a:ext>
            </a:extLst>
          </p:cNvPr>
          <p:cNvSpPr/>
          <p:nvPr/>
        </p:nvSpPr>
        <p:spPr>
          <a:xfrm>
            <a:off x="9006376" y="2297769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C9D236-29E1-4EEA-80F8-9F73C30A3FFC}"/>
              </a:ext>
            </a:extLst>
          </p:cNvPr>
          <p:cNvSpPr/>
          <p:nvPr/>
        </p:nvSpPr>
        <p:spPr>
          <a:xfrm>
            <a:off x="8334080" y="4422820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88788-F370-434E-A08D-42B2FA06073D}"/>
              </a:ext>
            </a:extLst>
          </p:cNvPr>
          <p:cNvSpPr txBox="1"/>
          <p:nvPr/>
        </p:nvSpPr>
        <p:spPr>
          <a:xfrm flipH="1">
            <a:off x="9333053" y="3423058"/>
            <a:ext cx="11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4BD77-1848-45C3-97F4-4A3E7DB30E1C}"/>
              </a:ext>
            </a:extLst>
          </p:cNvPr>
          <p:cNvSpPr txBox="1"/>
          <p:nvPr/>
        </p:nvSpPr>
        <p:spPr>
          <a:xfrm rot="16200000" flipH="1">
            <a:off x="7659189" y="4648129"/>
            <a:ext cx="11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CD749-C13C-4CFA-831E-AFFE67A9A682}"/>
              </a:ext>
            </a:extLst>
          </p:cNvPr>
          <p:cNvSpPr txBox="1"/>
          <p:nvPr/>
        </p:nvSpPr>
        <p:spPr>
          <a:xfrm>
            <a:off x="625033" y="4051138"/>
            <a:ext cx="4664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		B		C 		B 		</a:t>
            </a:r>
            <a:r>
              <a:rPr lang="en-US" sz="3200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D946D3-300E-4861-8757-22670F887FB8}"/>
              </a:ext>
            </a:extLst>
          </p:cNvPr>
          <p:cNvSpPr/>
          <p:nvPr/>
        </p:nvSpPr>
        <p:spPr>
          <a:xfrm>
            <a:off x="2041633" y="4238434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01EA753-2602-4EBC-8E31-ADC264C938D4}"/>
              </a:ext>
            </a:extLst>
          </p:cNvPr>
          <p:cNvSpPr/>
          <p:nvPr/>
        </p:nvSpPr>
        <p:spPr>
          <a:xfrm>
            <a:off x="2965147" y="4256076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D9F5B-E86E-46AA-B91A-A032952ECC2E}"/>
              </a:ext>
            </a:extLst>
          </p:cNvPr>
          <p:cNvSpPr/>
          <p:nvPr/>
        </p:nvSpPr>
        <p:spPr>
          <a:xfrm>
            <a:off x="3813654" y="4256076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5E5942-64B0-4ABC-A4EA-339EB15E82B6}"/>
              </a:ext>
            </a:extLst>
          </p:cNvPr>
          <p:cNvSpPr/>
          <p:nvPr/>
        </p:nvSpPr>
        <p:spPr>
          <a:xfrm>
            <a:off x="1119194" y="4238434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4355BAF-37F8-4F55-AB04-CD6C5EB8F55E}"/>
              </a:ext>
            </a:extLst>
          </p:cNvPr>
          <p:cNvSpPr/>
          <p:nvPr/>
        </p:nvSpPr>
        <p:spPr>
          <a:xfrm>
            <a:off x="4884516" y="3193796"/>
            <a:ext cx="2017856" cy="857342"/>
          </a:xfrm>
          <a:prstGeom prst="wedgeRoundRectCallout">
            <a:avLst>
              <a:gd name="adj1" fmla="val -59843"/>
              <a:gd name="adj2" fmla="val 82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</a:t>
            </a:r>
            <a:r>
              <a:rPr lang="en-US" dirty="0" err="1"/>
              <a:t>abab</a:t>
            </a:r>
            <a:r>
              <a:rPr lang="en-US" dirty="0"/>
              <a:t> is accepted</a:t>
            </a:r>
          </a:p>
        </p:txBody>
      </p:sp>
    </p:spTree>
    <p:extLst>
      <p:ext uri="{BB962C8B-B14F-4D97-AF65-F5344CB8AC3E}">
        <p14:creationId xmlns:p14="http://schemas.microsoft.com/office/powerpoint/2010/main" val="39299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B818-3435-F44B-B706-58EE3C34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000" i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Testing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A0F7-4777-854A-8C7C-216ADA94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1022189" cy="463571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GB" sz="3200" b="0" i="0" dirty="0">
                <a:effectLst/>
                <a:latin typeface="Segoe UI" panose="020B0502040204020203" pitchFamily="34" charset="0"/>
              </a:rPr>
              <a:t>Lets take one input string </a:t>
            </a:r>
            <a:r>
              <a:rPr lang="en-GB" sz="3200" b="1" i="0" dirty="0" err="1">
                <a:effectLst/>
                <a:latin typeface="Segoe UI" panose="020B0502040204020203" pitchFamily="34" charset="0"/>
              </a:rPr>
              <a:t>abab</a:t>
            </a:r>
            <a:r>
              <a:rPr lang="en-GB" sz="3200" b="0" i="0" dirty="0">
                <a:effectLst/>
                <a:latin typeface="Segoe UI" panose="020B0502040204020203" pitchFamily="34" charset="0"/>
              </a:rPr>
              <a:t>(this will describe for strings which starts with a and ends with different symbol b)</a:t>
            </a:r>
          </a:p>
          <a:p>
            <a:pPr>
              <a:buFont typeface="+mj-lt"/>
              <a:buAutoNum type="arabicPeriod"/>
            </a:pPr>
            <a:r>
              <a:rPr lang="en-GB" sz="3200" b="0" i="0" dirty="0">
                <a:effectLst/>
                <a:latin typeface="Segoe UI" panose="020B0502040204020203" pitchFamily="34" charset="0"/>
              </a:rPr>
              <a:t>Scan string from left to right</a:t>
            </a:r>
          </a:p>
          <a:p>
            <a:pPr>
              <a:buFont typeface="+mj-lt"/>
              <a:buAutoNum type="arabicPeriod"/>
            </a:pPr>
            <a:r>
              <a:rPr lang="en-GB" sz="3200" b="0" i="0" dirty="0">
                <a:effectLst/>
                <a:latin typeface="Segoe UI" panose="020B0502040204020203" pitchFamily="34" charset="0"/>
              </a:rPr>
              <a:t>First input is a, so from state A we will go to state B</a:t>
            </a:r>
          </a:p>
          <a:p>
            <a:pPr>
              <a:buFont typeface="+mj-lt"/>
              <a:buAutoNum type="arabicPeriod"/>
            </a:pPr>
            <a:r>
              <a:rPr lang="en-GB" sz="3200" b="0" i="0" dirty="0">
                <a:effectLst/>
                <a:latin typeface="Segoe UI" panose="020B0502040204020203" pitchFamily="34" charset="0"/>
              </a:rPr>
              <a:t>Second input is b, so from state B we will go to state C</a:t>
            </a:r>
          </a:p>
          <a:p>
            <a:pPr>
              <a:buFont typeface="+mj-lt"/>
              <a:buAutoNum type="arabicPeriod"/>
            </a:pPr>
            <a:r>
              <a:rPr lang="en-GB" sz="3200" b="0" i="0" dirty="0">
                <a:effectLst/>
                <a:latin typeface="Segoe UI" panose="020B0502040204020203" pitchFamily="34" charset="0"/>
              </a:rPr>
              <a:t>Third input is a, so from state C we will go to state B</a:t>
            </a:r>
          </a:p>
          <a:p>
            <a:pPr>
              <a:buFont typeface="+mj-lt"/>
              <a:buAutoNum type="arabicPeriod"/>
            </a:pPr>
            <a:r>
              <a:rPr lang="en-GB" sz="3200" b="0" i="0" dirty="0">
                <a:effectLst/>
                <a:latin typeface="Segoe UI" panose="020B0502040204020203" pitchFamily="34" charset="0"/>
              </a:rPr>
              <a:t>Fourth input is b, so from state B we will go to state C </a:t>
            </a:r>
            <a:r>
              <a:rPr lang="en-GB" sz="3200" b="1" i="0" dirty="0">
                <a:effectLst/>
                <a:latin typeface="Segoe UI" panose="020B0502040204020203" pitchFamily="34" charset="0"/>
              </a:rPr>
              <a:t>(final state)</a:t>
            </a:r>
            <a:endParaRPr lang="en-GB" sz="3200" dirty="0">
              <a:latin typeface="Segoe UI" panose="020B0502040204020203" pitchFamily="34" charset="0"/>
            </a:endParaRPr>
          </a:p>
          <a:p>
            <a:pPr marL="800100" lvl="2" indent="0">
              <a:buNone/>
            </a:pPr>
            <a:r>
              <a:rPr lang="en-GB" sz="2600" b="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After end of the string we are at final state so string is accepted.</a:t>
            </a:r>
            <a:endParaRPr lang="en-US" sz="2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3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9E1B-9AD8-4028-978A-2D96F709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45" y="456518"/>
            <a:ext cx="10571998" cy="970450"/>
          </a:xfrm>
        </p:spPr>
        <p:txBody>
          <a:bodyPr/>
          <a:lstStyle/>
          <a:p>
            <a:r>
              <a:rPr lang="en-US" sz="7200" dirty="0"/>
              <a:t>Testing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8423-2052-4250-AB4A-E1A4F340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86" y="2357586"/>
            <a:ext cx="10554574" cy="73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Considering the string  </a:t>
            </a:r>
            <a:r>
              <a:rPr lang="en-US" sz="4000" b="1" dirty="0" err="1"/>
              <a:t>bbabaa</a:t>
            </a:r>
            <a:endParaRPr lang="en-US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7525E6-8E86-4181-AD69-87D36E39ABB5}"/>
              </a:ext>
            </a:extLst>
          </p:cNvPr>
          <p:cNvSpPr/>
          <p:nvPr/>
        </p:nvSpPr>
        <p:spPr>
          <a:xfrm>
            <a:off x="8786260" y="2214880"/>
            <a:ext cx="23469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          = start state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*    = final state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4CF6D3-D9D0-4A47-AFFE-20E1EA96A699}"/>
              </a:ext>
            </a:extLst>
          </p:cNvPr>
          <p:cNvSpPr/>
          <p:nvPr/>
        </p:nvSpPr>
        <p:spPr>
          <a:xfrm>
            <a:off x="9006376" y="2297769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C9D236-29E1-4EEA-80F8-9F73C30A3FFC}"/>
              </a:ext>
            </a:extLst>
          </p:cNvPr>
          <p:cNvSpPr/>
          <p:nvPr/>
        </p:nvSpPr>
        <p:spPr>
          <a:xfrm>
            <a:off x="8334080" y="4422820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88788-F370-434E-A08D-42B2FA06073D}"/>
              </a:ext>
            </a:extLst>
          </p:cNvPr>
          <p:cNvSpPr txBox="1"/>
          <p:nvPr/>
        </p:nvSpPr>
        <p:spPr>
          <a:xfrm flipH="1">
            <a:off x="9333053" y="3423058"/>
            <a:ext cx="11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4BD77-1848-45C3-97F4-4A3E7DB30E1C}"/>
              </a:ext>
            </a:extLst>
          </p:cNvPr>
          <p:cNvSpPr txBox="1"/>
          <p:nvPr/>
        </p:nvSpPr>
        <p:spPr>
          <a:xfrm rot="16200000" flipH="1">
            <a:off x="7659189" y="4648129"/>
            <a:ext cx="118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3CD749-C13C-4CFA-831E-AFFE67A9A682}"/>
              </a:ext>
            </a:extLst>
          </p:cNvPr>
          <p:cNvSpPr txBox="1"/>
          <p:nvPr/>
        </p:nvSpPr>
        <p:spPr>
          <a:xfrm>
            <a:off x="590104" y="5004896"/>
            <a:ext cx="644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		D		D 		E 		D		E		</a:t>
            </a:r>
            <a:r>
              <a:rPr lang="en-US" sz="3200" b="1" dirty="0">
                <a:solidFill>
                  <a:srgbClr val="00B0F0"/>
                </a:solidFill>
              </a:rPr>
              <a:t>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7D946D3-300E-4861-8757-22670F887FB8}"/>
              </a:ext>
            </a:extLst>
          </p:cNvPr>
          <p:cNvSpPr/>
          <p:nvPr/>
        </p:nvSpPr>
        <p:spPr>
          <a:xfrm>
            <a:off x="1998173" y="5147602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01EA753-2602-4EBC-8E31-ADC264C938D4}"/>
              </a:ext>
            </a:extLst>
          </p:cNvPr>
          <p:cNvSpPr/>
          <p:nvPr/>
        </p:nvSpPr>
        <p:spPr>
          <a:xfrm>
            <a:off x="2893818" y="5168652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0D9F5B-E86E-46AA-B91A-A032952ECC2E}"/>
              </a:ext>
            </a:extLst>
          </p:cNvPr>
          <p:cNvSpPr/>
          <p:nvPr/>
        </p:nvSpPr>
        <p:spPr>
          <a:xfrm>
            <a:off x="3813653" y="5168652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F5E5942-64B0-4ABC-A4EA-339EB15E82B6}"/>
              </a:ext>
            </a:extLst>
          </p:cNvPr>
          <p:cNvSpPr/>
          <p:nvPr/>
        </p:nvSpPr>
        <p:spPr>
          <a:xfrm>
            <a:off x="1071319" y="5165303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4355BAF-37F8-4F55-AB04-CD6C5EB8F55E}"/>
              </a:ext>
            </a:extLst>
          </p:cNvPr>
          <p:cNvSpPr/>
          <p:nvPr/>
        </p:nvSpPr>
        <p:spPr>
          <a:xfrm>
            <a:off x="5039414" y="3228738"/>
            <a:ext cx="2678627" cy="1376658"/>
          </a:xfrm>
          <a:prstGeom prst="wedgeRoundRectCallout">
            <a:avLst>
              <a:gd name="adj1" fmla="val 914"/>
              <a:gd name="adj2" fmla="val 949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</a:t>
            </a:r>
            <a:r>
              <a:rPr lang="en-US" dirty="0" err="1"/>
              <a:t>bbabaa</a:t>
            </a:r>
            <a:r>
              <a:rPr lang="en-US" dirty="0"/>
              <a:t> is accepted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8BE73E-C538-4944-9136-2520E4720664}"/>
              </a:ext>
            </a:extLst>
          </p:cNvPr>
          <p:cNvSpPr/>
          <p:nvPr/>
        </p:nvSpPr>
        <p:spPr>
          <a:xfrm>
            <a:off x="4754701" y="5174100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C091844-2CFB-4B2F-94AF-8B8F6543150C}"/>
              </a:ext>
            </a:extLst>
          </p:cNvPr>
          <p:cNvSpPr/>
          <p:nvPr/>
        </p:nvSpPr>
        <p:spPr>
          <a:xfrm>
            <a:off x="5604944" y="5189083"/>
            <a:ext cx="416542" cy="2163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20">
                <a:extLst>
                  <a:ext uri="{FF2B5EF4-FFF2-40B4-BE49-F238E27FC236}">
                    <a16:creationId xmlns:a16="http://schemas.microsoft.com/office/drawing/2014/main" id="{BC2E8095-E7CF-4427-A435-FB2299154C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903510"/>
                  </p:ext>
                </p:extLst>
              </p:nvPr>
            </p:nvGraphicFramePr>
            <p:xfrm>
              <a:off x="8454592" y="3792390"/>
              <a:ext cx="2678628" cy="19010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2876">
                      <a:extLst>
                        <a:ext uri="{9D8B030D-6E8A-4147-A177-3AD203B41FA5}">
                          <a16:colId xmlns:a16="http://schemas.microsoft.com/office/drawing/2014/main" val="272907187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4051518672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1200437935"/>
                        </a:ext>
                      </a:extLst>
                    </a:gridCol>
                  </a:tblGrid>
                  <a:tr h="52946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l-GR" sz="2400" dirty="0" smtClean="0">
                                    <a:latin typeface="Lucida Grande" pitchFamily="28" charset="0"/>
                                    <a:cs typeface="Tahoma" pitchFamily="2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6747322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639178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20071963"/>
                      </a:ext>
                    </a:extLst>
                  </a:tr>
                  <a:tr h="3025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8928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20">
                <a:extLst>
                  <a:ext uri="{FF2B5EF4-FFF2-40B4-BE49-F238E27FC236}">
                    <a16:creationId xmlns:a16="http://schemas.microsoft.com/office/drawing/2014/main" id="{BC2E8095-E7CF-4427-A435-FB2299154C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903510"/>
                  </p:ext>
                </p:extLst>
              </p:nvPr>
            </p:nvGraphicFramePr>
            <p:xfrm>
              <a:off x="8454592" y="3792390"/>
              <a:ext cx="2678628" cy="190106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2876">
                      <a:extLst>
                        <a:ext uri="{9D8B030D-6E8A-4147-A177-3AD203B41FA5}">
                          <a16:colId xmlns:a16="http://schemas.microsoft.com/office/drawing/2014/main" val="272907187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4051518672"/>
                        </a:ext>
                      </a:extLst>
                    </a:gridCol>
                    <a:gridCol w="892876">
                      <a:extLst>
                        <a:ext uri="{9D8B030D-6E8A-4147-A177-3AD203B41FA5}">
                          <a16:colId xmlns:a16="http://schemas.microsoft.com/office/drawing/2014/main" val="1200437935"/>
                        </a:ext>
                      </a:extLst>
                    </a:gridCol>
                  </a:tblGrid>
                  <a:tr h="529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2"/>
                          <a:stretch>
                            <a:fillRect t="-2299" r="-201361" b="-2850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3674732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66391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2007196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*E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78928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759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9E01-04F8-CA4B-9D9B-64A45F55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000" i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Testing 2</a:t>
            </a:r>
            <a:endParaRPr lang="en-US" sz="80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F244-46B3-2249-A80C-B61DAE80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10953"/>
            <a:ext cx="11373288" cy="494704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Lets take another input string </a:t>
            </a:r>
            <a:r>
              <a:rPr lang="en-GB" sz="2000" b="1" i="0" dirty="0" err="1">
                <a:effectLst/>
                <a:latin typeface="Segoe UI" panose="020B0502040204020203" pitchFamily="34" charset="0"/>
              </a:rPr>
              <a:t>bbabaa</a:t>
            </a:r>
            <a:r>
              <a:rPr lang="en-GB" sz="2000" b="0" i="0" dirty="0">
                <a:effectLst/>
                <a:latin typeface="Segoe UI" panose="020B0502040204020203" pitchFamily="34" charset="0"/>
              </a:rPr>
              <a:t>(this will describe for strings which starts with b and ends with different symbol a)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Scan string from left to right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First input is b, so from state A we will go to state 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Second input is b, so from state D we will go to state D itself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Third input is a, so from state D we will go to state 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Fourth input is b, so from state E we will go to state 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Fifth input is a, so from state D we will go to state E </a:t>
            </a:r>
            <a:r>
              <a:rPr lang="en-GB" sz="2000" b="1" i="0" dirty="0">
                <a:effectLst/>
                <a:latin typeface="Segoe UI" panose="020B0502040204020203" pitchFamily="34" charset="0"/>
              </a:rPr>
              <a:t>(final state)</a:t>
            </a:r>
            <a:endParaRPr lang="en-GB" sz="2000" b="0" i="0" dirty="0">
              <a:effectLst/>
              <a:latin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b="0" i="0" dirty="0">
                <a:effectLst/>
                <a:latin typeface="Segoe UI" panose="020B0502040204020203" pitchFamily="34" charset="0"/>
              </a:rPr>
              <a:t>Sixth input is a, so from state E we will go to state E itself</a:t>
            </a:r>
            <a:r>
              <a:rPr lang="en-GB" sz="2000" b="1" i="0" dirty="0">
                <a:effectLst/>
                <a:latin typeface="Segoe UI" panose="020B0502040204020203" pitchFamily="34" charset="0"/>
              </a:rPr>
              <a:t>(final state)</a:t>
            </a:r>
            <a:endParaRPr lang="en-GB" sz="20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2000" b="0" i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After end of the string we are at final state so string is accepted.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96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9EFE-E54F-4ACE-BC21-3BBE6723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18" y="2602002"/>
            <a:ext cx="9427099" cy="1468800"/>
          </a:xfrm>
        </p:spPr>
        <p:txBody>
          <a:bodyPr/>
          <a:lstStyle/>
          <a:p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3555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59</TotalTime>
  <Words>683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Quotable</vt:lpstr>
      <vt:lpstr> Theory of Computing </vt:lpstr>
      <vt:lpstr>DFA For the language of all those strings starting and ending with different letter. </vt:lpstr>
      <vt:lpstr>DFA for starting and ending with different  letters</vt:lpstr>
      <vt:lpstr>DFA for starting and ending with different  letters</vt:lpstr>
      <vt:lpstr>Testing 1</vt:lpstr>
      <vt:lpstr>Testing 1</vt:lpstr>
      <vt:lpstr>Testing 2</vt:lpstr>
      <vt:lpstr>Testing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8801610193211</dc:creator>
  <cp:lastModifiedBy>8801610193211</cp:lastModifiedBy>
  <cp:revision>18</cp:revision>
  <dcterms:created xsi:type="dcterms:W3CDTF">2021-08-04T05:46:03Z</dcterms:created>
  <dcterms:modified xsi:type="dcterms:W3CDTF">2021-08-04T17:18:45Z</dcterms:modified>
</cp:coreProperties>
</file>