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7" r:id="rId1"/>
  </p:sldMasterIdLst>
  <p:notesMasterIdLst>
    <p:notesMasterId r:id="rId11"/>
  </p:notesMasterIdLst>
  <p:sldIdLst>
    <p:sldId id="256" r:id="rId2"/>
    <p:sldId id="258" r:id="rId3"/>
    <p:sldId id="257" r:id="rId4"/>
    <p:sldId id="259" r:id="rId5"/>
    <p:sldId id="262" r:id="rId6"/>
    <p:sldId id="260" r:id="rId7"/>
    <p:sldId id="264" r:id="rId8"/>
    <p:sldId id="261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>
        <p:scale>
          <a:sx n="66" d="100"/>
          <a:sy n="66" d="100"/>
        </p:scale>
        <p:origin x="1301" y="259"/>
      </p:cViewPr>
      <p:guideLst>
        <p:guide orient="horz" pos="2160"/>
        <p:guide pos="38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32B36E-28CF-9B4C-8479-14EA48AAE0E6}" type="datetimeFigureOut">
              <a:rPr lang="en-US"/>
              <a:t>04-Aug-21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8BBD68-7985-8348-ABEE-FACD8E9CE21D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1883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smtClean="0"/>
              <a:pPr/>
              <a:t>04-Aug-21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591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smtClean="0"/>
              <a:pPr/>
              <a:t>04-Aug-21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9498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04-Aug-21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0694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smtClean="0"/>
              <a:pPr/>
              <a:t>04-Aug-21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33321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04-Aug-21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1594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smtClean="0"/>
              <a:pPr/>
              <a:t>04-Aug-21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452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04-Aug-21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243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04-Aug-21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851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04-Aug-21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5773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smtClean="0"/>
              <a:pPr/>
              <a:t>04-Aug-21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344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04-Aug-21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9809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04-Aug-21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375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smtClean="0"/>
              <a:pPr/>
              <a:t>04-Aug-21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9932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smtClean="0"/>
              <a:pPr/>
              <a:t>04-Aug-21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033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04-Aug-21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34796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65E8B74E-E7ED-E041-AB7E-D6893523ABBD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223520" y="121920"/>
            <a:ext cx="11968479" cy="1516221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sz="8000" i="1" dirty="0"/>
              <a:t> </a:t>
            </a:r>
            <a:r>
              <a:rPr lang="en-GB" sz="8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Theory of Computing </a:t>
            </a:r>
            <a:endParaRPr lang="en-US" sz="80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8EA2BA-5FA6-3F47-A6DE-5B3F04BBDC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4744" y="1733471"/>
            <a:ext cx="12075913" cy="2622422"/>
          </a:xfrm>
        </p:spPr>
        <p:txBody>
          <a:bodyPr>
            <a:noAutofit/>
          </a:bodyPr>
          <a:lstStyle/>
          <a:p>
            <a:r>
              <a:rPr lang="en-GB" sz="40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Presented by Jamil Rayhan</a:t>
            </a:r>
          </a:p>
          <a:p>
            <a:r>
              <a:rPr lang="en-GB" sz="40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ID             : 18CSE061</a:t>
            </a:r>
          </a:p>
          <a:p>
            <a:r>
              <a:rPr lang="en-GB" sz="40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Semester : 2</a:t>
            </a:r>
            <a:r>
              <a:rPr lang="en-GB" sz="4000" b="1" baseline="30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nd</a:t>
            </a:r>
            <a:endParaRPr lang="en-GB" sz="4000" b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r>
              <a:rPr lang="en-GB" sz="40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Year         : 2</a:t>
            </a:r>
            <a:r>
              <a:rPr lang="en-GB" sz="4000" b="1" baseline="30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nd</a:t>
            </a:r>
            <a:endParaRPr lang="en-US" sz="4000" b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3BB1EA-18D7-964C-8E62-A6F61E22BDDB}"/>
              </a:ext>
            </a:extLst>
          </p:cNvPr>
          <p:cNvSpPr txBox="1"/>
          <p:nvPr/>
        </p:nvSpPr>
        <p:spPr>
          <a:xfrm>
            <a:off x="794744" y="5406123"/>
            <a:ext cx="944760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2800" dirty="0"/>
              <a:t>Bangabandhu Sheikh Mujibur Rahman Science and Technology University , </a:t>
            </a:r>
            <a:r>
              <a:rPr lang="en-GB" sz="2800" dirty="0" err="1"/>
              <a:t>Gopalgonj</a:t>
            </a:r>
            <a:r>
              <a:rPr lang="en-GB" sz="2800" dirty="0"/>
              <a:t> (8100)</a:t>
            </a:r>
            <a:endParaRPr lang="en-US" sz="2800" dirty="0"/>
          </a:p>
        </p:txBody>
      </p:sp>
      <p:pic>
        <p:nvPicPr>
          <p:cNvPr id="9" name="Picture 9">
            <a:extLst>
              <a:ext uri="{FF2B5EF4-FFF2-40B4-BE49-F238E27FC236}">
                <a16:creationId xmlns:a16="http://schemas.microsoft.com/office/drawing/2014/main" id="{61D1942F-1237-F84B-8975-6D8AEB6561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2353" y="4908353"/>
            <a:ext cx="1949648" cy="1949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847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00800D12-C2D6-5543-9E9A-7F5E629AFD0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/>
              <a:t>DFA For the language of all those strings starting and ending with different letter. </a:t>
            </a:r>
            <a:endParaRPr lang="en-US"/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CC049C2B-28DF-CD43-87AB-94BD8D42C111}"/>
              </a:ext>
            </a:extLst>
          </p:cNvPr>
          <p:cNvSpPr txBox="1">
            <a:spLocks noGrp="1" noChangeArrowheads="1"/>
          </p:cNvSpPr>
          <p:nvPr>
            <p:ph idx="1"/>
          </p:nvPr>
        </p:nvSpPr>
        <p:spPr>
          <a:xfrm>
            <a:off x="827424" y="2141007"/>
            <a:ext cx="10554574" cy="4635713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3200" dirty="0"/>
              <a:t>Build a DFA for the following language:</a:t>
            </a:r>
          </a:p>
          <a:p>
            <a:pPr lvl="1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sz="2800" dirty="0">
                <a:solidFill>
                  <a:schemeClr val="accent5"/>
                </a:solidFill>
              </a:rPr>
              <a:t>L = {w | w is a string that starts and ends with </a:t>
            </a:r>
            <a:r>
              <a:rPr lang="en-GB" sz="2800" dirty="0">
                <a:solidFill>
                  <a:schemeClr val="accent5"/>
                </a:solidFill>
              </a:rPr>
              <a:t>different</a:t>
            </a:r>
            <a:r>
              <a:rPr lang="en-US" sz="2800" dirty="0">
                <a:solidFill>
                  <a:schemeClr val="accent5"/>
                </a:solidFill>
              </a:rPr>
              <a:t> letters}</a:t>
            </a:r>
          </a:p>
          <a:p>
            <a:pPr>
              <a:lnSpc>
                <a:spcPct val="90000"/>
              </a:lnSpc>
            </a:pPr>
            <a:r>
              <a:rPr lang="en-US" sz="3200" dirty="0"/>
              <a:t>Steps for building a DFA to recognize L:</a:t>
            </a:r>
          </a:p>
          <a:p>
            <a:pPr lvl="1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sz="2800" dirty="0"/>
              <a:t>∑ = {a , b}</a:t>
            </a:r>
          </a:p>
          <a:p>
            <a:pPr lvl="1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sz="2800" dirty="0"/>
              <a:t>Decide on the states: Q</a:t>
            </a:r>
          </a:p>
          <a:p>
            <a:pPr lvl="1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sz="2800" dirty="0"/>
              <a:t>Designate start state and final state(s)</a:t>
            </a:r>
          </a:p>
          <a:p>
            <a:pPr lvl="1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l-GR" sz="2800" dirty="0">
                <a:latin typeface="Lucida Grande" pitchFamily="28" charset="0"/>
                <a:cs typeface="Tahoma" pitchFamily="28" charset="0"/>
              </a:rPr>
              <a:t>δ</a:t>
            </a:r>
            <a:r>
              <a:rPr lang="en-US" sz="2800" dirty="0">
                <a:latin typeface="Lucida Grande" pitchFamily="28" charset="0"/>
                <a:cs typeface="Tahoma" pitchFamily="28" charset="0"/>
              </a:rPr>
              <a:t>: </a:t>
            </a:r>
            <a:r>
              <a:rPr lang="en-US" sz="2800" dirty="0"/>
              <a:t>Decide on the transitions: </a:t>
            </a:r>
          </a:p>
        </p:txBody>
      </p:sp>
    </p:spTree>
    <p:extLst>
      <p:ext uri="{BB962C8B-B14F-4D97-AF65-F5344CB8AC3E}">
        <p14:creationId xmlns:p14="http://schemas.microsoft.com/office/powerpoint/2010/main" val="3642310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F503EA04-4690-094E-B73F-8B381428511E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>
          <a:xfrm>
            <a:off x="271663" y="447187"/>
            <a:ext cx="11679540" cy="1279367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dirty="0"/>
              <a:t>DFA for starting and ending </a:t>
            </a:r>
            <a:r>
              <a:rPr lang="en-GB" sz="4400" dirty="0"/>
              <a:t>with different </a:t>
            </a:r>
            <a:r>
              <a:rPr lang="en-US" sz="4400" dirty="0"/>
              <a:t> letters</a:t>
            </a:r>
          </a:p>
        </p:txBody>
      </p:sp>
      <p:sp>
        <p:nvSpPr>
          <p:cNvPr id="2" name="Text Box 34">
            <a:extLst>
              <a:ext uri="{FF2B5EF4-FFF2-40B4-BE49-F238E27FC236}">
                <a16:creationId xmlns:a16="http://schemas.microsoft.com/office/drawing/2014/main" id="{FE766FD8-FC49-9345-94AE-1C29B6FEDF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0968" y="2114496"/>
            <a:ext cx="3354705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sz="2000" dirty="0"/>
              <a:t> Q = </a:t>
            </a:r>
            <a:r>
              <a:rPr lang="en-GB" sz="2000" dirty="0"/>
              <a:t>{A,B,C,D,E</a:t>
            </a:r>
            <a:r>
              <a:rPr lang="en-US" sz="2000" dirty="0"/>
              <a:t>}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2000" dirty="0"/>
              <a:t> ∑ = {a , b}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2000" dirty="0"/>
              <a:t> start state = </a:t>
            </a:r>
            <a:r>
              <a:rPr lang="en-GB" sz="2000" dirty="0"/>
              <a:t>A</a:t>
            </a:r>
            <a:endParaRPr lang="en-US" sz="2000" dirty="0"/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2000" dirty="0"/>
              <a:t> F ={</a:t>
            </a:r>
            <a:r>
              <a:rPr lang="en-GB" sz="2000" dirty="0"/>
              <a:t>C, E </a:t>
            </a:r>
            <a:r>
              <a:rPr lang="en-US" sz="2000" dirty="0"/>
              <a:t>}</a:t>
            </a:r>
            <a:endParaRPr lang="el-GR" sz="2000" dirty="0">
              <a:cs typeface="Arial" charset="0"/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2000" dirty="0"/>
              <a:t> Transition table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20">
                <a:extLst>
                  <a:ext uri="{FF2B5EF4-FFF2-40B4-BE49-F238E27FC236}">
                    <a16:creationId xmlns:a16="http://schemas.microsoft.com/office/drawing/2014/main" id="{BF1F3430-0EFA-994A-9E0B-8C3028C2A07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25250090"/>
                  </p:ext>
                </p:extLst>
              </p:nvPr>
            </p:nvGraphicFramePr>
            <p:xfrm>
              <a:off x="8542351" y="3792390"/>
              <a:ext cx="2678628" cy="281546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92876">
                      <a:extLst>
                        <a:ext uri="{9D8B030D-6E8A-4147-A177-3AD203B41FA5}">
                          <a16:colId xmlns:a16="http://schemas.microsoft.com/office/drawing/2014/main" val="272907187"/>
                        </a:ext>
                      </a:extLst>
                    </a:gridCol>
                    <a:gridCol w="892876">
                      <a:extLst>
                        <a:ext uri="{9D8B030D-6E8A-4147-A177-3AD203B41FA5}">
                          <a16:colId xmlns:a16="http://schemas.microsoft.com/office/drawing/2014/main" val="4051518672"/>
                        </a:ext>
                      </a:extLst>
                    </a:gridCol>
                    <a:gridCol w="892876">
                      <a:extLst>
                        <a:ext uri="{9D8B030D-6E8A-4147-A177-3AD203B41FA5}">
                          <a16:colId xmlns:a16="http://schemas.microsoft.com/office/drawing/2014/main" val="1200437935"/>
                        </a:ext>
                      </a:extLst>
                    </a:gridCol>
                  </a:tblGrid>
                  <a:tr h="529468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l-GR" sz="2400" dirty="0" smtClean="0">
                                    <a:latin typeface="Lucida Grande" pitchFamily="28" charset="0"/>
                                    <a:cs typeface="Tahoma" pitchFamily="28" charset="0"/>
                                  </a:rPr>
                                  <m:t>δ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>
                        <a:lnL w="12700" cmpd="sng">
                          <a:noFill/>
                        </a:lnL>
                        <a:lnT w="12700" cmpd="sng">
                          <a:noFill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a</a:t>
                          </a:r>
                        </a:p>
                      </a:txBody>
                      <a:tcPr anchor="ctr">
                        <a:lnT w="12700" cmpd="sng">
                          <a:noFill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b</a:t>
                          </a:r>
                        </a:p>
                      </a:txBody>
                      <a:tcPr anchor="ctr">
                        <a:lnT w="12700" cmpd="sng">
                          <a:noFill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4136747322"/>
                      </a:ext>
                    </a:extLst>
                  </a:tr>
                  <a:tr h="3025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A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B</a:t>
                          </a: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D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16639178"/>
                      </a:ext>
                    </a:extLst>
                  </a:tr>
                  <a:tr h="3025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B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C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2020071963"/>
                      </a:ext>
                    </a:extLst>
                  </a:tr>
                  <a:tr h="3025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*C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B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C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27892896"/>
                      </a:ext>
                    </a:extLst>
                  </a:tr>
                  <a:tr h="3025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D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D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698116232"/>
                      </a:ext>
                    </a:extLst>
                  </a:tr>
                  <a:tr h="3025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*E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D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31628609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20">
                <a:extLst>
                  <a:ext uri="{FF2B5EF4-FFF2-40B4-BE49-F238E27FC236}">
                    <a16:creationId xmlns:a16="http://schemas.microsoft.com/office/drawing/2014/main" id="{BF1F3430-0EFA-994A-9E0B-8C3028C2A07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25250090"/>
                  </p:ext>
                </p:extLst>
              </p:nvPr>
            </p:nvGraphicFramePr>
            <p:xfrm>
              <a:off x="8542351" y="3792390"/>
              <a:ext cx="2678628" cy="281546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92876">
                      <a:extLst>
                        <a:ext uri="{9D8B030D-6E8A-4147-A177-3AD203B41FA5}">
                          <a16:colId xmlns:a16="http://schemas.microsoft.com/office/drawing/2014/main" val="272907187"/>
                        </a:ext>
                      </a:extLst>
                    </a:gridCol>
                    <a:gridCol w="892876">
                      <a:extLst>
                        <a:ext uri="{9D8B030D-6E8A-4147-A177-3AD203B41FA5}">
                          <a16:colId xmlns:a16="http://schemas.microsoft.com/office/drawing/2014/main" val="4051518672"/>
                        </a:ext>
                      </a:extLst>
                    </a:gridCol>
                    <a:gridCol w="892876">
                      <a:extLst>
                        <a:ext uri="{9D8B030D-6E8A-4147-A177-3AD203B41FA5}">
                          <a16:colId xmlns:a16="http://schemas.microsoft.com/office/drawing/2014/main" val="1200437935"/>
                        </a:ext>
                      </a:extLst>
                    </a:gridCol>
                  </a:tblGrid>
                  <a:tr h="52946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T w="12700" cmpd="sng">
                          <a:noFill/>
                        </a:lnT>
                        <a:blipFill>
                          <a:blip r:embed="rId2"/>
                          <a:stretch>
                            <a:fillRect t="-2299" r="-200680" b="-4574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a</a:t>
                          </a:r>
                        </a:p>
                      </a:txBody>
                      <a:tcPr anchor="ctr">
                        <a:lnT w="12700" cmpd="sng">
                          <a:noFill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b</a:t>
                          </a:r>
                        </a:p>
                      </a:txBody>
                      <a:tcPr anchor="ctr">
                        <a:lnT w="12700" cmpd="sng">
                          <a:noFill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413674732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A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B</a:t>
                          </a: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D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16639178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B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C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2020071963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*C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B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C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27892896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D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D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69811623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*E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D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31628609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2918EAF7-C271-4B83-8924-401AAC92BEF7}"/>
              </a:ext>
            </a:extLst>
          </p:cNvPr>
          <p:cNvSpPr/>
          <p:nvPr/>
        </p:nvSpPr>
        <p:spPr>
          <a:xfrm>
            <a:off x="8786260" y="2214880"/>
            <a:ext cx="2346960" cy="731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chemeClr val="tx1"/>
                </a:solidFill>
              </a:rPr>
              <a:t>          = start state</a:t>
            </a:r>
          </a:p>
          <a:p>
            <a:r>
              <a:rPr lang="en-US" sz="2000" b="1" dirty="0">
                <a:solidFill>
                  <a:schemeClr val="tx1"/>
                </a:solidFill>
              </a:rPr>
              <a:t>    *    = final state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F1611752-587E-411B-AB83-D943EEC77279}"/>
              </a:ext>
            </a:extLst>
          </p:cNvPr>
          <p:cNvSpPr/>
          <p:nvPr/>
        </p:nvSpPr>
        <p:spPr>
          <a:xfrm>
            <a:off x="9006376" y="2297769"/>
            <a:ext cx="416542" cy="216399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0F0F15F3-52FD-4E8D-BBB7-E03EFEACE4FF}"/>
              </a:ext>
            </a:extLst>
          </p:cNvPr>
          <p:cNvSpPr/>
          <p:nvPr/>
        </p:nvSpPr>
        <p:spPr>
          <a:xfrm>
            <a:off x="8334080" y="4422820"/>
            <a:ext cx="416542" cy="216399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748BCF5-B112-440F-9FD1-D3C1961A12F1}"/>
              </a:ext>
            </a:extLst>
          </p:cNvPr>
          <p:cNvSpPr txBox="1"/>
          <p:nvPr/>
        </p:nvSpPr>
        <p:spPr>
          <a:xfrm flipH="1">
            <a:off x="9333053" y="3423058"/>
            <a:ext cx="1188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Symbols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DCD17F2-8D64-45E9-9E61-34306D410C8D}"/>
              </a:ext>
            </a:extLst>
          </p:cNvPr>
          <p:cNvSpPr/>
          <p:nvPr/>
        </p:nvSpPr>
        <p:spPr>
          <a:xfrm>
            <a:off x="810000" y="2804160"/>
            <a:ext cx="835920" cy="772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33E0B48-89A1-416E-A22B-858CA6E79D88}"/>
              </a:ext>
            </a:extLst>
          </p:cNvPr>
          <p:cNvSpPr/>
          <p:nvPr/>
        </p:nvSpPr>
        <p:spPr>
          <a:xfrm>
            <a:off x="810000" y="5639953"/>
            <a:ext cx="835920" cy="772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E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5BF49F9-41FB-4476-AA91-4FE0478F32B3}"/>
              </a:ext>
            </a:extLst>
          </p:cNvPr>
          <p:cNvSpPr/>
          <p:nvPr/>
        </p:nvSpPr>
        <p:spPr>
          <a:xfrm>
            <a:off x="810000" y="4221406"/>
            <a:ext cx="835920" cy="772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38E2023-4A67-4295-B6BB-56CE726AA493}"/>
              </a:ext>
            </a:extLst>
          </p:cNvPr>
          <p:cNvSpPr/>
          <p:nvPr/>
        </p:nvSpPr>
        <p:spPr>
          <a:xfrm>
            <a:off x="2555477" y="2804160"/>
            <a:ext cx="835920" cy="772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B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48231C2-5620-4B10-9D83-4FD735588CC7}"/>
              </a:ext>
            </a:extLst>
          </p:cNvPr>
          <p:cNvSpPr/>
          <p:nvPr/>
        </p:nvSpPr>
        <p:spPr>
          <a:xfrm>
            <a:off x="4300954" y="2804160"/>
            <a:ext cx="835920" cy="772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EA6BC02-5C6F-4D54-A6F4-BA9019232E93}"/>
              </a:ext>
            </a:extLst>
          </p:cNvPr>
          <p:cNvCxnSpPr/>
          <p:nvPr/>
        </p:nvCxnSpPr>
        <p:spPr>
          <a:xfrm>
            <a:off x="4350523" y="-213604"/>
            <a:ext cx="71006" cy="52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C635915-73A7-46B2-976A-C3AB54E93013}"/>
              </a:ext>
            </a:extLst>
          </p:cNvPr>
          <p:cNvCxnSpPr>
            <a:endCxn id="11" idx="2"/>
          </p:cNvCxnSpPr>
          <p:nvPr/>
        </p:nvCxnSpPr>
        <p:spPr>
          <a:xfrm>
            <a:off x="243068" y="3190240"/>
            <a:ext cx="56693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6666713-CA99-4736-AD4D-9A22831BEE06}"/>
              </a:ext>
            </a:extLst>
          </p:cNvPr>
          <p:cNvCxnSpPr>
            <a:cxnSpLocks/>
            <a:stCxn id="13" idx="4"/>
            <a:endCxn id="12" idx="0"/>
          </p:cNvCxnSpPr>
          <p:nvPr/>
        </p:nvCxnSpPr>
        <p:spPr>
          <a:xfrm>
            <a:off x="1227960" y="4993566"/>
            <a:ext cx="0" cy="6463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2150D62-4788-4171-9A7A-A8CA7C008857}"/>
              </a:ext>
            </a:extLst>
          </p:cNvPr>
          <p:cNvCxnSpPr>
            <a:cxnSpLocks/>
            <a:stCxn id="11" idx="4"/>
            <a:endCxn id="13" idx="0"/>
          </p:cNvCxnSpPr>
          <p:nvPr/>
        </p:nvCxnSpPr>
        <p:spPr>
          <a:xfrm>
            <a:off x="1227960" y="3576320"/>
            <a:ext cx="0" cy="6450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D0FFCBE-A99C-4B2D-B423-0E5013287563}"/>
              </a:ext>
            </a:extLst>
          </p:cNvPr>
          <p:cNvCxnSpPr>
            <a:cxnSpLocks/>
            <a:stCxn id="14" idx="6"/>
            <a:endCxn id="15" idx="2"/>
          </p:cNvCxnSpPr>
          <p:nvPr/>
        </p:nvCxnSpPr>
        <p:spPr>
          <a:xfrm>
            <a:off x="3391397" y="3190240"/>
            <a:ext cx="90955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338C1CE-D294-4D9B-A930-04EAA8C61E14}"/>
              </a:ext>
            </a:extLst>
          </p:cNvPr>
          <p:cNvCxnSpPr>
            <a:cxnSpLocks/>
            <a:stCxn id="11" idx="6"/>
            <a:endCxn id="14" idx="2"/>
          </p:cNvCxnSpPr>
          <p:nvPr/>
        </p:nvCxnSpPr>
        <p:spPr>
          <a:xfrm>
            <a:off x="1645920" y="3190240"/>
            <a:ext cx="90955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8" name="Arrow: Curved Right 37">
            <a:extLst>
              <a:ext uri="{FF2B5EF4-FFF2-40B4-BE49-F238E27FC236}">
                <a16:creationId xmlns:a16="http://schemas.microsoft.com/office/drawing/2014/main" id="{EBD71356-FB6E-48D6-81F8-ABEDFDAEAD9F}"/>
              </a:ext>
            </a:extLst>
          </p:cNvPr>
          <p:cNvSpPr/>
          <p:nvPr/>
        </p:nvSpPr>
        <p:spPr>
          <a:xfrm flipH="1" flipV="1">
            <a:off x="1545582" y="4278870"/>
            <a:ext cx="441954" cy="601742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9" name="Arrow: Curved Right 38">
            <a:extLst>
              <a:ext uri="{FF2B5EF4-FFF2-40B4-BE49-F238E27FC236}">
                <a16:creationId xmlns:a16="http://schemas.microsoft.com/office/drawing/2014/main" id="{962E0E0B-7BBF-4959-8305-2B128F6C40CB}"/>
              </a:ext>
            </a:extLst>
          </p:cNvPr>
          <p:cNvSpPr/>
          <p:nvPr/>
        </p:nvSpPr>
        <p:spPr>
          <a:xfrm rot="5400000" flipV="1">
            <a:off x="2717780" y="2261135"/>
            <a:ext cx="497279" cy="722746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Arrow: Curved Right 39">
            <a:extLst>
              <a:ext uri="{FF2B5EF4-FFF2-40B4-BE49-F238E27FC236}">
                <a16:creationId xmlns:a16="http://schemas.microsoft.com/office/drawing/2014/main" id="{4E6AE2EB-89FB-4B67-9922-4836486EA402}"/>
              </a:ext>
            </a:extLst>
          </p:cNvPr>
          <p:cNvSpPr/>
          <p:nvPr/>
        </p:nvSpPr>
        <p:spPr>
          <a:xfrm rot="5400000" flipV="1">
            <a:off x="4504870" y="2267766"/>
            <a:ext cx="497279" cy="722746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Arrow: Curved Right 40">
            <a:extLst>
              <a:ext uri="{FF2B5EF4-FFF2-40B4-BE49-F238E27FC236}">
                <a16:creationId xmlns:a16="http://schemas.microsoft.com/office/drawing/2014/main" id="{AED3C748-5765-4A6D-90A3-E38475376380}"/>
              </a:ext>
            </a:extLst>
          </p:cNvPr>
          <p:cNvSpPr/>
          <p:nvPr/>
        </p:nvSpPr>
        <p:spPr>
          <a:xfrm flipH="1" flipV="1">
            <a:off x="1545582" y="5696116"/>
            <a:ext cx="441954" cy="601742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0" name="Arrow: Curved Up 49">
            <a:extLst>
              <a:ext uri="{FF2B5EF4-FFF2-40B4-BE49-F238E27FC236}">
                <a16:creationId xmlns:a16="http://schemas.microsoft.com/office/drawing/2014/main" id="{E47C4016-C2CD-4E09-9E34-880C18E59BC3}"/>
              </a:ext>
            </a:extLst>
          </p:cNvPr>
          <p:cNvSpPr/>
          <p:nvPr/>
        </p:nvSpPr>
        <p:spPr>
          <a:xfrm flipH="1">
            <a:off x="2858947" y="3573543"/>
            <a:ext cx="1961300" cy="373167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1" name="Arrow: Curved Up 50">
            <a:extLst>
              <a:ext uri="{FF2B5EF4-FFF2-40B4-BE49-F238E27FC236}">
                <a16:creationId xmlns:a16="http://schemas.microsoft.com/office/drawing/2014/main" id="{28F52800-DE06-4991-9F76-8030ECA97460}"/>
              </a:ext>
            </a:extLst>
          </p:cNvPr>
          <p:cNvSpPr/>
          <p:nvPr/>
        </p:nvSpPr>
        <p:spPr>
          <a:xfrm rot="5400000" flipH="1">
            <a:off x="-148880" y="5106308"/>
            <a:ext cx="1567622" cy="373167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43B9156-E625-492D-8766-FA9A01839C6C}"/>
              </a:ext>
            </a:extLst>
          </p:cNvPr>
          <p:cNvSpPr txBox="1"/>
          <p:nvPr/>
        </p:nvSpPr>
        <p:spPr>
          <a:xfrm>
            <a:off x="1881169" y="2877779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BED203D-3F12-4A9A-B9B4-0596CE57DF56}"/>
              </a:ext>
            </a:extLst>
          </p:cNvPr>
          <p:cNvSpPr txBox="1"/>
          <p:nvPr/>
        </p:nvSpPr>
        <p:spPr>
          <a:xfrm>
            <a:off x="3668591" y="3607724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D36153A-B228-4F85-8735-B3618BA46576}"/>
              </a:ext>
            </a:extLst>
          </p:cNvPr>
          <p:cNvSpPr txBox="1"/>
          <p:nvPr/>
        </p:nvSpPr>
        <p:spPr>
          <a:xfrm>
            <a:off x="3188715" y="2355372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93C7F3D-76A9-4C2B-95E6-A6D02B9D034A}"/>
              </a:ext>
            </a:extLst>
          </p:cNvPr>
          <p:cNvSpPr txBox="1"/>
          <p:nvPr/>
        </p:nvSpPr>
        <p:spPr>
          <a:xfrm>
            <a:off x="1266802" y="5114037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1E596A4-B08E-431B-BB3B-106F53BF259E}"/>
              </a:ext>
            </a:extLst>
          </p:cNvPr>
          <p:cNvSpPr txBox="1"/>
          <p:nvPr/>
        </p:nvSpPr>
        <p:spPr>
          <a:xfrm>
            <a:off x="1978047" y="5841367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A94E32B-616E-46C5-B0AD-8CBD4A5DCA57}"/>
              </a:ext>
            </a:extLst>
          </p:cNvPr>
          <p:cNvSpPr txBox="1"/>
          <p:nvPr/>
        </p:nvSpPr>
        <p:spPr>
          <a:xfrm>
            <a:off x="1978047" y="4422820"/>
            <a:ext cx="341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F907B7B-F7C4-4892-B23F-DCE979E405F7}"/>
              </a:ext>
            </a:extLst>
          </p:cNvPr>
          <p:cNvSpPr txBox="1"/>
          <p:nvPr/>
        </p:nvSpPr>
        <p:spPr>
          <a:xfrm>
            <a:off x="4997790" y="2405601"/>
            <a:ext cx="341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A1F1414-A1C4-439B-9DCA-B2BF581EB296}"/>
              </a:ext>
            </a:extLst>
          </p:cNvPr>
          <p:cNvSpPr txBox="1"/>
          <p:nvPr/>
        </p:nvSpPr>
        <p:spPr>
          <a:xfrm>
            <a:off x="3690972" y="2877779"/>
            <a:ext cx="341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34DF381-BC3E-41E9-B2AE-CCED70156973}"/>
              </a:ext>
            </a:extLst>
          </p:cNvPr>
          <p:cNvSpPr txBox="1"/>
          <p:nvPr/>
        </p:nvSpPr>
        <p:spPr>
          <a:xfrm>
            <a:off x="1227960" y="3695194"/>
            <a:ext cx="341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D816281-F720-42EA-89FC-B93A3A6ECE52}"/>
              </a:ext>
            </a:extLst>
          </p:cNvPr>
          <p:cNvSpPr txBox="1"/>
          <p:nvPr/>
        </p:nvSpPr>
        <p:spPr>
          <a:xfrm>
            <a:off x="526534" y="5117177"/>
            <a:ext cx="341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B7490332-1353-4BE7-8229-F422355F13E4}"/>
              </a:ext>
            </a:extLst>
          </p:cNvPr>
          <p:cNvCxnSpPr/>
          <p:nvPr/>
        </p:nvCxnSpPr>
        <p:spPr>
          <a:xfrm flipH="1">
            <a:off x="5397308" y="2214880"/>
            <a:ext cx="28593" cy="419593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21DCCBF2-D108-4727-B777-14AD93FC0AF1}"/>
              </a:ext>
            </a:extLst>
          </p:cNvPr>
          <p:cNvSpPr txBox="1"/>
          <p:nvPr/>
        </p:nvSpPr>
        <p:spPr>
          <a:xfrm rot="16200000" flipH="1">
            <a:off x="7708257" y="5108225"/>
            <a:ext cx="1188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States</a:t>
            </a:r>
          </a:p>
        </p:txBody>
      </p:sp>
    </p:spTree>
    <p:extLst>
      <p:ext uri="{BB962C8B-B14F-4D97-AF65-F5344CB8AC3E}">
        <p14:creationId xmlns:p14="http://schemas.microsoft.com/office/powerpoint/2010/main" val="3796377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3FC73324-C6D7-3145-8F91-F23C09032325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>
          <a:xfrm>
            <a:off x="293225" y="632383"/>
            <a:ext cx="11898775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dirty="0"/>
              <a:t>DFA for starting and ending </a:t>
            </a:r>
            <a:r>
              <a:rPr lang="en-GB" sz="4400" dirty="0"/>
              <a:t>with different </a:t>
            </a:r>
            <a:r>
              <a:rPr lang="en-US" sz="4400" dirty="0"/>
              <a:t> letters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F16EE7-9B5C-1442-A915-A0FC5780DE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9774" y="2116675"/>
            <a:ext cx="11531203" cy="4625578"/>
          </a:xfrm>
        </p:spPr>
        <p:txBody>
          <a:bodyPr>
            <a:normAutofit lnSpcReduction="10000"/>
          </a:bodyPr>
          <a:lstStyle/>
          <a:p>
            <a:r>
              <a:rPr lang="en-GB" sz="2800" b="0" i="0" dirty="0">
                <a:effectLst/>
                <a:latin typeface="Segoe UI" panose="020B0502040204020203" pitchFamily="34" charset="0"/>
              </a:rPr>
              <a:t>We know that if the first input is 'a' then the last input </a:t>
            </a:r>
            <a:r>
              <a:rPr lang="en-GB" sz="2800" b="1" i="0" dirty="0">
                <a:effectLst/>
                <a:latin typeface="Segoe UI" panose="020B0502040204020203" pitchFamily="34" charset="0"/>
              </a:rPr>
              <a:t>cannot be</a:t>
            </a:r>
            <a:r>
              <a:rPr lang="en-GB" sz="2800" b="0" i="0" dirty="0">
                <a:effectLst/>
                <a:latin typeface="Segoe UI" panose="020B0502040204020203" pitchFamily="34" charset="0"/>
              </a:rPr>
              <a:t> 'a', so we start two flows form start state, one for staring with 'a' and another for starting with 'b'</a:t>
            </a:r>
          </a:p>
          <a:p>
            <a:r>
              <a:rPr lang="en-GB" sz="2800" b="0" i="0" dirty="0">
                <a:effectLst/>
                <a:latin typeface="Segoe UI" panose="020B0502040204020203" pitchFamily="34" charset="0"/>
              </a:rPr>
              <a:t>There will be two final states</a:t>
            </a:r>
          </a:p>
          <a:p>
            <a:r>
              <a:rPr lang="en-GB" sz="2800" b="0" i="0" dirty="0">
                <a:effectLst/>
                <a:latin typeface="Segoe UI" panose="020B0502040204020203" pitchFamily="34" charset="0"/>
              </a:rPr>
              <a:t>In the first flow starting with 'a'. We will accept the input 'a' on state B for multiple times and then on b we will go to final state.</a:t>
            </a:r>
          </a:p>
          <a:p>
            <a:r>
              <a:rPr lang="en-GB" sz="2800" b="0" i="0" dirty="0">
                <a:effectLst/>
                <a:latin typeface="Segoe UI" panose="020B0502040204020203" pitchFamily="34" charset="0"/>
              </a:rPr>
              <a:t>On final state we will direct the input 'a' to state B so that the last symbol should not be 'a'</a:t>
            </a:r>
          </a:p>
          <a:p>
            <a:r>
              <a:rPr lang="en-GB" sz="2800" b="0" i="0" dirty="0">
                <a:effectLst/>
                <a:latin typeface="Segoe UI" panose="020B0502040204020203" pitchFamily="34" charset="0"/>
              </a:rPr>
              <a:t>The same mechanism will be for another flow staring from start state A on input 'a'.</a:t>
            </a:r>
          </a:p>
        </p:txBody>
      </p:sp>
    </p:spTree>
    <p:extLst>
      <p:ext uri="{BB962C8B-B14F-4D97-AF65-F5344CB8AC3E}">
        <p14:creationId xmlns:p14="http://schemas.microsoft.com/office/powerpoint/2010/main" val="3064530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F9E1B-9AD8-4028-978A-2D96F709E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dirty="0"/>
              <a:t>Testing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498423-2052-4250-AB4A-E1A4F340FF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2428" y="2462276"/>
            <a:ext cx="10554574" cy="7315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Considering the string  </a:t>
            </a:r>
            <a:r>
              <a:rPr lang="en-US" sz="3200" dirty="0" err="1"/>
              <a:t>abab</a:t>
            </a:r>
            <a:endParaRPr lang="en-US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20">
                <a:extLst>
                  <a:ext uri="{FF2B5EF4-FFF2-40B4-BE49-F238E27FC236}">
                    <a16:creationId xmlns:a16="http://schemas.microsoft.com/office/drawing/2014/main" id="{7F9E48DD-4A45-41B3-94BB-47A08CE5A7F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11619700"/>
                  </p:ext>
                </p:extLst>
              </p:nvPr>
            </p:nvGraphicFramePr>
            <p:xfrm>
              <a:off x="8542351" y="3792390"/>
              <a:ext cx="2678628" cy="190106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92876">
                      <a:extLst>
                        <a:ext uri="{9D8B030D-6E8A-4147-A177-3AD203B41FA5}">
                          <a16:colId xmlns:a16="http://schemas.microsoft.com/office/drawing/2014/main" val="272907187"/>
                        </a:ext>
                      </a:extLst>
                    </a:gridCol>
                    <a:gridCol w="892876">
                      <a:extLst>
                        <a:ext uri="{9D8B030D-6E8A-4147-A177-3AD203B41FA5}">
                          <a16:colId xmlns:a16="http://schemas.microsoft.com/office/drawing/2014/main" val="4051518672"/>
                        </a:ext>
                      </a:extLst>
                    </a:gridCol>
                    <a:gridCol w="892876">
                      <a:extLst>
                        <a:ext uri="{9D8B030D-6E8A-4147-A177-3AD203B41FA5}">
                          <a16:colId xmlns:a16="http://schemas.microsoft.com/office/drawing/2014/main" val="1200437935"/>
                        </a:ext>
                      </a:extLst>
                    </a:gridCol>
                  </a:tblGrid>
                  <a:tr h="529468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l-GR" sz="2400" dirty="0" smtClean="0">
                                    <a:latin typeface="Lucida Grande" pitchFamily="28" charset="0"/>
                                    <a:cs typeface="Tahoma" pitchFamily="28" charset="0"/>
                                  </a:rPr>
                                  <m:t>δ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>
                        <a:lnL w="12700" cmpd="sng">
                          <a:noFill/>
                        </a:lnL>
                        <a:lnT w="12700" cmpd="sng">
                          <a:noFill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a</a:t>
                          </a:r>
                        </a:p>
                      </a:txBody>
                      <a:tcPr anchor="ctr">
                        <a:lnT w="12700" cmpd="sng">
                          <a:noFill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b</a:t>
                          </a:r>
                        </a:p>
                      </a:txBody>
                      <a:tcPr anchor="ctr">
                        <a:lnT w="12700" cmpd="sng">
                          <a:noFill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4136747322"/>
                      </a:ext>
                    </a:extLst>
                  </a:tr>
                  <a:tr h="3025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A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B</a:t>
                          </a: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D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16639178"/>
                      </a:ext>
                    </a:extLst>
                  </a:tr>
                  <a:tr h="3025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B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C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2020071963"/>
                      </a:ext>
                    </a:extLst>
                  </a:tr>
                  <a:tr h="3025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*C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B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C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2789289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20">
                <a:extLst>
                  <a:ext uri="{FF2B5EF4-FFF2-40B4-BE49-F238E27FC236}">
                    <a16:creationId xmlns:a16="http://schemas.microsoft.com/office/drawing/2014/main" id="{7F9E48DD-4A45-41B3-94BB-47A08CE5A7F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11619700"/>
                  </p:ext>
                </p:extLst>
              </p:nvPr>
            </p:nvGraphicFramePr>
            <p:xfrm>
              <a:off x="8542351" y="3792390"/>
              <a:ext cx="2678628" cy="190106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92876">
                      <a:extLst>
                        <a:ext uri="{9D8B030D-6E8A-4147-A177-3AD203B41FA5}">
                          <a16:colId xmlns:a16="http://schemas.microsoft.com/office/drawing/2014/main" val="272907187"/>
                        </a:ext>
                      </a:extLst>
                    </a:gridCol>
                    <a:gridCol w="892876">
                      <a:extLst>
                        <a:ext uri="{9D8B030D-6E8A-4147-A177-3AD203B41FA5}">
                          <a16:colId xmlns:a16="http://schemas.microsoft.com/office/drawing/2014/main" val="4051518672"/>
                        </a:ext>
                      </a:extLst>
                    </a:gridCol>
                    <a:gridCol w="892876">
                      <a:extLst>
                        <a:ext uri="{9D8B030D-6E8A-4147-A177-3AD203B41FA5}">
                          <a16:colId xmlns:a16="http://schemas.microsoft.com/office/drawing/2014/main" val="1200437935"/>
                        </a:ext>
                      </a:extLst>
                    </a:gridCol>
                  </a:tblGrid>
                  <a:tr h="52946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T w="12700" cmpd="sng">
                          <a:noFill/>
                        </a:lnT>
                        <a:blipFill>
                          <a:blip r:embed="rId2"/>
                          <a:stretch>
                            <a:fillRect t="-2299" r="-200680" b="-2850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a</a:t>
                          </a:r>
                        </a:p>
                      </a:txBody>
                      <a:tcPr anchor="ctr">
                        <a:lnT w="12700" cmpd="sng">
                          <a:noFill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b</a:t>
                          </a:r>
                        </a:p>
                      </a:txBody>
                      <a:tcPr anchor="ctr">
                        <a:lnT w="12700" cmpd="sng">
                          <a:noFill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413674732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A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B</a:t>
                          </a: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D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16639178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B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C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2020071963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*C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B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C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2789289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6F7525E6-8E86-4181-AD69-87D36E39ABB5}"/>
              </a:ext>
            </a:extLst>
          </p:cNvPr>
          <p:cNvSpPr/>
          <p:nvPr/>
        </p:nvSpPr>
        <p:spPr>
          <a:xfrm>
            <a:off x="8786260" y="2214880"/>
            <a:ext cx="2346960" cy="731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chemeClr val="tx1"/>
                </a:solidFill>
              </a:rPr>
              <a:t>          = start state</a:t>
            </a:r>
          </a:p>
          <a:p>
            <a:r>
              <a:rPr lang="en-US" sz="2000" b="1" dirty="0">
                <a:solidFill>
                  <a:schemeClr val="tx1"/>
                </a:solidFill>
              </a:rPr>
              <a:t>    *    = final state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914CF6D3-D9D0-4A47-AFFE-20E1EA96A699}"/>
              </a:ext>
            </a:extLst>
          </p:cNvPr>
          <p:cNvSpPr/>
          <p:nvPr/>
        </p:nvSpPr>
        <p:spPr>
          <a:xfrm>
            <a:off x="9006376" y="2297769"/>
            <a:ext cx="416542" cy="216399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8FC9D236-29E1-4EEA-80F8-9F73C30A3FFC}"/>
              </a:ext>
            </a:extLst>
          </p:cNvPr>
          <p:cNvSpPr/>
          <p:nvPr/>
        </p:nvSpPr>
        <p:spPr>
          <a:xfrm>
            <a:off x="8334080" y="4422820"/>
            <a:ext cx="416542" cy="216399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E88788-F370-434E-A08D-42B2FA06073D}"/>
              </a:ext>
            </a:extLst>
          </p:cNvPr>
          <p:cNvSpPr txBox="1"/>
          <p:nvPr/>
        </p:nvSpPr>
        <p:spPr>
          <a:xfrm flipH="1">
            <a:off x="9333053" y="3423058"/>
            <a:ext cx="1188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Symbols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34BD77-1848-45C3-97F4-4A3E7DB30E1C}"/>
              </a:ext>
            </a:extLst>
          </p:cNvPr>
          <p:cNvSpPr txBox="1"/>
          <p:nvPr/>
        </p:nvSpPr>
        <p:spPr>
          <a:xfrm rot="16200000" flipH="1">
            <a:off x="7659189" y="4648129"/>
            <a:ext cx="1188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States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3CD749-C13C-4CFA-831E-AFFE67A9A682}"/>
              </a:ext>
            </a:extLst>
          </p:cNvPr>
          <p:cNvSpPr txBox="1"/>
          <p:nvPr/>
        </p:nvSpPr>
        <p:spPr>
          <a:xfrm>
            <a:off x="625033" y="4051138"/>
            <a:ext cx="46645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A		B		C 		B 		</a:t>
            </a:r>
            <a:r>
              <a:rPr lang="en-US" sz="3200" b="1" dirty="0">
                <a:solidFill>
                  <a:srgbClr val="00B0F0"/>
                </a:solidFill>
              </a:rPr>
              <a:t>C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27D946D3-300E-4861-8757-22670F887FB8}"/>
              </a:ext>
            </a:extLst>
          </p:cNvPr>
          <p:cNvSpPr/>
          <p:nvPr/>
        </p:nvSpPr>
        <p:spPr>
          <a:xfrm>
            <a:off x="2041633" y="4238434"/>
            <a:ext cx="416542" cy="216399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401EA753-2602-4EBC-8E31-ADC264C938D4}"/>
              </a:ext>
            </a:extLst>
          </p:cNvPr>
          <p:cNvSpPr/>
          <p:nvPr/>
        </p:nvSpPr>
        <p:spPr>
          <a:xfrm>
            <a:off x="2965147" y="4256076"/>
            <a:ext cx="416542" cy="216399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400D9F5B-E86E-46AA-B91A-A032952ECC2E}"/>
              </a:ext>
            </a:extLst>
          </p:cNvPr>
          <p:cNvSpPr/>
          <p:nvPr/>
        </p:nvSpPr>
        <p:spPr>
          <a:xfrm>
            <a:off x="3813654" y="4256076"/>
            <a:ext cx="416542" cy="216399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2F5E5942-64B0-4ABC-A4EA-339EB15E82B6}"/>
              </a:ext>
            </a:extLst>
          </p:cNvPr>
          <p:cNvSpPr/>
          <p:nvPr/>
        </p:nvSpPr>
        <p:spPr>
          <a:xfrm>
            <a:off x="1119194" y="4238434"/>
            <a:ext cx="416542" cy="216399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peech Bubble: Rectangle with Corners Rounded 14">
            <a:extLst>
              <a:ext uri="{FF2B5EF4-FFF2-40B4-BE49-F238E27FC236}">
                <a16:creationId xmlns:a16="http://schemas.microsoft.com/office/drawing/2014/main" id="{F4355BAF-37F8-4F55-AB04-CD6C5EB8F55E}"/>
              </a:ext>
            </a:extLst>
          </p:cNvPr>
          <p:cNvSpPr/>
          <p:nvPr/>
        </p:nvSpPr>
        <p:spPr>
          <a:xfrm>
            <a:off x="4884516" y="3193796"/>
            <a:ext cx="2017856" cy="857342"/>
          </a:xfrm>
          <a:prstGeom prst="wedgeRoundRectCallout">
            <a:avLst>
              <a:gd name="adj1" fmla="val -59843"/>
              <a:gd name="adj2" fmla="val 8275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String </a:t>
            </a:r>
            <a:r>
              <a:rPr lang="en-US" dirty="0" err="1"/>
              <a:t>abab</a:t>
            </a:r>
            <a:r>
              <a:rPr lang="en-US" dirty="0"/>
              <a:t> is accepted</a:t>
            </a:r>
          </a:p>
        </p:txBody>
      </p:sp>
    </p:spTree>
    <p:extLst>
      <p:ext uri="{BB962C8B-B14F-4D97-AF65-F5344CB8AC3E}">
        <p14:creationId xmlns:p14="http://schemas.microsoft.com/office/powerpoint/2010/main" val="3929987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EB818-3435-F44B-B706-58EE3C348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8000" i="0">
                <a:solidFill>
                  <a:schemeClr val="tx1"/>
                </a:solidFill>
                <a:effectLst/>
                <a:latin typeface="Segoe UI" panose="020B0502040204020203" pitchFamily="34" charset="0"/>
              </a:rPr>
              <a:t>Testing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E5A0F7-4777-854A-8C7C-216ADA9447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1" y="2222287"/>
            <a:ext cx="11022189" cy="4635713"/>
          </a:xfrm>
        </p:spPr>
        <p:txBody>
          <a:bodyPr>
            <a:normAutofit fontScale="92500" lnSpcReduction="20000"/>
          </a:bodyPr>
          <a:lstStyle/>
          <a:p>
            <a:pPr>
              <a:buFont typeface="+mj-lt"/>
              <a:buAutoNum type="arabicPeriod"/>
            </a:pPr>
            <a:r>
              <a:rPr lang="en-GB" sz="3200" b="0" i="0" dirty="0">
                <a:effectLst/>
                <a:latin typeface="Segoe UI" panose="020B0502040204020203" pitchFamily="34" charset="0"/>
              </a:rPr>
              <a:t>Lets take one input string </a:t>
            </a:r>
            <a:r>
              <a:rPr lang="en-GB" sz="3200" b="1" i="0" dirty="0" err="1">
                <a:effectLst/>
                <a:latin typeface="Segoe UI" panose="020B0502040204020203" pitchFamily="34" charset="0"/>
              </a:rPr>
              <a:t>abab</a:t>
            </a:r>
            <a:r>
              <a:rPr lang="en-GB" sz="3200" b="0" i="0" dirty="0">
                <a:effectLst/>
                <a:latin typeface="Segoe UI" panose="020B0502040204020203" pitchFamily="34" charset="0"/>
              </a:rPr>
              <a:t>(this will describe for strings which starts with a and ends with different symbol b)</a:t>
            </a:r>
          </a:p>
          <a:p>
            <a:pPr>
              <a:buFont typeface="+mj-lt"/>
              <a:buAutoNum type="arabicPeriod"/>
            </a:pPr>
            <a:r>
              <a:rPr lang="en-GB" sz="3200" b="0" i="0" dirty="0">
                <a:effectLst/>
                <a:latin typeface="Segoe UI" panose="020B0502040204020203" pitchFamily="34" charset="0"/>
              </a:rPr>
              <a:t>Scan string from left to right</a:t>
            </a:r>
          </a:p>
          <a:p>
            <a:pPr>
              <a:buFont typeface="+mj-lt"/>
              <a:buAutoNum type="arabicPeriod"/>
            </a:pPr>
            <a:r>
              <a:rPr lang="en-GB" sz="3200" b="0" i="0" dirty="0">
                <a:effectLst/>
                <a:latin typeface="Segoe UI" panose="020B0502040204020203" pitchFamily="34" charset="0"/>
              </a:rPr>
              <a:t>First input is a, so from state A we will go to state B</a:t>
            </a:r>
          </a:p>
          <a:p>
            <a:pPr>
              <a:buFont typeface="+mj-lt"/>
              <a:buAutoNum type="arabicPeriod"/>
            </a:pPr>
            <a:r>
              <a:rPr lang="en-GB" sz="3200" b="0" i="0" dirty="0">
                <a:effectLst/>
                <a:latin typeface="Segoe UI" panose="020B0502040204020203" pitchFamily="34" charset="0"/>
              </a:rPr>
              <a:t>Second input is b, so from state B we will go to state C</a:t>
            </a:r>
          </a:p>
          <a:p>
            <a:pPr>
              <a:buFont typeface="+mj-lt"/>
              <a:buAutoNum type="arabicPeriod"/>
            </a:pPr>
            <a:r>
              <a:rPr lang="en-GB" sz="3200" b="0" i="0" dirty="0">
                <a:effectLst/>
                <a:latin typeface="Segoe UI" panose="020B0502040204020203" pitchFamily="34" charset="0"/>
              </a:rPr>
              <a:t>Third input is a, so from state C we will go to state B</a:t>
            </a:r>
          </a:p>
          <a:p>
            <a:pPr>
              <a:buFont typeface="+mj-lt"/>
              <a:buAutoNum type="arabicPeriod"/>
            </a:pPr>
            <a:r>
              <a:rPr lang="en-GB" sz="3200" b="0" i="0" dirty="0">
                <a:effectLst/>
                <a:latin typeface="Segoe UI" panose="020B0502040204020203" pitchFamily="34" charset="0"/>
              </a:rPr>
              <a:t>Fourth input is b, so from state B we will go to state C </a:t>
            </a:r>
            <a:r>
              <a:rPr lang="en-GB" sz="3200" b="1" i="0" dirty="0">
                <a:effectLst/>
                <a:latin typeface="Segoe UI" panose="020B0502040204020203" pitchFamily="34" charset="0"/>
              </a:rPr>
              <a:t>(final state)</a:t>
            </a:r>
            <a:endParaRPr lang="en-GB" sz="3200" dirty="0">
              <a:latin typeface="Segoe UI" panose="020B0502040204020203" pitchFamily="34" charset="0"/>
            </a:endParaRPr>
          </a:p>
          <a:p>
            <a:pPr marL="800100" lvl="2" indent="0">
              <a:buNone/>
            </a:pPr>
            <a:r>
              <a:rPr lang="en-GB" sz="2600" b="0" i="1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Segoe UI" panose="020B0502040204020203" pitchFamily="34" charset="0"/>
              </a:rPr>
              <a:t>After end of the string we are at final state so string is accepted.</a:t>
            </a:r>
            <a:endParaRPr lang="en-US" sz="26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60391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F9E1B-9AD8-4028-978A-2D96F709E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945" y="456518"/>
            <a:ext cx="10571998" cy="970450"/>
          </a:xfrm>
        </p:spPr>
        <p:txBody>
          <a:bodyPr/>
          <a:lstStyle/>
          <a:p>
            <a:r>
              <a:rPr lang="en-US" sz="7200" dirty="0"/>
              <a:t>Testing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498423-2052-4250-AB4A-E1A4F340FF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186" y="2357586"/>
            <a:ext cx="10554574" cy="7315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/>
              <a:t>Considering the string  </a:t>
            </a:r>
            <a:r>
              <a:rPr lang="en-US" sz="4000" b="1" dirty="0" err="1"/>
              <a:t>bbabaa</a:t>
            </a:r>
            <a:endParaRPr lang="en-US" sz="4000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F7525E6-8E86-4181-AD69-87D36E39ABB5}"/>
              </a:ext>
            </a:extLst>
          </p:cNvPr>
          <p:cNvSpPr/>
          <p:nvPr/>
        </p:nvSpPr>
        <p:spPr>
          <a:xfrm>
            <a:off x="8786260" y="2214880"/>
            <a:ext cx="2346960" cy="731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chemeClr val="tx1"/>
                </a:solidFill>
              </a:rPr>
              <a:t>          = start state</a:t>
            </a:r>
          </a:p>
          <a:p>
            <a:r>
              <a:rPr lang="en-US" sz="2000" b="1" dirty="0">
                <a:solidFill>
                  <a:schemeClr val="tx1"/>
                </a:solidFill>
              </a:rPr>
              <a:t>    *    = final state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914CF6D3-D9D0-4A47-AFFE-20E1EA96A699}"/>
              </a:ext>
            </a:extLst>
          </p:cNvPr>
          <p:cNvSpPr/>
          <p:nvPr/>
        </p:nvSpPr>
        <p:spPr>
          <a:xfrm>
            <a:off x="9006376" y="2297769"/>
            <a:ext cx="416542" cy="216399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8FC9D236-29E1-4EEA-80F8-9F73C30A3FFC}"/>
              </a:ext>
            </a:extLst>
          </p:cNvPr>
          <p:cNvSpPr/>
          <p:nvPr/>
        </p:nvSpPr>
        <p:spPr>
          <a:xfrm>
            <a:off x="8334080" y="4422820"/>
            <a:ext cx="416542" cy="216399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E88788-F370-434E-A08D-42B2FA06073D}"/>
              </a:ext>
            </a:extLst>
          </p:cNvPr>
          <p:cNvSpPr txBox="1"/>
          <p:nvPr/>
        </p:nvSpPr>
        <p:spPr>
          <a:xfrm flipH="1">
            <a:off x="9333053" y="3423058"/>
            <a:ext cx="1188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Symbols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34BD77-1848-45C3-97F4-4A3E7DB30E1C}"/>
              </a:ext>
            </a:extLst>
          </p:cNvPr>
          <p:cNvSpPr txBox="1"/>
          <p:nvPr/>
        </p:nvSpPr>
        <p:spPr>
          <a:xfrm rot="16200000" flipH="1">
            <a:off x="7659189" y="4648129"/>
            <a:ext cx="1188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States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3CD749-C13C-4CFA-831E-AFFE67A9A682}"/>
              </a:ext>
            </a:extLst>
          </p:cNvPr>
          <p:cNvSpPr txBox="1"/>
          <p:nvPr/>
        </p:nvSpPr>
        <p:spPr>
          <a:xfrm>
            <a:off x="590104" y="5004896"/>
            <a:ext cx="6447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A		D		D 		E 		D		E		</a:t>
            </a:r>
            <a:r>
              <a:rPr lang="en-US" sz="3200" b="1" dirty="0">
                <a:solidFill>
                  <a:srgbClr val="00B0F0"/>
                </a:solidFill>
              </a:rPr>
              <a:t>E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27D946D3-300E-4861-8757-22670F887FB8}"/>
              </a:ext>
            </a:extLst>
          </p:cNvPr>
          <p:cNvSpPr/>
          <p:nvPr/>
        </p:nvSpPr>
        <p:spPr>
          <a:xfrm>
            <a:off x="1998173" y="5147602"/>
            <a:ext cx="416542" cy="216399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401EA753-2602-4EBC-8E31-ADC264C938D4}"/>
              </a:ext>
            </a:extLst>
          </p:cNvPr>
          <p:cNvSpPr/>
          <p:nvPr/>
        </p:nvSpPr>
        <p:spPr>
          <a:xfrm>
            <a:off x="2893818" y="5168652"/>
            <a:ext cx="416542" cy="216399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400D9F5B-E86E-46AA-B91A-A032952ECC2E}"/>
              </a:ext>
            </a:extLst>
          </p:cNvPr>
          <p:cNvSpPr/>
          <p:nvPr/>
        </p:nvSpPr>
        <p:spPr>
          <a:xfrm>
            <a:off x="3813653" y="5168652"/>
            <a:ext cx="416542" cy="216399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2F5E5942-64B0-4ABC-A4EA-339EB15E82B6}"/>
              </a:ext>
            </a:extLst>
          </p:cNvPr>
          <p:cNvSpPr/>
          <p:nvPr/>
        </p:nvSpPr>
        <p:spPr>
          <a:xfrm>
            <a:off x="1071319" y="5165303"/>
            <a:ext cx="416542" cy="216399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peech Bubble: Rectangle with Corners Rounded 14">
            <a:extLst>
              <a:ext uri="{FF2B5EF4-FFF2-40B4-BE49-F238E27FC236}">
                <a16:creationId xmlns:a16="http://schemas.microsoft.com/office/drawing/2014/main" id="{F4355BAF-37F8-4F55-AB04-CD6C5EB8F55E}"/>
              </a:ext>
            </a:extLst>
          </p:cNvPr>
          <p:cNvSpPr/>
          <p:nvPr/>
        </p:nvSpPr>
        <p:spPr>
          <a:xfrm>
            <a:off x="5039414" y="3228738"/>
            <a:ext cx="2678627" cy="1376658"/>
          </a:xfrm>
          <a:prstGeom prst="wedgeRoundRectCallout">
            <a:avLst>
              <a:gd name="adj1" fmla="val 914"/>
              <a:gd name="adj2" fmla="val 9495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String </a:t>
            </a:r>
            <a:r>
              <a:rPr lang="en-US" dirty="0" err="1"/>
              <a:t>bbabaa</a:t>
            </a:r>
            <a:r>
              <a:rPr lang="en-US" dirty="0"/>
              <a:t> is accepted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5A8BE73E-C538-4944-9136-2520E4720664}"/>
              </a:ext>
            </a:extLst>
          </p:cNvPr>
          <p:cNvSpPr/>
          <p:nvPr/>
        </p:nvSpPr>
        <p:spPr>
          <a:xfrm>
            <a:off x="4754701" y="5174100"/>
            <a:ext cx="416542" cy="216399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CC091844-2CFB-4B2F-94AF-8B8F6543150C}"/>
              </a:ext>
            </a:extLst>
          </p:cNvPr>
          <p:cNvSpPr/>
          <p:nvPr/>
        </p:nvSpPr>
        <p:spPr>
          <a:xfrm>
            <a:off x="5604944" y="5189083"/>
            <a:ext cx="416542" cy="216399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9" name="Table 20">
                <a:extLst>
                  <a:ext uri="{FF2B5EF4-FFF2-40B4-BE49-F238E27FC236}">
                    <a16:creationId xmlns:a16="http://schemas.microsoft.com/office/drawing/2014/main" id="{BC2E8095-E7CF-4427-A435-FB2299154C1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65903510"/>
                  </p:ext>
                </p:extLst>
              </p:nvPr>
            </p:nvGraphicFramePr>
            <p:xfrm>
              <a:off x="8454592" y="3792390"/>
              <a:ext cx="2678628" cy="190106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92876">
                      <a:extLst>
                        <a:ext uri="{9D8B030D-6E8A-4147-A177-3AD203B41FA5}">
                          <a16:colId xmlns:a16="http://schemas.microsoft.com/office/drawing/2014/main" val="272907187"/>
                        </a:ext>
                      </a:extLst>
                    </a:gridCol>
                    <a:gridCol w="892876">
                      <a:extLst>
                        <a:ext uri="{9D8B030D-6E8A-4147-A177-3AD203B41FA5}">
                          <a16:colId xmlns:a16="http://schemas.microsoft.com/office/drawing/2014/main" val="4051518672"/>
                        </a:ext>
                      </a:extLst>
                    </a:gridCol>
                    <a:gridCol w="892876">
                      <a:extLst>
                        <a:ext uri="{9D8B030D-6E8A-4147-A177-3AD203B41FA5}">
                          <a16:colId xmlns:a16="http://schemas.microsoft.com/office/drawing/2014/main" val="1200437935"/>
                        </a:ext>
                      </a:extLst>
                    </a:gridCol>
                  </a:tblGrid>
                  <a:tr h="529468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l-GR" sz="2400" dirty="0" smtClean="0">
                                    <a:latin typeface="Lucida Grande" pitchFamily="28" charset="0"/>
                                    <a:cs typeface="Tahoma" pitchFamily="28" charset="0"/>
                                  </a:rPr>
                                  <m:t>δ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>
                        <a:lnL w="12700" cmpd="sng">
                          <a:noFill/>
                        </a:lnL>
                        <a:lnT w="12700" cmpd="sng">
                          <a:noFill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a</a:t>
                          </a:r>
                        </a:p>
                      </a:txBody>
                      <a:tcPr anchor="ctr">
                        <a:lnT w="12700" cmpd="sng">
                          <a:noFill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b</a:t>
                          </a:r>
                        </a:p>
                      </a:txBody>
                      <a:tcPr anchor="ctr">
                        <a:lnT w="12700" cmpd="sng">
                          <a:noFill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4136747322"/>
                      </a:ext>
                    </a:extLst>
                  </a:tr>
                  <a:tr h="3025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A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B</a:t>
                          </a: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D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16639178"/>
                      </a:ext>
                    </a:extLst>
                  </a:tr>
                  <a:tr h="3025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D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E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D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2020071963"/>
                      </a:ext>
                    </a:extLst>
                  </a:tr>
                  <a:tr h="3025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*E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E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D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2789289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9" name="Table 20">
                <a:extLst>
                  <a:ext uri="{FF2B5EF4-FFF2-40B4-BE49-F238E27FC236}">
                    <a16:creationId xmlns:a16="http://schemas.microsoft.com/office/drawing/2014/main" id="{BC2E8095-E7CF-4427-A435-FB2299154C1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65903510"/>
                  </p:ext>
                </p:extLst>
              </p:nvPr>
            </p:nvGraphicFramePr>
            <p:xfrm>
              <a:off x="8454592" y="3792390"/>
              <a:ext cx="2678628" cy="190106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92876">
                      <a:extLst>
                        <a:ext uri="{9D8B030D-6E8A-4147-A177-3AD203B41FA5}">
                          <a16:colId xmlns:a16="http://schemas.microsoft.com/office/drawing/2014/main" val="272907187"/>
                        </a:ext>
                      </a:extLst>
                    </a:gridCol>
                    <a:gridCol w="892876">
                      <a:extLst>
                        <a:ext uri="{9D8B030D-6E8A-4147-A177-3AD203B41FA5}">
                          <a16:colId xmlns:a16="http://schemas.microsoft.com/office/drawing/2014/main" val="4051518672"/>
                        </a:ext>
                      </a:extLst>
                    </a:gridCol>
                    <a:gridCol w="892876">
                      <a:extLst>
                        <a:ext uri="{9D8B030D-6E8A-4147-A177-3AD203B41FA5}">
                          <a16:colId xmlns:a16="http://schemas.microsoft.com/office/drawing/2014/main" val="1200437935"/>
                        </a:ext>
                      </a:extLst>
                    </a:gridCol>
                  </a:tblGrid>
                  <a:tr h="52946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T w="12700" cmpd="sng">
                          <a:noFill/>
                        </a:lnT>
                        <a:blipFill>
                          <a:blip r:embed="rId2"/>
                          <a:stretch>
                            <a:fillRect t="-2299" r="-201361" b="-2850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a</a:t>
                          </a:r>
                        </a:p>
                      </a:txBody>
                      <a:tcPr anchor="ctr">
                        <a:lnT w="12700" cmpd="sng">
                          <a:noFill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b</a:t>
                          </a:r>
                        </a:p>
                      </a:txBody>
                      <a:tcPr anchor="ctr">
                        <a:lnT w="12700" cmpd="sng">
                          <a:noFill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413674732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A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B</a:t>
                          </a: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D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16639178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D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E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D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2020071963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*E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E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D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2789289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927594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A9E01-04F8-CA4B-9D9B-64A45F55F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8000" i="0">
                <a:solidFill>
                  <a:schemeClr val="tx1"/>
                </a:solidFill>
                <a:effectLst/>
                <a:latin typeface="Segoe UI" panose="020B0502040204020203" pitchFamily="34" charset="0"/>
              </a:rPr>
              <a:t>Testing 2</a:t>
            </a:r>
            <a:endParaRPr lang="en-US" sz="800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D2F244-46B3-2249-A80C-B61DAE80F4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1910953"/>
            <a:ext cx="11373288" cy="4947047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GB" sz="2000" b="0" i="0" dirty="0">
                <a:effectLst/>
                <a:latin typeface="Segoe UI" panose="020B0502040204020203" pitchFamily="34" charset="0"/>
              </a:rPr>
              <a:t>Lets take another input string </a:t>
            </a:r>
            <a:r>
              <a:rPr lang="en-GB" sz="2000" b="1" i="0" dirty="0" err="1">
                <a:effectLst/>
                <a:latin typeface="Segoe UI" panose="020B0502040204020203" pitchFamily="34" charset="0"/>
              </a:rPr>
              <a:t>bbabaa</a:t>
            </a:r>
            <a:r>
              <a:rPr lang="en-GB" sz="2000" b="0" i="0" dirty="0">
                <a:effectLst/>
                <a:latin typeface="Segoe UI" panose="020B0502040204020203" pitchFamily="34" charset="0"/>
              </a:rPr>
              <a:t>(this will describe for strings which starts with b and ends with different symbol a)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000" b="0" i="0" dirty="0">
                <a:effectLst/>
                <a:latin typeface="Segoe UI" panose="020B0502040204020203" pitchFamily="34" charset="0"/>
              </a:rPr>
              <a:t>Scan string from left to right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000" b="0" i="0" dirty="0">
                <a:effectLst/>
                <a:latin typeface="Segoe UI" panose="020B0502040204020203" pitchFamily="34" charset="0"/>
              </a:rPr>
              <a:t>First input is b, so from state A we will go to state D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000" b="0" i="0" dirty="0">
                <a:effectLst/>
                <a:latin typeface="Segoe UI" panose="020B0502040204020203" pitchFamily="34" charset="0"/>
              </a:rPr>
              <a:t>Second input is b, so from state D we will go to state D itself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000" b="0" i="0" dirty="0">
                <a:effectLst/>
                <a:latin typeface="Segoe UI" panose="020B0502040204020203" pitchFamily="34" charset="0"/>
              </a:rPr>
              <a:t>Third input is a, so from state D we will go to state E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000" b="0" i="0" dirty="0">
                <a:effectLst/>
                <a:latin typeface="Segoe UI" panose="020B0502040204020203" pitchFamily="34" charset="0"/>
              </a:rPr>
              <a:t>Fourth input is b, so from state E we will go to state D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000" b="0" i="0" dirty="0">
                <a:effectLst/>
                <a:latin typeface="Segoe UI" panose="020B0502040204020203" pitchFamily="34" charset="0"/>
              </a:rPr>
              <a:t>Fifth input is a, so from state D we will go to state E </a:t>
            </a:r>
            <a:r>
              <a:rPr lang="en-GB" sz="2000" b="1" i="0" dirty="0">
                <a:effectLst/>
                <a:latin typeface="Segoe UI" panose="020B0502040204020203" pitchFamily="34" charset="0"/>
              </a:rPr>
              <a:t>(final state)</a:t>
            </a:r>
            <a:endParaRPr lang="en-GB" sz="2000" b="0" i="0" dirty="0">
              <a:effectLst/>
              <a:latin typeface="Segoe UI" panose="020B0502040204020203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GB" sz="2000" b="0" i="0" dirty="0">
                <a:effectLst/>
                <a:latin typeface="Segoe UI" panose="020B0502040204020203" pitchFamily="34" charset="0"/>
              </a:rPr>
              <a:t>Sixth input is a, so from state E we will go to state E itself</a:t>
            </a:r>
            <a:r>
              <a:rPr lang="en-GB" sz="2000" b="1" i="0" dirty="0">
                <a:effectLst/>
                <a:latin typeface="Segoe UI" panose="020B0502040204020203" pitchFamily="34" charset="0"/>
              </a:rPr>
              <a:t>(final state)</a:t>
            </a:r>
            <a:endParaRPr lang="en-GB" sz="2000" b="0" i="0" dirty="0">
              <a:effectLst/>
              <a:latin typeface="Segoe UI" panose="020B0502040204020203" pitchFamily="34" charset="0"/>
            </a:endParaRPr>
          </a:p>
          <a:p>
            <a:pPr marL="0" indent="0">
              <a:buNone/>
            </a:pPr>
            <a:r>
              <a:rPr lang="en-GB" sz="2000" b="0" i="1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Segoe UI" panose="020B0502040204020203" pitchFamily="34" charset="0"/>
              </a:rPr>
              <a:t>After end of the string we are at final state so string is accepted.</a:t>
            </a:r>
            <a:endParaRPr lang="en-US" sz="20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19624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29EFE-E54F-4ACE-BC21-3BBE67233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4318" y="2602002"/>
            <a:ext cx="9427099" cy="1468800"/>
          </a:xfrm>
        </p:spPr>
        <p:txBody>
          <a:bodyPr/>
          <a:lstStyle/>
          <a:p>
            <a:r>
              <a:rPr lang="en-US" sz="138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7235558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9ECD33"/>
      </a:accent1>
      <a:accent2>
        <a:srgbClr val="E19933"/>
      </a:accent2>
      <a:accent3>
        <a:srgbClr val="DC5D3D"/>
      </a:accent3>
      <a:accent4>
        <a:srgbClr val="A967CB"/>
      </a:accent4>
      <a:accent5>
        <a:srgbClr val="5EA5DD"/>
      </a:accent5>
      <a:accent6>
        <a:srgbClr val="44BEA9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98D1675B-7325-48AD-994B-0DEF3379A9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59</TotalTime>
  <Words>683</Words>
  <Application>Microsoft Office PowerPoint</Application>
  <PresentationFormat>Widescreen</PresentationFormat>
  <Paragraphs>122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Calibri</vt:lpstr>
      <vt:lpstr>Century Gothic</vt:lpstr>
      <vt:lpstr>Courier New</vt:lpstr>
      <vt:lpstr>Lucida Grande</vt:lpstr>
      <vt:lpstr>Segoe UI</vt:lpstr>
      <vt:lpstr>Wingdings 2</vt:lpstr>
      <vt:lpstr>Quotable</vt:lpstr>
      <vt:lpstr> Theory of Computing </vt:lpstr>
      <vt:lpstr>DFA For the language of all those strings starting and ending with different letter. </vt:lpstr>
      <vt:lpstr>DFA for starting and ending with different  letters</vt:lpstr>
      <vt:lpstr>DFA for starting and ending with different  letters</vt:lpstr>
      <vt:lpstr>Testing 1</vt:lpstr>
      <vt:lpstr>Testing 1</vt:lpstr>
      <vt:lpstr>Testing 2</vt:lpstr>
      <vt:lpstr>Testing 2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8801610193211</dc:creator>
  <cp:lastModifiedBy>Hasebul Hasan</cp:lastModifiedBy>
  <cp:revision>17</cp:revision>
  <dcterms:created xsi:type="dcterms:W3CDTF">2021-08-04T05:46:03Z</dcterms:created>
  <dcterms:modified xsi:type="dcterms:W3CDTF">2021-08-04T08:19:09Z</dcterms:modified>
</cp:coreProperties>
</file>