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7" r:id="rId2"/>
    <p:sldId id="259" r:id="rId3"/>
    <p:sldId id="260" r:id="rId4"/>
    <p:sldId id="272" r:id="rId5"/>
    <p:sldId id="273" r:id="rId6"/>
    <p:sldId id="276" r:id="rId7"/>
    <p:sldId id="275" r:id="rId8"/>
    <p:sldId id="277" r:id="rId9"/>
    <p:sldId id="279" r:id="rId10"/>
    <p:sldId id="278" r:id="rId11"/>
    <p:sldId id="28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1603" y="4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BD573B-ADF5-48D8-9D79-DE1966D36466}" type="datetimeFigureOut">
              <a:rPr lang="en-US" smtClean="0"/>
              <a:pPr/>
              <a:t>13-Jul-21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14A7E-F5F1-4554-935A-530869305B6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9DC2E0-3670-425D-824B-A2672AE7342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55B6C25-EAF8-447A-8B93-85D4485C26AD}"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06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C885B7-610B-4A02-8A6A-17ED3660FC7A}" type="datetimeFigureOut">
              <a:rPr lang="en-US" smtClean="0"/>
              <a:pPr/>
              <a:t>13-Jul-21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B6C25-EAF8-447A-8B93-85D4485C26AD}" type="slidenum">
              <a:rPr lang="en-US" smtClean="0"/>
              <a:pPr/>
              <a:t>‹#›</a:t>
            </a:fld>
            <a:endParaRPr lang="en-US"/>
          </a:p>
        </p:txBody>
      </p:sp>
    </p:spTree>
    <p:extLst>
      <p:ext uri="{BB962C8B-B14F-4D97-AF65-F5344CB8AC3E}">
        <p14:creationId xmlns:p14="http://schemas.microsoft.com/office/powerpoint/2010/main" val="86580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B6C25-EAF8-447A-8B93-85D4485C26AD}"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8936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B6C25-EAF8-447A-8B93-85D4485C26AD}"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0744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B6C25-EAF8-447A-8B93-85D4485C26AD}" type="slidenum">
              <a:rPr lang="en-US" smtClean="0"/>
              <a:pPr/>
              <a:t>‹#›</a:t>
            </a:fld>
            <a:endParaRPr lang="en-US"/>
          </a:p>
        </p:txBody>
      </p:sp>
    </p:spTree>
    <p:extLst>
      <p:ext uri="{BB962C8B-B14F-4D97-AF65-F5344CB8AC3E}">
        <p14:creationId xmlns:p14="http://schemas.microsoft.com/office/powerpoint/2010/main" val="3633252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B6C25-EAF8-447A-8B93-85D4485C26AD}"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8083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B6C25-EAF8-447A-8B93-85D4485C26AD}"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9285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B6C25-EAF8-447A-8B93-85D4485C26AD}"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7182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B6C25-EAF8-447A-8B93-85D4485C26AD}"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275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B6C25-EAF8-447A-8B93-85D4485C26AD}" type="slidenum">
              <a:rPr lang="en-US" smtClean="0"/>
              <a:pPr/>
              <a:t>‹#›</a:t>
            </a:fld>
            <a:endParaRPr lang="en-US"/>
          </a:p>
        </p:txBody>
      </p:sp>
    </p:spTree>
    <p:extLst>
      <p:ext uri="{BB962C8B-B14F-4D97-AF65-F5344CB8AC3E}">
        <p14:creationId xmlns:p14="http://schemas.microsoft.com/office/powerpoint/2010/main" val="396068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885B7-610B-4A02-8A6A-17ED3660FC7A}" type="datetimeFigureOut">
              <a:rPr lang="en-US" smtClean="0"/>
              <a:pPr/>
              <a:t>13-Jul-21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5B6C25-EAF8-447A-8B93-85D4485C26AD}"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849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C885B7-610B-4A02-8A6A-17ED3660FC7A}" type="datetimeFigureOut">
              <a:rPr lang="en-US" smtClean="0"/>
              <a:pPr/>
              <a:t>13-Jul-21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B6C25-EAF8-447A-8B93-85D4485C26AD}" type="slidenum">
              <a:rPr lang="en-US" smtClean="0"/>
              <a:pPr/>
              <a:t>‹#›</a:t>
            </a:fld>
            <a:endParaRPr lang="en-US"/>
          </a:p>
        </p:txBody>
      </p:sp>
    </p:spTree>
    <p:extLst>
      <p:ext uri="{BB962C8B-B14F-4D97-AF65-F5344CB8AC3E}">
        <p14:creationId xmlns:p14="http://schemas.microsoft.com/office/powerpoint/2010/main" val="763263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C885B7-610B-4A02-8A6A-17ED3660FC7A}" type="datetimeFigureOut">
              <a:rPr lang="en-US" smtClean="0"/>
              <a:pPr/>
              <a:t>13-Jul-21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5B6C25-EAF8-447A-8B93-85D4485C26AD}"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0855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C885B7-610B-4A02-8A6A-17ED3660FC7A}" type="datetimeFigureOut">
              <a:rPr lang="en-US" smtClean="0"/>
              <a:pPr/>
              <a:t>13-Jul-21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5B6C25-EAF8-447A-8B93-85D4485C26AD}"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505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885B7-610B-4A02-8A6A-17ED3660FC7A}" type="datetimeFigureOut">
              <a:rPr lang="en-US" smtClean="0"/>
              <a:pPr/>
              <a:t>13-Jul-21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5B6C25-EAF8-447A-8B93-85D4485C26AD}" type="slidenum">
              <a:rPr lang="en-US" smtClean="0"/>
              <a:pPr/>
              <a:t>‹#›</a:t>
            </a:fld>
            <a:endParaRPr lang="en-US"/>
          </a:p>
        </p:txBody>
      </p:sp>
    </p:spTree>
    <p:extLst>
      <p:ext uri="{BB962C8B-B14F-4D97-AF65-F5344CB8AC3E}">
        <p14:creationId xmlns:p14="http://schemas.microsoft.com/office/powerpoint/2010/main" val="58377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C885B7-610B-4A02-8A6A-17ED3660FC7A}" type="datetimeFigureOut">
              <a:rPr lang="en-US" smtClean="0"/>
              <a:pPr/>
              <a:t>13-Jul-21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B6C25-EAF8-447A-8B93-85D4485C26AD}"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31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C885B7-610B-4A02-8A6A-17ED3660FC7A}" type="datetimeFigureOut">
              <a:rPr lang="en-US" smtClean="0"/>
              <a:pPr/>
              <a:t>13-Jul-21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5B6C25-EAF8-447A-8B93-85D4485C26AD}" type="slidenum">
              <a:rPr lang="en-US" smtClean="0"/>
              <a:pPr/>
              <a:t>‹#›</a:t>
            </a:fld>
            <a:endParaRPr lang="en-US"/>
          </a:p>
        </p:txBody>
      </p:sp>
    </p:spTree>
    <p:extLst>
      <p:ext uri="{BB962C8B-B14F-4D97-AF65-F5344CB8AC3E}">
        <p14:creationId xmlns:p14="http://schemas.microsoft.com/office/powerpoint/2010/main" val="75466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C885B7-610B-4A02-8A6A-17ED3660FC7A}" type="datetimeFigureOut">
              <a:rPr lang="en-US" smtClean="0"/>
              <a:pPr/>
              <a:t>13-Jul-21</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55B6C25-EAF8-447A-8B93-85D4485C26AD}" type="slidenum">
              <a:rPr lang="en-US" smtClean="0"/>
              <a:pPr/>
              <a:t>‹#›</a:t>
            </a:fld>
            <a:endParaRPr lang="en-US"/>
          </a:p>
        </p:txBody>
      </p:sp>
    </p:spTree>
    <p:extLst>
      <p:ext uri="{BB962C8B-B14F-4D97-AF65-F5344CB8AC3E}">
        <p14:creationId xmlns:p14="http://schemas.microsoft.com/office/powerpoint/2010/main" val="27033436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4D3CC06-D854-4D9A-84F4-45CD4B1A6988}"/>
              </a:ext>
            </a:extLst>
          </p:cNvPr>
          <p:cNvSpPr>
            <a:spLocks noGrp="1"/>
          </p:cNvSpPr>
          <p:nvPr>
            <p:ph type="subTitle" idx="1"/>
          </p:nvPr>
        </p:nvSpPr>
        <p:spPr/>
        <p:txBody>
          <a:bodyPr>
            <a:normAutofit/>
          </a:bodyPr>
          <a:lstStyle/>
          <a:p>
            <a:r>
              <a:rPr lang="en-US" sz="2800" dirty="0"/>
              <a:t>Presented by Jamil </a:t>
            </a:r>
            <a:r>
              <a:rPr lang="en-US" sz="2800" dirty="0" err="1"/>
              <a:t>Rayhan</a:t>
            </a:r>
            <a:endParaRPr lang="en-US" sz="2800" dirty="0"/>
          </a:p>
          <a:p>
            <a:r>
              <a:rPr lang="en-US" sz="2800" dirty="0"/>
              <a:t>ID: 18CSE061</a:t>
            </a:r>
          </a:p>
        </p:txBody>
      </p:sp>
      <p:sp>
        <p:nvSpPr>
          <p:cNvPr id="10" name="Title 9">
            <a:extLst>
              <a:ext uri="{FF2B5EF4-FFF2-40B4-BE49-F238E27FC236}">
                <a16:creationId xmlns:a16="http://schemas.microsoft.com/office/drawing/2014/main" id="{0F1B83C0-D1E7-4CBD-B42E-184EAE078243}"/>
              </a:ext>
            </a:extLst>
          </p:cNvPr>
          <p:cNvSpPr>
            <a:spLocks noGrp="1"/>
          </p:cNvSpPr>
          <p:nvPr>
            <p:ph type="ctrTitle"/>
          </p:nvPr>
        </p:nvSpPr>
        <p:spPr/>
        <p:txBody>
          <a:bodyPr/>
          <a:lstStyle/>
          <a:p>
            <a:r>
              <a:rPr lang="en-US" b="1" dirty="0">
                <a:solidFill>
                  <a:schemeClr val="tx1"/>
                </a:solidFill>
              </a:rPr>
              <a:t>Class Object And Interface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F887F9-82DF-40D6-93F9-4AE10B710433}"/>
              </a:ext>
            </a:extLst>
          </p:cNvPr>
          <p:cNvSpPr>
            <a:spLocks noGrp="1"/>
          </p:cNvSpPr>
          <p:nvPr>
            <p:ph type="title"/>
          </p:nvPr>
        </p:nvSpPr>
        <p:spPr/>
        <p:txBody>
          <a:bodyPr>
            <a:normAutofit fontScale="90000"/>
          </a:bodyPr>
          <a:lstStyle/>
          <a:p>
            <a:r>
              <a:rPr lang="en-US" dirty="0"/>
              <a:t>Difference between class and interface</a:t>
            </a:r>
          </a:p>
        </p:txBody>
      </p:sp>
      <p:sp>
        <p:nvSpPr>
          <p:cNvPr id="5" name="Text Placeholder 4">
            <a:extLst>
              <a:ext uri="{FF2B5EF4-FFF2-40B4-BE49-F238E27FC236}">
                <a16:creationId xmlns:a16="http://schemas.microsoft.com/office/drawing/2014/main" id="{F5B0C330-770B-4C84-8016-DE82259E4A30}"/>
              </a:ext>
            </a:extLst>
          </p:cNvPr>
          <p:cNvSpPr>
            <a:spLocks noGrp="1"/>
          </p:cNvSpPr>
          <p:nvPr>
            <p:ph type="body" idx="1"/>
          </p:nvPr>
        </p:nvSpPr>
        <p:spPr/>
        <p:txBody>
          <a:bodyPr/>
          <a:lstStyle/>
          <a:p>
            <a:r>
              <a:rPr lang="en-US" sz="3600" dirty="0"/>
              <a:t>Class</a:t>
            </a:r>
          </a:p>
        </p:txBody>
      </p:sp>
      <p:sp>
        <p:nvSpPr>
          <p:cNvPr id="6" name="Content Placeholder 5">
            <a:extLst>
              <a:ext uri="{FF2B5EF4-FFF2-40B4-BE49-F238E27FC236}">
                <a16:creationId xmlns:a16="http://schemas.microsoft.com/office/drawing/2014/main" id="{961B6D7E-8BF5-48E8-8B97-4B45795C828C}"/>
              </a:ext>
            </a:extLst>
          </p:cNvPr>
          <p:cNvSpPr>
            <a:spLocks noGrp="1"/>
          </p:cNvSpPr>
          <p:nvPr>
            <p:ph sz="half" idx="2"/>
          </p:nvPr>
        </p:nvSpPr>
        <p:spPr/>
        <p:txBody>
          <a:bodyPr>
            <a:normAutofit lnSpcReduction="10000"/>
          </a:bodyPr>
          <a:lstStyle/>
          <a:p>
            <a:r>
              <a:rPr lang="en-US" dirty="0"/>
              <a:t>Class can instantiate variable &amp; create object.</a:t>
            </a:r>
          </a:p>
          <a:p>
            <a:r>
              <a:rPr lang="en-US" dirty="0"/>
              <a:t>Class can contain concrete methods.</a:t>
            </a:r>
          </a:p>
          <a:p>
            <a:r>
              <a:rPr lang="en-US" dirty="0"/>
              <a:t>The access specifiers are privet, protected, and public.</a:t>
            </a:r>
          </a:p>
        </p:txBody>
      </p:sp>
      <p:sp>
        <p:nvSpPr>
          <p:cNvPr id="7" name="Text Placeholder 6">
            <a:extLst>
              <a:ext uri="{FF2B5EF4-FFF2-40B4-BE49-F238E27FC236}">
                <a16:creationId xmlns:a16="http://schemas.microsoft.com/office/drawing/2014/main" id="{76FF8E22-B049-40D3-9F48-DFF1D922077A}"/>
              </a:ext>
            </a:extLst>
          </p:cNvPr>
          <p:cNvSpPr>
            <a:spLocks noGrp="1"/>
          </p:cNvSpPr>
          <p:nvPr>
            <p:ph type="body" sz="quarter" idx="3"/>
          </p:nvPr>
        </p:nvSpPr>
        <p:spPr/>
        <p:txBody>
          <a:bodyPr/>
          <a:lstStyle/>
          <a:p>
            <a:r>
              <a:rPr lang="en-US" sz="3600" dirty="0"/>
              <a:t>Interface </a:t>
            </a:r>
          </a:p>
        </p:txBody>
      </p:sp>
      <p:sp>
        <p:nvSpPr>
          <p:cNvPr id="8" name="Content Placeholder 7">
            <a:extLst>
              <a:ext uri="{FF2B5EF4-FFF2-40B4-BE49-F238E27FC236}">
                <a16:creationId xmlns:a16="http://schemas.microsoft.com/office/drawing/2014/main" id="{0355BD0D-8006-428C-99F5-7E62EB2CA053}"/>
              </a:ext>
            </a:extLst>
          </p:cNvPr>
          <p:cNvSpPr>
            <a:spLocks noGrp="1"/>
          </p:cNvSpPr>
          <p:nvPr>
            <p:ph sz="quarter" idx="4"/>
          </p:nvPr>
        </p:nvSpPr>
        <p:spPr/>
        <p:txBody>
          <a:bodyPr>
            <a:normAutofit lnSpcReduction="10000"/>
          </a:bodyPr>
          <a:lstStyle/>
          <a:p>
            <a:r>
              <a:rPr lang="en-US" dirty="0"/>
              <a:t>Interface can’t instantiate variable &amp; create object</a:t>
            </a:r>
          </a:p>
          <a:p>
            <a:r>
              <a:rPr lang="en-US" dirty="0"/>
              <a:t>Interface can’t contain concrete methods.</a:t>
            </a:r>
          </a:p>
          <a:p>
            <a:r>
              <a:rPr lang="en-US" dirty="0"/>
              <a:t>Only one public specifier is used.</a:t>
            </a:r>
          </a:p>
          <a:p>
            <a:endParaRPr lang="en-US" dirty="0"/>
          </a:p>
        </p:txBody>
      </p:sp>
    </p:spTree>
    <p:extLst>
      <p:ext uri="{BB962C8B-B14F-4D97-AF65-F5344CB8AC3E}">
        <p14:creationId xmlns:p14="http://schemas.microsoft.com/office/powerpoint/2010/main" val="345180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FAFB-D834-4EB6-A902-BD25FFBA7F7A}"/>
              </a:ext>
            </a:extLst>
          </p:cNvPr>
          <p:cNvSpPr>
            <a:spLocks noGrp="1"/>
          </p:cNvSpPr>
          <p:nvPr>
            <p:ph type="ctrTitle"/>
          </p:nvPr>
        </p:nvSpPr>
        <p:spPr/>
        <p:txBody>
          <a:bodyPr/>
          <a:lstStyle/>
          <a:p>
            <a:r>
              <a:rPr lang="en-US" sz="8000" dirty="0"/>
              <a:t>Thank You</a:t>
            </a:r>
          </a:p>
        </p:txBody>
      </p:sp>
    </p:spTree>
    <p:extLst>
      <p:ext uri="{BB962C8B-B14F-4D97-AF65-F5344CB8AC3E}">
        <p14:creationId xmlns:p14="http://schemas.microsoft.com/office/powerpoint/2010/main" val="78070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438400"/>
            <a:ext cx="7772400" cy="4038600"/>
          </a:xfrm>
        </p:spPr>
        <p:txBody>
          <a:bodyPr>
            <a:normAutofit/>
          </a:bodyPr>
          <a:lstStyle/>
          <a:p>
            <a:pPr>
              <a:buFont typeface="Wingdings" pitchFamily="2" charset="2"/>
              <a:buChar char="q"/>
            </a:pPr>
            <a:r>
              <a:rPr lang="en-US" sz="2600" i="0" dirty="0">
                <a:solidFill>
                  <a:srgbClr val="202124"/>
                </a:solidFill>
                <a:effectLst/>
              </a:rPr>
              <a:t>A class is a template or blueprint from which objects are created. </a:t>
            </a:r>
            <a:r>
              <a:rPr lang="en-US" sz="2600" dirty="0"/>
              <a:t>Before we create an object, we first need to define the class.</a:t>
            </a:r>
          </a:p>
          <a:p>
            <a:pPr>
              <a:buFont typeface="Wingdings" pitchFamily="2" charset="2"/>
              <a:buChar char="q"/>
            </a:pPr>
            <a:r>
              <a:rPr lang="en-US" sz="2600" dirty="0"/>
              <a:t> We can think of the class as a sketch (prototype) of a house. It contains all the details about the floors, doors, windows, etc. Based on these descriptions we build the house. House is the object. Since many houses can be made from the same description, we can create many objects from a class.</a:t>
            </a:r>
          </a:p>
          <a:p>
            <a:pPr>
              <a:buNone/>
            </a:pPr>
            <a:endParaRPr lang="en-US" sz="2000" dirty="0"/>
          </a:p>
        </p:txBody>
      </p:sp>
      <p:sp>
        <p:nvSpPr>
          <p:cNvPr id="5" name="Title 4">
            <a:extLst>
              <a:ext uri="{FF2B5EF4-FFF2-40B4-BE49-F238E27FC236}">
                <a16:creationId xmlns:a16="http://schemas.microsoft.com/office/drawing/2014/main" id="{5E9A5688-DBA1-4795-B8E3-1F6CFED8F93D}"/>
              </a:ext>
            </a:extLst>
          </p:cNvPr>
          <p:cNvSpPr>
            <a:spLocks noGrp="1"/>
          </p:cNvSpPr>
          <p:nvPr>
            <p:ph type="title"/>
          </p:nvPr>
        </p:nvSpPr>
        <p:spPr/>
        <p:txBody>
          <a:bodyPr>
            <a:normAutofit/>
          </a:bodyPr>
          <a:lstStyle/>
          <a:p>
            <a:r>
              <a:rPr lang="en-US" sz="6000" dirty="0">
                <a:effectLst>
                  <a:outerShdw blurRad="38100" dist="38100" dir="2700000" algn="tl">
                    <a:srgbClr val="000000">
                      <a:alpha val="43137"/>
                    </a:srgbClr>
                  </a:outerShdw>
                </a:effectLst>
              </a:rPr>
              <a:t>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8408" y="2362200"/>
            <a:ext cx="7772400" cy="4343400"/>
          </a:xfrm>
        </p:spPr>
        <p:txBody>
          <a:bodyPr>
            <a:normAutofit/>
          </a:bodyPr>
          <a:lstStyle/>
          <a:p>
            <a:pPr marL="0" indent="0">
              <a:buNone/>
            </a:pPr>
            <a:endParaRPr lang="en-US" sz="2800" dirty="0"/>
          </a:p>
          <a:p>
            <a:pPr>
              <a:buNone/>
            </a:pPr>
            <a:endParaRPr lang="en-US" sz="2800" dirty="0"/>
          </a:p>
          <a:p>
            <a:pPr>
              <a:buNone/>
            </a:pPr>
            <a:endParaRPr lang="en-US" sz="2800" dirty="0"/>
          </a:p>
          <a:p>
            <a:pPr>
              <a:buFont typeface="Wingdings" pitchFamily="2" charset="2"/>
              <a:buChar char="q"/>
            </a:pPr>
            <a:r>
              <a:rPr lang="en-US" sz="2800" dirty="0"/>
              <a:t>Here, fields (variables) and methods represent the </a:t>
            </a:r>
            <a:r>
              <a:rPr lang="en-US" sz="2800" b="1" dirty="0"/>
              <a:t>state</a:t>
            </a:r>
            <a:r>
              <a:rPr lang="en-US" sz="2800" dirty="0"/>
              <a:t> and </a:t>
            </a:r>
            <a:r>
              <a:rPr lang="en-US" sz="2800" b="1" dirty="0"/>
              <a:t>behavior</a:t>
            </a:r>
            <a:r>
              <a:rPr lang="en-US" sz="2800" dirty="0"/>
              <a:t> of the object respectively.</a:t>
            </a:r>
          </a:p>
          <a:p>
            <a:r>
              <a:rPr lang="en-US" sz="2800" dirty="0"/>
              <a:t>   fields are used to store data</a:t>
            </a:r>
          </a:p>
          <a:p>
            <a:r>
              <a:rPr lang="en-US" sz="2800" dirty="0"/>
              <a:t>   methods are used to perform some operations</a:t>
            </a:r>
          </a:p>
          <a:p>
            <a:pPr>
              <a:buNone/>
            </a:pPr>
            <a:endParaRPr lang="en-US" sz="2800" dirty="0"/>
          </a:p>
        </p:txBody>
      </p:sp>
      <p:pic>
        <p:nvPicPr>
          <p:cNvPr id="4" name="Picture 3" descr="Class.png"/>
          <p:cNvPicPr>
            <a:picLocks noChangeAspect="1"/>
          </p:cNvPicPr>
          <p:nvPr/>
        </p:nvPicPr>
        <p:blipFill rotWithShape="1">
          <a:blip r:embed="rId2"/>
          <a:srcRect r="74182"/>
          <a:stretch/>
        </p:blipFill>
        <p:spPr>
          <a:xfrm>
            <a:off x="4876800" y="2362200"/>
            <a:ext cx="3200400" cy="1828800"/>
          </a:xfrm>
          <a:prstGeom prst="rect">
            <a:avLst/>
          </a:prstGeom>
        </p:spPr>
      </p:pic>
      <p:sp>
        <p:nvSpPr>
          <p:cNvPr id="6" name="Title 5">
            <a:extLst>
              <a:ext uri="{FF2B5EF4-FFF2-40B4-BE49-F238E27FC236}">
                <a16:creationId xmlns:a16="http://schemas.microsoft.com/office/drawing/2014/main" id="{D3076176-7010-44C3-8711-B75AA56627DD}"/>
              </a:ext>
            </a:extLst>
          </p:cNvPr>
          <p:cNvSpPr>
            <a:spLocks noGrp="1"/>
          </p:cNvSpPr>
          <p:nvPr>
            <p:ph type="title"/>
          </p:nvPr>
        </p:nvSpPr>
        <p:spPr>
          <a:xfrm>
            <a:off x="838200" y="762000"/>
            <a:ext cx="7239000" cy="1303867"/>
          </a:xfrm>
        </p:spPr>
        <p:txBody>
          <a:bodyPr>
            <a:normAutofit/>
          </a:bodyPr>
          <a:lstStyle/>
          <a:p>
            <a:r>
              <a:rPr lang="en-US" sz="4800" b="1" dirty="0">
                <a:solidFill>
                  <a:schemeClr val="tx1"/>
                </a:solidFill>
              </a:rPr>
              <a:t>Creating an Class in Java</a:t>
            </a:r>
            <a:endParaRPr lang="en-US" sz="4800" dirty="0"/>
          </a:p>
        </p:txBody>
      </p:sp>
      <p:sp>
        <p:nvSpPr>
          <p:cNvPr id="7" name="TextBox 6">
            <a:extLst>
              <a:ext uri="{FF2B5EF4-FFF2-40B4-BE49-F238E27FC236}">
                <a16:creationId xmlns:a16="http://schemas.microsoft.com/office/drawing/2014/main" id="{1476BB65-A01E-40FD-BE84-207889894008}"/>
              </a:ext>
            </a:extLst>
          </p:cNvPr>
          <p:cNvSpPr txBox="1"/>
          <p:nvPr/>
        </p:nvSpPr>
        <p:spPr>
          <a:xfrm>
            <a:off x="990600" y="2362200"/>
            <a:ext cx="3886200" cy="1815882"/>
          </a:xfrm>
          <a:prstGeom prst="rect">
            <a:avLst/>
          </a:prstGeom>
          <a:noFill/>
        </p:spPr>
        <p:txBody>
          <a:bodyPr wrap="square" rtlCol="0">
            <a:spAutoFit/>
          </a:bodyPr>
          <a:lstStyle/>
          <a:p>
            <a:pPr>
              <a:buClr>
                <a:schemeClr val="accent1"/>
              </a:buClr>
              <a:buFont typeface="Wingdings" pitchFamily="2" charset="2"/>
              <a:buChar char="q"/>
            </a:pPr>
            <a:r>
              <a:rPr lang="en-US" sz="2800" dirty="0"/>
              <a:t>We can create a class in Java using the class keyword. For example .</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772400" cy="3962400"/>
          </a:xfrm>
        </p:spPr>
        <p:txBody>
          <a:bodyPr>
            <a:noAutofit/>
          </a:bodyPr>
          <a:lstStyle/>
          <a:p>
            <a:pPr>
              <a:buFont typeface="Wingdings" pitchFamily="2" charset="2"/>
              <a:buChar char="q"/>
            </a:pPr>
            <a:r>
              <a:rPr lang="en-US" sz="3200" dirty="0"/>
              <a:t> An object is called an instance of a class.</a:t>
            </a:r>
          </a:p>
          <a:p>
            <a:pPr>
              <a:buFont typeface="Wingdings" pitchFamily="2" charset="2"/>
              <a:buChar char="q"/>
            </a:pPr>
            <a:r>
              <a:rPr lang="en-US" sz="3200" i="0" dirty="0">
                <a:solidFill>
                  <a:srgbClr val="202124"/>
                </a:solidFill>
                <a:effectLst/>
              </a:rPr>
              <a:t> An object is a real-world entity. </a:t>
            </a:r>
          </a:p>
          <a:p>
            <a:pPr>
              <a:buFont typeface="Wingdings" pitchFamily="2" charset="2"/>
              <a:buChar char="q"/>
            </a:pPr>
            <a:r>
              <a:rPr lang="en-US" sz="3200" i="0" dirty="0">
                <a:solidFill>
                  <a:srgbClr val="202124"/>
                </a:solidFill>
                <a:effectLst/>
              </a:rPr>
              <a:t> An object is a runtime entity.</a:t>
            </a:r>
            <a:endParaRPr lang="en-US" sz="3200" dirty="0"/>
          </a:p>
          <a:p>
            <a:pPr>
              <a:buFont typeface="Wingdings" pitchFamily="2" charset="2"/>
              <a:buChar char="q"/>
            </a:pPr>
            <a:r>
              <a:rPr lang="en-US" sz="3200" dirty="0"/>
              <a:t> Example: Suppose Bicycle is a class then  </a:t>
            </a:r>
            <a:r>
              <a:rPr lang="en-US" sz="3200" dirty="0" err="1"/>
              <a:t>MountainBicycle</a:t>
            </a:r>
            <a:r>
              <a:rPr lang="en-US" sz="3200" dirty="0"/>
              <a:t>,  </a:t>
            </a:r>
            <a:r>
              <a:rPr lang="en-US" sz="3200" dirty="0" err="1"/>
              <a:t>SportsBicycle</a:t>
            </a:r>
            <a:r>
              <a:rPr lang="en-US" sz="3200" dirty="0"/>
              <a:t>,  </a:t>
            </a:r>
            <a:r>
              <a:rPr lang="en-US" sz="3200" dirty="0" err="1"/>
              <a:t>TouringBicycle</a:t>
            </a:r>
            <a:r>
              <a:rPr lang="en-US" sz="3200" dirty="0"/>
              <a:t>, </a:t>
            </a:r>
            <a:r>
              <a:rPr lang="en-US" sz="3200" dirty="0" err="1"/>
              <a:t>etc</a:t>
            </a:r>
            <a:r>
              <a:rPr lang="en-US" sz="3200" dirty="0"/>
              <a:t> can be considered as objects of the class.</a:t>
            </a:r>
          </a:p>
        </p:txBody>
      </p:sp>
      <p:sp>
        <p:nvSpPr>
          <p:cNvPr id="5" name="Title 4">
            <a:extLst>
              <a:ext uri="{FF2B5EF4-FFF2-40B4-BE49-F238E27FC236}">
                <a16:creationId xmlns:a16="http://schemas.microsoft.com/office/drawing/2014/main" id="{34546BF4-2347-4923-9F34-3DF402468104}"/>
              </a:ext>
            </a:extLst>
          </p:cNvPr>
          <p:cNvSpPr>
            <a:spLocks noGrp="1"/>
          </p:cNvSpPr>
          <p:nvPr>
            <p:ph type="title"/>
          </p:nvPr>
        </p:nvSpPr>
        <p:spPr/>
        <p:txBody>
          <a:bodyPr>
            <a:normAutofit/>
          </a:bodyPr>
          <a:lstStyle/>
          <a:p>
            <a:r>
              <a:rPr lang="en-US" sz="6600" b="1" dirty="0">
                <a:solidFill>
                  <a:schemeClr val="tx1"/>
                </a:solidFill>
              </a:rPr>
              <a:t>Object</a:t>
            </a:r>
            <a:endParaRPr lang="en-US" sz="6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476500"/>
            <a:ext cx="7772400" cy="4343400"/>
          </a:xfrm>
        </p:spPr>
        <p:txBody>
          <a:bodyPr>
            <a:normAutofit/>
          </a:bodyPr>
          <a:lstStyle/>
          <a:p>
            <a:pPr>
              <a:buFont typeface="Wingdings" pitchFamily="2" charset="2"/>
              <a:buChar char="q"/>
            </a:pPr>
            <a:r>
              <a:rPr lang="en-US" sz="3600" dirty="0"/>
              <a:t>By new keyword.</a:t>
            </a:r>
          </a:p>
          <a:p>
            <a:pPr>
              <a:buFont typeface="Wingdings" pitchFamily="2" charset="2"/>
              <a:buChar char="q"/>
            </a:pPr>
            <a:r>
              <a:rPr lang="en-US" sz="3600" dirty="0"/>
              <a:t>By new instance.</a:t>
            </a:r>
          </a:p>
          <a:p>
            <a:pPr>
              <a:buFont typeface="Wingdings" pitchFamily="2" charset="2"/>
              <a:buChar char="q"/>
            </a:pPr>
            <a:r>
              <a:rPr lang="en-US" sz="3600" dirty="0"/>
              <a:t>By clone method.</a:t>
            </a:r>
          </a:p>
          <a:p>
            <a:pPr>
              <a:buFont typeface="Wingdings" pitchFamily="2" charset="2"/>
              <a:buChar char="q"/>
            </a:pPr>
            <a:r>
              <a:rPr lang="en-US" sz="3600" dirty="0"/>
              <a:t>By deserialization</a:t>
            </a:r>
          </a:p>
          <a:p>
            <a:pPr>
              <a:buFont typeface="Wingdings" pitchFamily="2" charset="2"/>
              <a:buChar char="q"/>
            </a:pPr>
            <a:r>
              <a:rPr lang="en-US" sz="3600" dirty="0"/>
              <a:t>By factory method</a:t>
            </a:r>
          </a:p>
        </p:txBody>
      </p:sp>
      <p:sp>
        <p:nvSpPr>
          <p:cNvPr id="4" name="TextBox 3">
            <a:extLst>
              <a:ext uri="{FF2B5EF4-FFF2-40B4-BE49-F238E27FC236}">
                <a16:creationId xmlns:a16="http://schemas.microsoft.com/office/drawing/2014/main" id="{B468BDF8-FE11-47C2-903F-EDCD34C00BBD}"/>
              </a:ext>
            </a:extLst>
          </p:cNvPr>
          <p:cNvSpPr txBox="1"/>
          <p:nvPr/>
        </p:nvSpPr>
        <p:spPr>
          <a:xfrm>
            <a:off x="914400" y="685800"/>
            <a:ext cx="7010400" cy="1569660"/>
          </a:xfrm>
          <a:prstGeom prst="rect">
            <a:avLst/>
          </a:prstGeom>
          <a:noFill/>
        </p:spPr>
        <p:txBody>
          <a:bodyPr wrap="square" rtlCol="0">
            <a:spAutoFit/>
          </a:bodyPr>
          <a:lstStyle/>
          <a:p>
            <a:pPr algn="ctr"/>
            <a:r>
              <a:rPr lang="en-US" sz="4800" b="1" dirty="0"/>
              <a:t>To c</a:t>
            </a:r>
            <a:r>
              <a:rPr lang="en-US" sz="4800" b="1" dirty="0">
                <a:solidFill>
                  <a:schemeClr val="tx1"/>
                </a:solidFill>
              </a:rPr>
              <a:t>reate an Object in Java</a:t>
            </a:r>
            <a:endParaRPr lang="en-US" sz="4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514600"/>
            <a:ext cx="7772400" cy="3124200"/>
          </a:xfrm>
        </p:spPr>
        <p:txBody>
          <a:bodyPr>
            <a:normAutofit fontScale="85000" lnSpcReduction="10000"/>
          </a:bodyPr>
          <a:lstStyle/>
          <a:p>
            <a:pPr>
              <a:buFont typeface="Wingdings" panose="05000000000000000000" pitchFamily="2" charset="2"/>
              <a:buChar char="q"/>
            </a:pPr>
            <a:r>
              <a:rPr lang="en-US" sz="2800" i="0" dirty="0">
                <a:solidFill>
                  <a:srgbClr val="202124"/>
                </a:solidFill>
                <a:effectLst/>
              </a:rPr>
              <a:t> An interface is a reference type in Java. </a:t>
            </a:r>
          </a:p>
          <a:p>
            <a:pPr>
              <a:buFont typeface="Wingdings" panose="05000000000000000000" pitchFamily="2" charset="2"/>
              <a:buChar char="q"/>
            </a:pPr>
            <a:r>
              <a:rPr lang="en-US" sz="2800" i="0" dirty="0">
                <a:solidFill>
                  <a:srgbClr val="202124"/>
                </a:solidFill>
                <a:effectLst/>
              </a:rPr>
              <a:t> It is similar to class.</a:t>
            </a:r>
          </a:p>
          <a:p>
            <a:pPr>
              <a:buFont typeface="Wingdings" panose="05000000000000000000" pitchFamily="2" charset="2"/>
              <a:buChar char="q"/>
            </a:pPr>
            <a:r>
              <a:rPr lang="en-US" sz="2800" i="0" dirty="0">
                <a:solidFill>
                  <a:srgbClr val="202124"/>
                </a:solidFill>
                <a:effectLst/>
              </a:rPr>
              <a:t> It is a collection of abstract methods.</a:t>
            </a:r>
          </a:p>
          <a:p>
            <a:pPr>
              <a:buFont typeface="Wingdings" panose="05000000000000000000" pitchFamily="2" charset="2"/>
              <a:buChar char="q"/>
            </a:pPr>
            <a:r>
              <a:rPr lang="en-US" sz="2800" i="0" dirty="0">
                <a:solidFill>
                  <a:srgbClr val="202124"/>
                </a:solidFill>
                <a:effectLst/>
              </a:rPr>
              <a:t> A class implements an interface, thereby inheriting the     abstract methods of the interface.</a:t>
            </a:r>
          </a:p>
          <a:p>
            <a:pPr>
              <a:buFont typeface="Wingdings" panose="05000000000000000000" pitchFamily="2" charset="2"/>
              <a:buChar char="q"/>
            </a:pPr>
            <a:r>
              <a:rPr lang="en-US" sz="2800" i="0" dirty="0">
                <a:solidFill>
                  <a:srgbClr val="202124"/>
                </a:solidFill>
                <a:effectLst/>
              </a:rPr>
              <a:t> Along with abstract methods, an interface may also contain constants, default methods, static methods, and nested types.</a:t>
            </a:r>
            <a:endParaRPr lang="en-US" sz="3600" dirty="0"/>
          </a:p>
        </p:txBody>
      </p:sp>
      <p:sp>
        <p:nvSpPr>
          <p:cNvPr id="5" name="Title 4">
            <a:extLst>
              <a:ext uri="{FF2B5EF4-FFF2-40B4-BE49-F238E27FC236}">
                <a16:creationId xmlns:a16="http://schemas.microsoft.com/office/drawing/2014/main" id="{09ABC20D-B372-40F5-B4EE-E28994E6783C}"/>
              </a:ext>
            </a:extLst>
          </p:cNvPr>
          <p:cNvSpPr>
            <a:spLocks noGrp="1"/>
          </p:cNvSpPr>
          <p:nvPr>
            <p:ph type="title"/>
          </p:nvPr>
        </p:nvSpPr>
        <p:spPr/>
        <p:txBody>
          <a:bodyPr>
            <a:normAutofit/>
          </a:bodyPr>
          <a:lstStyle/>
          <a:p>
            <a:r>
              <a:rPr lang="en-US" sz="6000" dirty="0">
                <a:effectLst>
                  <a:outerShdw blurRad="38100" dist="38100" dir="2700000" algn="tl">
                    <a:srgbClr val="000000">
                      <a:alpha val="43137"/>
                    </a:srgbClr>
                  </a:outerShdw>
                </a:effectLst>
              </a:rPr>
              <a:t>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667000"/>
            <a:ext cx="7772400" cy="3124200"/>
          </a:xfrm>
        </p:spPr>
        <p:txBody>
          <a:bodyPr>
            <a:normAutofit lnSpcReduction="10000"/>
          </a:bodyPr>
          <a:lstStyle/>
          <a:p>
            <a:pPr>
              <a:buFont typeface="Wingdings" pitchFamily="2" charset="2"/>
              <a:buChar char="q"/>
            </a:pPr>
            <a:r>
              <a:rPr lang="en-US" sz="2800" dirty="0"/>
              <a:t>There are mainly three reasons to use interface. They are given below.</a:t>
            </a:r>
          </a:p>
          <a:p>
            <a:pPr lvl="2"/>
            <a:r>
              <a:rPr lang="en-US" sz="2800" dirty="0"/>
              <a:t>It is used to achieve abstraction.</a:t>
            </a:r>
          </a:p>
          <a:p>
            <a:pPr lvl="2"/>
            <a:r>
              <a:rPr lang="en-US" sz="2800" dirty="0"/>
              <a:t>By interface, we can support the functionality of multiple inheritance.</a:t>
            </a:r>
          </a:p>
          <a:p>
            <a:pPr lvl="2"/>
            <a:r>
              <a:rPr lang="en-US" sz="2800" dirty="0"/>
              <a:t>It can be used to achieve loose coupling.</a:t>
            </a:r>
          </a:p>
          <a:p>
            <a:pPr>
              <a:buNone/>
            </a:pPr>
            <a:endParaRPr lang="en-US" sz="2000" dirty="0"/>
          </a:p>
        </p:txBody>
      </p:sp>
      <p:sp>
        <p:nvSpPr>
          <p:cNvPr id="5" name="Title 4">
            <a:extLst>
              <a:ext uri="{FF2B5EF4-FFF2-40B4-BE49-F238E27FC236}">
                <a16:creationId xmlns:a16="http://schemas.microsoft.com/office/drawing/2014/main" id="{6834BADF-AC9D-420E-9CD3-5EE919DBB155}"/>
              </a:ext>
            </a:extLst>
          </p:cNvPr>
          <p:cNvSpPr>
            <a:spLocks noGrp="1"/>
          </p:cNvSpPr>
          <p:nvPr>
            <p:ph type="title"/>
          </p:nvPr>
        </p:nvSpPr>
        <p:spPr/>
        <p:txBody>
          <a:bodyPr>
            <a:normAutofit/>
          </a:bodyPr>
          <a:lstStyle/>
          <a:p>
            <a:r>
              <a:rPr lang="en-US" sz="5400" b="1" dirty="0">
                <a:solidFill>
                  <a:schemeClr val="tx1"/>
                </a:solidFill>
                <a:effectLst>
                  <a:outerShdw blurRad="38100" dist="38100" dir="2700000" algn="tl">
                    <a:srgbClr val="000000">
                      <a:alpha val="43137"/>
                    </a:srgbClr>
                  </a:outerShdw>
                </a:effectLst>
              </a:rPr>
              <a:t>Why use Java interface</a:t>
            </a:r>
            <a:endParaRPr lang="en-US" sz="5400" dirty="0">
              <a:effectLst>
                <a:outerShdw blurRad="38100" dist="38100" dir="2700000" algn="tl">
                  <a:srgbClr val="000000">
                    <a:alpha val="43137"/>
                  </a:srgb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438400"/>
            <a:ext cx="7772400" cy="4191000"/>
          </a:xfrm>
        </p:spPr>
        <p:txBody>
          <a:bodyPr>
            <a:normAutofit/>
          </a:bodyPr>
          <a:lstStyle/>
          <a:p>
            <a:pPr>
              <a:buFont typeface="Wingdings" pitchFamily="2" charset="2"/>
              <a:buChar char="q"/>
            </a:pPr>
            <a:r>
              <a:rPr lang="en-US" sz="2000" dirty="0"/>
              <a:t>An interface is declared by using the interface keyword. </a:t>
            </a:r>
          </a:p>
          <a:p>
            <a:pPr>
              <a:buFont typeface="Wingdings" pitchFamily="2" charset="2"/>
              <a:buChar char="q"/>
            </a:pPr>
            <a:r>
              <a:rPr lang="en-US" sz="2000" dirty="0"/>
              <a:t>It provides total abstraction; means all the methods in an interface are declared with the empty body, and all the fields are public, static and final by default.</a:t>
            </a:r>
          </a:p>
          <a:p>
            <a:pPr>
              <a:buFont typeface="Wingdings" pitchFamily="2" charset="2"/>
              <a:buChar char="q"/>
            </a:pPr>
            <a:r>
              <a:rPr lang="en-US" sz="2000" dirty="0"/>
              <a:t> A class that implements an interface must implement all the methods declared in the interface.</a:t>
            </a:r>
          </a:p>
          <a:p>
            <a:pPr>
              <a:buFont typeface="Wingdings" pitchFamily="2" charset="2"/>
              <a:buChar char="q"/>
            </a:pPr>
            <a:r>
              <a:rPr lang="en-US" sz="2000" dirty="0"/>
              <a:t>Syntax : </a:t>
            </a:r>
          </a:p>
          <a:p>
            <a:pPr>
              <a:buNone/>
            </a:pPr>
            <a:endParaRPr lang="en-US" sz="2000" dirty="0"/>
          </a:p>
        </p:txBody>
      </p:sp>
      <p:sp>
        <p:nvSpPr>
          <p:cNvPr id="6" name="Title 5">
            <a:extLst>
              <a:ext uri="{FF2B5EF4-FFF2-40B4-BE49-F238E27FC236}">
                <a16:creationId xmlns:a16="http://schemas.microsoft.com/office/drawing/2014/main" id="{C7EAAF0B-5FEB-4A0C-B7C4-3F5335CB4010}"/>
              </a:ext>
            </a:extLst>
          </p:cNvPr>
          <p:cNvSpPr>
            <a:spLocks noGrp="1"/>
          </p:cNvSpPr>
          <p:nvPr>
            <p:ph type="title"/>
          </p:nvPr>
        </p:nvSpPr>
        <p:spPr/>
        <p:txBody>
          <a:bodyPr>
            <a:noAutofit/>
          </a:bodyPr>
          <a:lstStyle/>
          <a:p>
            <a:r>
              <a:rPr lang="en-US" b="1" dirty="0">
                <a:solidFill>
                  <a:schemeClr val="tx1"/>
                </a:solidFill>
              </a:rPr>
              <a:t>How to declare an interface!</a:t>
            </a:r>
            <a:endParaRPr lang="en-US" dirty="0"/>
          </a:p>
        </p:txBody>
      </p:sp>
      <p:pic>
        <p:nvPicPr>
          <p:cNvPr id="7" name="Picture 6">
            <a:extLst>
              <a:ext uri="{FF2B5EF4-FFF2-40B4-BE49-F238E27FC236}">
                <a16:creationId xmlns:a16="http://schemas.microsoft.com/office/drawing/2014/main" id="{D8E28059-DB5B-4C14-B0A8-2CC80613747A}"/>
              </a:ext>
            </a:extLst>
          </p:cNvPr>
          <p:cNvPicPr>
            <a:picLocks noChangeAspect="1"/>
          </p:cNvPicPr>
          <p:nvPr/>
        </p:nvPicPr>
        <p:blipFill rotWithShape="1">
          <a:blip r:embed="rId2"/>
          <a:srcRect t="23594"/>
          <a:stretch/>
        </p:blipFill>
        <p:spPr>
          <a:xfrm>
            <a:off x="2200275" y="4837732"/>
            <a:ext cx="4124325" cy="14106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2C37-639C-4010-B5A5-89B4E9DC0D57}"/>
              </a:ext>
            </a:extLst>
          </p:cNvPr>
          <p:cNvSpPr>
            <a:spLocks noGrp="1"/>
          </p:cNvSpPr>
          <p:nvPr>
            <p:ph type="title"/>
          </p:nvPr>
        </p:nvSpPr>
        <p:spPr/>
        <p:txBody>
          <a:bodyPr>
            <a:normAutofit fontScale="90000"/>
          </a:bodyPr>
          <a:lstStyle/>
          <a:p>
            <a:r>
              <a:rPr lang="en-US" dirty="0">
                <a:effectLst>
                  <a:outerShdw blurRad="38100" dist="38100" dir="2700000" algn="tl">
                    <a:srgbClr val="000000">
                      <a:alpha val="43137"/>
                    </a:srgbClr>
                  </a:outerShdw>
                </a:effectLst>
              </a:rPr>
              <a:t>Relationship between Class and Interface</a:t>
            </a:r>
          </a:p>
        </p:txBody>
      </p:sp>
      <p:sp>
        <p:nvSpPr>
          <p:cNvPr id="6" name="Content Placeholder 5">
            <a:extLst>
              <a:ext uri="{FF2B5EF4-FFF2-40B4-BE49-F238E27FC236}">
                <a16:creationId xmlns:a16="http://schemas.microsoft.com/office/drawing/2014/main" id="{06BF52CA-40D3-44CD-89D4-93C2A90A4E41}"/>
              </a:ext>
            </a:extLst>
          </p:cNvPr>
          <p:cNvSpPr>
            <a:spLocks noGrp="1"/>
          </p:cNvSpPr>
          <p:nvPr>
            <p:ph idx="1"/>
          </p:nvPr>
        </p:nvSpPr>
        <p:spPr>
          <a:xfrm>
            <a:off x="1176866" y="2497666"/>
            <a:ext cx="6798736" cy="3444997"/>
          </a:xfrm>
        </p:spPr>
        <p:txBody>
          <a:bodyPr/>
          <a:lstStyle/>
          <a:p>
            <a:r>
              <a:rPr lang="en-US" dirty="0"/>
              <a:t>A class extends another class , an interface extends another interface but a class implements an interface.</a:t>
            </a:r>
          </a:p>
        </p:txBody>
      </p:sp>
      <p:sp>
        <p:nvSpPr>
          <p:cNvPr id="7" name="Rectangle: Rounded Corners 6">
            <a:extLst>
              <a:ext uri="{FF2B5EF4-FFF2-40B4-BE49-F238E27FC236}">
                <a16:creationId xmlns:a16="http://schemas.microsoft.com/office/drawing/2014/main" id="{5DF81377-1302-4C2D-805B-CAFD21C0693B}"/>
              </a:ext>
            </a:extLst>
          </p:cNvPr>
          <p:cNvSpPr/>
          <p:nvPr/>
        </p:nvSpPr>
        <p:spPr>
          <a:xfrm>
            <a:off x="1371600" y="3621684"/>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p:txBody>
      </p:sp>
      <p:sp>
        <p:nvSpPr>
          <p:cNvPr id="8" name="Rectangle: Rounded Corners 7">
            <a:extLst>
              <a:ext uri="{FF2B5EF4-FFF2-40B4-BE49-F238E27FC236}">
                <a16:creationId xmlns:a16="http://schemas.microsoft.com/office/drawing/2014/main" id="{5E6F7468-6B28-4223-B5D1-AEC2BD40BF13}"/>
              </a:ext>
            </a:extLst>
          </p:cNvPr>
          <p:cNvSpPr/>
          <p:nvPr/>
        </p:nvSpPr>
        <p:spPr>
          <a:xfrm>
            <a:off x="1371600" y="4901265"/>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p:txBody>
      </p:sp>
      <p:sp>
        <p:nvSpPr>
          <p:cNvPr id="9" name="Rectangle: Rounded Corners 8">
            <a:extLst>
              <a:ext uri="{FF2B5EF4-FFF2-40B4-BE49-F238E27FC236}">
                <a16:creationId xmlns:a16="http://schemas.microsoft.com/office/drawing/2014/main" id="{F6E9885F-A31D-45CF-B410-A80108567F84}"/>
              </a:ext>
            </a:extLst>
          </p:cNvPr>
          <p:cNvSpPr/>
          <p:nvPr/>
        </p:nvSpPr>
        <p:spPr>
          <a:xfrm>
            <a:off x="3962402" y="4901265"/>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p:txBody>
      </p:sp>
      <p:sp>
        <p:nvSpPr>
          <p:cNvPr id="10" name="Rectangle: Rounded Corners 9">
            <a:extLst>
              <a:ext uri="{FF2B5EF4-FFF2-40B4-BE49-F238E27FC236}">
                <a16:creationId xmlns:a16="http://schemas.microsoft.com/office/drawing/2014/main" id="{542F9FC1-FD62-47C9-9B84-2D929AC7EF03}"/>
              </a:ext>
            </a:extLst>
          </p:cNvPr>
          <p:cNvSpPr/>
          <p:nvPr/>
        </p:nvSpPr>
        <p:spPr>
          <a:xfrm>
            <a:off x="3962402" y="3621684"/>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a:t>
            </a:r>
          </a:p>
        </p:txBody>
      </p:sp>
      <p:sp>
        <p:nvSpPr>
          <p:cNvPr id="11" name="Rectangle: Rounded Corners 10">
            <a:extLst>
              <a:ext uri="{FF2B5EF4-FFF2-40B4-BE49-F238E27FC236}">
                <a16:creationId xmlns:a16="http://schemas.microsoft.com/office/drawing/2014/main" id="{62E92FAD-8F15-4145-84C0-87E61975BE0C}"/>
              </a:ext>
            </a:extLst>
          </p:cNvPr>
          <p:cNvSpPr/>
          <p:nvPr/>
        </p:nvSpPr>
        <p:spPr>
          <a:xfrm>
            <a:off x="6338316" y="4901265"/>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a:t>
            </a:r>
          </a:p>
        </p:txBody>
      </p:sp>
      <p:sp>
        <p:nvSpPr>
          <p:cNvPr id="12" name="Rectangle: Rounded Corners 11">
            <a:extLst>
              <a:ext uri="{FF2B5EF4-FFF2-40B4-BE49-F238E27FC236}">
                <a16:creationId xmlns:a16="http://schemas.microsoft.com/office/drawing/2014/main" id="{B57EB885-C861-41E9-96AE-87ACC9951485}"/>
              </a:ext>
            </a:extLst>
          </p:cNvPr>
          <p:cNvSpPr/>
          <p:nvPr/>
        </p:nvSpPr>
        <p:spPr>
          <a:xfrm>
            <a:off x="6338316" y="3600348"/>
            <a:ext cx="1524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a:t>
            </a:r>
          </a:p>
        </p:txBody>
      </p:sp>
      <p:cxnSp>
        <p:nvCxnSpPr>
          <p:cNvPr id="20" name="Straight Arrow Connector 19">
            <a:extLst>
              <a:ext uri="{FF2B5EF4-FFF2-40B4-BE49-F238E27FC236}">
                <a16:creationId xmlns:a16="http://schemas.microsoft.com/office/drawing/2014/main" id="{CDC38247-16F9-4FD6-9642-D2327A5497D6}"/>
              </a:ext>
            </a:extLst>
          </p:cNvPr>
          <p:cNvCxnSpPr>
            <a:stCxn id="8" idx="0"/>
            <a:endCxn id="7" idx="2"/>
          </p:cNvCxnSpPr>
          <p:nvPr/>
        </p:nvCxnSpPr>
        <p:spPr>
          <a:xfrm flipV="1">
            <a:off x="2133600" y="4155084"/>
            <a:ext cx="0" cy="7461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EB28FEA4-4976-45C7-A7B2-A1268523CD53}"/>
              </a:ext>
            </a:extLst>
          </p:cNvPr>
          <p:cNvCxnSpPr>
            <a:cxnSpLocks/>
            <a:stCxn id="11" idx="0"/>
            <a:endCxn id="12" idx="2"/>
          </p:cNvCxnSpPr>
          <p:nvPr/>
        </p:nvCxnSpPr>
        <p:spPr>
          <a:xfrm flipV="1">
            <a:off x="7100316" y="4133748"/>
            <a:ext cx="0" cy="7675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1A29B56F-1558-45A0-BE69-AD99DA09B316}"/>
              </a:ext>
            </a:extLst>
          </p:cNvPr>
          <p:cNvCxnSpPr>
            <a:cxnSpLocks/>
            <a:stCxn id="9" idx="0"/>
            <a:endCxn id="10" idx="2"/>
          </p:cNvCxnSpPr>
          <p:nvPr/>
        </p:nvCxnSpPr>
        <p:spPr>
          <a:xfrm flipV="1">
            <a:off x="4724402" y="4155084"/>
            <a:ext cx="0" cy="7461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474A6B18-FB25-4DF6-A85D-79F3CD1D0620}"/>
              </a:ext>
            </a:extLst>
          </p:cNvPr>
          <p:cNvSpPr txBox="1"/>
          <p:nvPr/>
        </p:nvSpPr>
        <p:spPr>
          <a:xfrm>
            <a:off x="4724402" y="4319152"/>
            <a:ext cx="1140056" cy="369332"/>
          </a:xfrm>
          <a:prstGeom prst="rect">
            <a:avLst/>
          </a:prstGeom>
          <a:noFill/>
        </p:spPr>
        <p:txBody>
          <a:bodyPr wrap="none" rtlCol="0">
            <a:spAutoFit/>
          </a:bodyPr>
          <a:lstStyle/>
          <a:p>
            <a:r>
              <a:rPr lang="en-US" dirty="0"/>
              <a:t>implement</a:t>
            </a:r>
          </a:p>
        </p:txBody>
      </p:sp>
      <p:sp>
        <p:nvSpPr>
          <p:cNvPr id="36" name="TextBox 35">
            <a:extLst>
              <a:ext uri="{FF2B5EF4-FFF2-40B4-BE49-F238E27FC236}">
                <a16:creationId xmlns:a16="http://schemas.microsoft.com/office/drawing/2014/main" id="{94AE09E0-1DB2-4D20-A4AF-5F45CC955E3E}"/>
              </a:ext>
            </a:extLst>
          </p:cNvPr>
          <p:cNvSpPr txBox="1"/>
          <p:nvPr/>
        </p:nvSpPr>
        <p:spPr>
          <a:xfrm>
            <a:off x="7108057" y="4319152"/>
            <a:ext cx="782587" cy="369332"/>
          </a:xfrm>
          <a:prstGeom prst="rect">
            <a:avLst/>
          </a:prstGeom>
          <a:noFill/>
        </p:spPr>
        <p:txBody>
          <a:bodyPr wrap="none" rtlCol="0">
            <a:spAutoFit/>
          </a:bodyPr>
          <a:lstStyle/>
          <a:p>
            <a:r>
              <a:rPr lang="en-US" dirty="0"/>
              <a:t>extend</a:t>
            </a:r>
          </a:p>
        </p:txBody>
      </p:sp>
      <p:sp>
        <p:nvSpPr>
          <p:cNvPr id="37" name="TextBox 36">
            <a:extLst>
              <a:ext uri="{FF2B5EF4-FFF2-40B4-BE49-F238E27FC236}">
                <a16:creationId xmlns:a16="http://schemas.microsoft.com/office/drawing/2014/main" id="{CF1A5AA9-9257-4241-97B5-3975DDBE40FB}"/>
              </a:ext>
            </a:extLst>
          </p:cNvPr>
          <p:cNvSpPr txBox="1"/>
          <p:nvPr/>
        </p:nvSpPr>
        <p:spPr>
          <a:xfrm>
            <a:off x="2107976" y="4332840"/>
            <a:ext cx="782587" cy="369332"/>
          </a:xfrm>
          <a:prstGeom prst="rect">
            <a:avLst/>
          </a:prstGeom>
          <a:noFill/>
        </p:spPr>
        <p:txBody>
          <a:bodyPr wrap="none" rtlCol="0">
            <a:spAutoFit/>
          </a:bodyPr>
          <a:lstStyle/>
          <a:p>
            <a:r>
              <a:rPr lang="en-US" dirty="0"/>
              <a:t>extend</a:t>
            </a:r>
          </a:p>
        </p:txBody>
      </p:sp>
    </p:spTree>
    <p:extLst>
      <p:ext uri="{BB962C8B-B14F-4D97-AF65-F5344CB8AC3E}">
        <p14:creationId xmlns:p14="http://schemas.microsoft.com/office/powerpoint/2010/main" val="28257680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195</TotalTime>
  <Words>500</Words>
  <Application>Microsoft Office PowerPoint</Application>
  <PresentationFormat>On-screen Show (4:3)</PresentationFormat>
  <Paragraphs>63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Garamond</vt:lpstr>
      <vt:lpstr>Wingdings</vt:lpstr>
      <vt:lpstr>Organic</vt:lpstr>
      <vt:lpstr>Class Object And Interface</vt:lpstr>
      <vt:lpstr>Class</vt:lpstr>
      <vt:lpstr>Creating an Class in Java</vt:lpstr>
      <vt:lpstr>Object</vt:lpstr>
      <vt:lpstr>PowerPoint Presentation</vt:lpstr>
      <vt:lpstr>Interface</vt:lpstr>
      <vt:lpstr>Why use Java interface</vt:lpstr>
      <vt:lpstr>How to declare an interface!</vt:lpstr>
      <vt:lpstr>Relationship between Class and Interface</vt:lpstr>
      <vt:lpstr>Difference between class and interface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Control Statement  By  Mehedi Hasan ID : 18CSE062</dc:title>
  <dc:creator>Windows User</dc:creator>
  <cp:lastModifiedBy>Hasebul Hasan</cp:lastModifiedBy>
  <cp:revision>11</cp:revision>
  <dcterms:created xsi:type="dcterms:W3CDTF">2021-07-12T17:04:33Z</dcterms:created>
  <dcterms:modified xsi:type="dcterms:W3CDTF">2021-07-13T13:31:00Z</dcterms:modified>
</cp:coreProperties>
</file>