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5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 showGuides="1">
      <p:cViewPr>
        <p:scale>
          <a:sx n="50" d="100"/>
          <a:sy n="50" d="100"/>
        </p:scale>
        <p:origin x="29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3BB1C-98EB-409E-A0BC-0A0E8FA98C5F}" type="datetimeFigureOut">
              <a:rPr lang="en-US" smtClean="0"/>
              <a:t>13-Jul-21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F19A1-427C-464C-8A3F-5E0E6FE88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534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3BB1C-98EB-409E-A0BC-0A0E8FA98C5F}" type="datetimeFigureOut">
              <a:rPr lang="en-US" smtClean="0"/>
              <a:t>13-Jul-21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F19A1-427C-464C-8A3F-5E0E6FE88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441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3BB1C-98EB-409E-A0BC-0A0E8FA98C5F}" type="datetimeFigureOut">
              <a:rPr lang="en-US" smtClean="0"/>
              <a:t>13-Jul-21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F19A1-427C-464C-8A3F-5E0E6FE88965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058237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3BB1C-98EB-409E-A0BC-0A0E8FA98C5F}" type="datetimeFigureOut">
              <a:rPr lang="en-US" smtClean="0"/>
              <a:t>13-Jul-21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F19A1-427C-464C-8A3F-5E0E6FE88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5846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3BB1C-98EB-409E-A0BC-0A0E8FA98C5F}" type="datetimeFigureOut">
              <a:rPr lang="en-US" smtClean="0"/>
              <a:t>13-Jul-21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F19A1-427C-464C-8A3F-5E0E6FE88965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965264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3BB1C-98EB-409E-A0BC-0A0E8FA98C5F}" type="datetimeFigureOut">
              <a:rPr lang="en-US" smtClean="0"/>
              <a:t>13-Jul-21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F19A1-427C-464C-8A3F-5E0E6FE88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7147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3BB1C-98EB-409E-A0BC-0A0E8FA98C5F}" type="datetimeFigureOut">
              <a:rPr lang="en-US" smtClean="0"/>
              <a:t>13-Jul-21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F19A1-427C-464C-8A3F-5E0E6FE88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2596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3BB1C-98EB-409E-A0BC-0A0E8FA98C5F}" type="datetimeFigureOut">
              <a:rPr lang="en-US" smtClean="0"/>
              <a:t>13-Jul-21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F19A1-427C-464C-8A3F-5E0E6FE88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3319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3BB1C-98EB-409E-A0BC-0A0E8FA98C5F}" type="datetimeFigureOut">
              <a:rPr lang="en-US" smtClean="0"/>
              <a:t>13-Jul-21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F19A1-427C-464C-8A3F-5E0E6FE88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451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3BB1C-98EB-409E-A0BC-0A0E8FA98C5F}" type="datetimeFigureOut">
              <a:rPr lang="en-US" smtClean="0"/>
              <a:t>13-Jul-21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F19A1-427C-464C-8A3F-5E0E6FE88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707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3BB1C-98EB-409E-A0BC-0A0E8FA98C5F}" type="datetimeFigureOut">
              <a:rPr lang="en-US" smtClean="0"/>
              <a:t>13-Jul-21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F19A1-427C-464C-8A3F-5E0E6FE88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237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3BB1C-98EB-409E-A0BC-0A0E8FA98C5F}" type="datetimeFigureOut">
              <a:rPr lang="en-US" smtClean="0"/>
              <a:t>13-Jul-21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F19A1-427C-464C-8A3F-5E0E6FE88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909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3BB1C-98EB-409E-A0BC-0A0E8FA98C5F}" type="datetimeFigureOut">
              <a:rPr lang="en-US" smtClean="0"/>
              <a:t>13-Jul-21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F19A1-427C-464C-8A3F-5E0E6FE88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371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3BB1C-98EB-409E-A0BC-0A0E8FA98C5F}" type="datetimeFigureOut">
              <a:rPr lang="en-US" smtClean="0"/>
              <a:t>13-Jul-21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F19A1-427C-464C-8A3F-5E0E6FE88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78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3BB1C-98EB-409E-A0BC-0A0E8FA98C5F}" type="datetimeFigureOut">
              <a:rPr lang="en-US" smtClean="0"/>
              <a:t>13-Jul-21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F19A1-427C-464C-8A3F-5E0E6FE88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475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3BB1C-98EB-409E-A0BC-0A0E8FA98C5F}" type="datetimeFigureOut">
              <a:rPr lang="en-US" smtClean="0"/>
              <a:t>13-Jul-21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F19A1-427C-464C-8A3F-5E0E6FE88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358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3BB1C-98EB-409E-A0BC-0A0E8FA98C5F}" type="datetimeFigureOut">
              <a:rPr lang="en-US" smtClean="0"/>
              <a:t>13-Jul-21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F19A1-427C-464C-8A3F-5E0E6FE88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172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3BB1C-98EB-409E-A0BC-0A0E8FA98C5F}" type="datetimeFigureOut">
              <a:rPr lang="en-US" smtClean="0"/>
              <a:t>13-Jul-21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BEF19A1-427C-464C-8A3F-5E0E6FE88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511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9" r:id="rId1"/>
    <p:sldLayoutId id="2147483920" r:id="rId2"/>
    <p:sldLayoutId id="2147483921" r:id="rId3"/>
    <p:sldLayoutId id="2147483922" r:id="rId4"/>
    <p:sldLayoutId id="2147483923" r:id="rId5"/>
    <p:sldLayoutId id="2147483924" r:id="rId6"/>
    <p:sldLayoutId id="2147483925" r:id="rId7"/>
    <p:sldLayoutId id="2147483926" r:id="rId8"/>
    <p:sldLayoutId id="2147483927" r:id="rId9"/>
    <p:sldLayoutId id="2147483928" r:id="rId10"/>
    <p:sldLayoutId id="2147483929" r:id="rId11"/>
    <p:sldLayoutId id="2147483930" r:id="rId12"/>
    <p:sldLayoutId id="2147483931" r:id="rId13"/>
    <p:sldLayoutId id="2147483932" r:id="rId14"/>
    <p:sldLayoutId id="2147483933" r:id="rId15"/>
    <p:sldLayoutId id="2147483934" r:id="rId16"/>
    <p:sldLayoutId id="214748393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2BDE2-B8CF-4B95-879A-B4AA5C9EB0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115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Devanagari" panose="02040503050201020203" pitchFamily="18" charset="0"/>
                <a:cs typeface="Adobe Devanagari" panose="02040503050201020203" pitchFamily="18" charset="0"/>
              </a:rPr>
              <a:t>Control</a:t>
            </a:r>
            <a:r>
              <a:rPr lang="en-US" sz="115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15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Devanagari" panose="02040503050201020203" pitchFamily="18" charset="0"/>
                <a:cs typeface="Adobe Devanagari" panose="02040503050201020203" pitchFamily="18" charset="0"/>
              </a:rPr>
              <a:t>Statement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F2D65F-7E70-4F4E-A29A-F03ED7422B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2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Presented by 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Devanagari" panose="02040503050201020203" pitchFamily="18" charset="0"/>
                <a:cs typeface="Adobe Devanagari" panose="02040503050201020203" pitchFamily="18" charset="0"/>
              </a:rPr>
              <a:t>Jamil </a:t>
            </a:r>
            <a:r>
              <a:rPr lang="en-US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Devanagari" panose="02040503050201020203" pitchFamily="18" charset="0"/>
                <a:cs typeface="Adobe Devanagari" panose="02040503050201020203" pitchFamily="18" charset="0"/>
              </a:rPr>
              <a:t>Rayhan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r>
              <a:rPr lang="en-US" sz="32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ID:18CSE061</a:t>
            </a:r>
          </a:p>
        </p:txBody>
      </p:sp>
    </p:spTree>
    <p:extLst>
      <p:ext uri="{BB962C8B-B14F-4D97-AF65-F5344CB8AC3E}">
        <p14:creationId xmlns:p14="http://schemas.microsoft.com/office/powerpoint/2010/main" val="2851060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79B4F-29E5-4575-94AA-7C1BC5A83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93156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en-US" sz="8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while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BA4109-E341-4D3B-A0C3-A954673C8B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>
            <a:normAutofit/>
          </a:bodyPr>
          <a:lstStyle/>
          <a:p>
            <a:r>
              <a:rPr lang="en-US" sz="3200" dirty="0"/>
              <a:t>Syntax:</a:t>
            </a:r>
          </a:p>
          <a:p>
            <a:pPr marL="914400" lvl="2" indent="0">
              <a:buNone/>
            </a:pPr>
            <a:r>
              <a:rPr lang="en-US" sz="2400" dirty="0"/>
              <a:t>Initialization;</a:t>
            </a:r>
          </a:p>
          <a:p>
            <a:pPr marL="914400" lvl="2" indent="0">
              <a:buNone/>
            </a:pPr>
            <a:r>
              <a:rPr lang="en-US" sz="2400" dirty="0"/>
              <a:t>While(condition)</a:t>
            </a:r>
          </a:p>
          <a:p>
            <a:pPr marL="914400" lvl="2" indent="0">
              <a:buNone/>
            </a:pPr>
            <a:r>
              <a:rPr lang="en-US" sz="2400" dirty="0"/>
              <a:t>{</a:t>
            </a:r>
          </a:p>
          <a:p>
            <a:pPr marL="914400" lvl="2" indent="0">
              <a:buNone/>
            </a:pPr>
            <a:r>
              <a:rPr lang="en-US" sz="2400" dirty="0"/>
              <a:t>	Statements;</a:t>
            </a:r>
          </a:p>
          <a:p>
            <a:pPr marL="914400" lvl="2" indent="0">
              <a:buNone/>
            </a:pPr>
            <a:r>
              <a:rPr lang="en-US" sz="2400" dirty="0"/>
              <a:t>	Increment/decrement;</a:t>
            </a:r>
          </a:p>
          <a:p>
            <a:pPr marL="914400" lvl="2" indent="0">
              <a:buNone/>
            </a:pPr>
            <a:r>
              <a:rPr lang="en-US" sz="2400" dirty="0"/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0DC1DE-590E-4FD6-843E-CA0929C8957A}"/>
              </a:ext>
            </a:extLst>
          </p:cNvPr>
          <p:cNvSpPr txBox="1"/>
          <p:nvPr/>
        </p:nvSpPr>
        <p:spPr>
          <a:xfrm flipH="1">
            <a:off x="677334" y="5544057"/>
            <a:ext cx="97720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Purpose: </a:t>
            </a:r>
            <a:r>
              <a:rPr lang="en-US" sz="2800" dirty="0"/>
              <a:t>To evaluate the statements from initial value to final value with given increment/decrement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4FBF68D-3027-4B23-BDA8-970CAA09969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9" t="61876" r="81973" b="24211"/>
          <a:stretch/>
        </p:blipFill>
        <p:spPr>
          <a:xfrm>
            <a:off x="5563359" y="2034113"/>
            <a:ext cx="4331368" cy="2787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7548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A28F1-6C67-4A05-B7B4-84895271C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  while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206273-C676-459F-8293-CDED9E1F44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23355"/>
            <a:ext cx="8596668" cy="3880773"/>
          </a:xfrm>
        </p:spPr>
        <p:txBody>
          <a:bodyPr>
            <a:normAutofit/>
          </a:bodyPr>
          <a:lstStyle/>
          <a:p>
            <a:r>
              <a:rPr lang="en-US" sz="2800" dirty="0"/>
              <a:t>Syntax</a:t>
            </a:r>
          </a:p>
          <a:p>
            <a:pPr marL="914400" lvl="2" indent="0">
              <a:buNone/>
            </a:pPr>
            <a:r>
              <a:rPr lang="en-US" sz="2000" dirty="0"/>
              <a:t>Initialization</a:t>
            </a:r>
          </a:p>
          <a:p>
            <a:pPr marL="914400" lvl="2" indent="0">
              <a:buNone/>
            </a:pPr>
            <a:r>
              <a:rPr lang="en-US" sz="2000" dirty="0"/>
              <a:t>Do</a:t>
            </a:r>
          </a:p>
          <a:p>
            <a:pPr marL="914400" lvl="2" indent="0">
              <a:buNone/>
            </a:pPr>
            <a:r>
              <a:rPr lang="en-US" sz="2000" dirty="0"/>
              <a:t>{</a:t>
            </a:r>
          </a:p>
          <a:p>
            <a:pPr marL="914400" lvl="2" indent="0">
              <a:buNone/>
            </a:pPr>
            <a:r>
              <a:rPr lang="en-US" sz="2000" dirty="0"/>
              <a:t>	Statements;</a:t>
            </a:r>
          </a:p>
          <a:p>
            <a:pPr marL="914400" lvl="2" indent="0">
              <a:buNone/>
            </a:pPr>
            <a:r>
              <a:rPr lang="en-US" sz="2000" dirty="0"/>
              <a:t>	Increments/decrements;</a:t>
            </a:r>
          </a:p>
          <a:p>
            <a:pPr marL="914400" lvl="2" indent="0">
              <a:buNone/>
            </a:pPr>
            <a:r>
              <a:rPr lang="en-US" sz="2000" dirty="0"/>
              <a:t>}</a:t>
            </a:r>
          </a:p>
          <a:p>
            <a:pPr marL="914400" lvl="2" indent="0">
              <a:buNone/>
            </a:pPr>
            <a:r>
              <a:rPr lang="en-US" sz="2000" dirty="0"/>
              <a:t>While(condition);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863380-5DD6-41B5-A27C-01A8BE660DE2}"/>
              </a:ext>
            </a:extLst>
          </p:cNvPr>
          <p:cNvSpPr txBox="1"/>
          <p:nvPr/>
        </p:nvSpPr>
        <p:spPr>
          <a:xfrm>
            <a:off x="677334" y="5597083"/>
            <a:ext cx="1184542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Purpose: </a:t>
            </a:r>
            <a:r>
              <a:rPr lang="en-US" sz="2800" dirty="0"/>
              <a:t>To evaluate the statements from initial value to final value with given increment/decrement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71FD17D-DD9F-4574-8638-CD01DEE09BA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5" t="27561" r="74250" b="44365"/>
          <a:stretch/>
        </p:blipFill>
        <p:spPr>
          <a:xfrm>
            <a:off x="5105400" y="2426366"/>
            <a:ext cx="4572000" cy="3170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2658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6A081-11EE-49DB-B0A0-99ABD5CA9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9A3E0E-BB6A-438A-9989-45BA2CAB0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9975426" cy="3880773"/>
          </a:xfrm>
        </p:spPr>
        <p:txBody>
          <a:bodyPr>
            <a:normAutofit/>
          </a:bodyPr>
          <a:lstStyle/>
          <a:p>
            <a:r>
              <a:rPr lang="en-US" sz="3600" dirty="0"/>
              <a:t>Syntax</a:t>
            </a:r>
          </a:p>
          <a:p>
            <a:pPr marL="914400" lvl="2" indent="0">
              <a:buNone/>
            </a:pPr>
            <a:r>
              <a:rPr lang="en-US" sz="2800" dirty="0"/>
              <a:t>For(initialization; condition ; increment/decrement )</a:t>
            </a:r>
          </a:p>
          <a:p>
            <a:pPr marL="914400" lvl="2" indent="0">
              <a:buNone/>
            </a:pPr>
            <a:r>
              <a:rPr lang="en-US" sz="2800" dirty="0"/>
              <a:t>{</a:t>
            </a:r>
          </a:p>
          <a:p>
            <a:pPr marL="914400" lvl="2" indent="0">
              <a:buNone/>
            </a:pPr>
            <a:r>
              <a:rPr lang="en-US" sz="2800" dirty="0"/>
              <a:t>Statements;</a:t>
            </a:r>
          </a:p>
          <a:p>
            <a:pPr marL="914400" lvl="2" indent="0">
              <a:buNone/>
            </a:pPr>
            <a:r>
              <a:rPr lang="en-US" sz="2800" dirty="0"/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D6254F-71E0-4380-B85E-D25CA10B2757}"/>
              </a:ext>
            </a:extLst>
          </p:cNvPr>
          <p:cNvSpPr txBox="1"/>
          <p:nvPr/>
        </p:nvSpPr>
        <p:spPr>
          <a:xfrm>
            <a:off x="346573" y="5317444"/>
            <a:ext cx="107633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Purpose: </a:t>
            </a:r>
            <a:r>
              <a:rPr lang="en-US" sz="2800" dirty="0"/>
              <a:t>To evaluate the statements from initial value to final value with given increment/decrement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49193FB-4668-450A-B740-A3652619050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42" t="40890" r="65876" b="43555"/>
          <a:stretch/>
        </p:blipFill>
        <p:spPr>
          <a:xfrm>
            <a:off x="4800600" y="3406934"/>
            <a:ext cx="4831080" cy="1795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0353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D6367-46C4-4540-943D-8EBDAA879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8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Jump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0C46B6-623C-4844-92D8-8EE9F07ADE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Java supports three jump statement: 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320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break 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320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continue </a:t>
            </a:r>
            <a:endParaRPr lang="en-US" sz="3200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320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return</a:t>
            </a:r>
          </a:p>
          <a:p>
            <a:r>
              <a:rPr lang="en-US" sz="360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These three statements transfer control to other part of the program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6643475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F1919-521E-45D6-83F3-3C9E5A7EC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The Break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5C04F-F6C7-40B2-B443-E33B589867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This statement is used to jump out of a loop.</a:t>
            </a:r>
          </a:p>
          <a:p>
            <a:r>
              <a:rPr lang="en-US" sz="3200" dirty="0"/>
              <a:t>Brake statement was previously used in a switch –case statements.</a:t>
            </a:r>
          </a:p>
          <a:p>
            <a:r>
              <a:rPr lang="en-US" sz="3200" dirty="0"/>
              <a:t>The remaining statements which are after the brake and within the loop are skipped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8727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98DDF-5DB8-432C-A881-FD22C76EB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Continue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5A7DAB-18A0-4713-A863-8EBF56D865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This statement is used only with in looping statements.</a:t>
            </a:r>
          </a:p>
          <a:p>
            <a:r>
              <a:rPr lang="en-US" sz="3200" dirty="0"/>
              <a:t>When the continue statement is encountered, the next iteration starts.</a:t>
            </a:r>
          </a:p>
          <a:p>
            <a:r>
              <a:rPr lang="en-US" sz="3200" dirty="0"/>
              <a:t>The remaining statements in the loop are skipped. The execution starts from the top of loop again.</a:t>
            </a:r>
          </a:p>
        </p:txBody>
      </p:sp>
    </p:spTree>
    <p:extLst>
      <p:ext uri="{BB962C8B-B14F-4D97-AF65-F5344CB8AC3E}">
        <p14:creationId xmlns:p14="http://schemas.microsoft.com/office/powerpoint/2010/main" val="15075629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0164C-286B-48CC-884F-309977074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return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407B72-DDAC-4EAC-8BA7-DD21CAF51C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600" dirty="0"/>
              <a:t>This statement is used to explicitly return from method.</a:t>
            </a:r>
          </a:p>
          <a:p>
            <a:r>
              <a:rPr lang="en-US" sz="3600" dirty="0"/>
              <a:t>It causes program control to transfer back to the caller of the method.</a:t>
            </a:r>
          </a:p>
          <a:p>
            <a:r>
              <a:rPr lang="en-US" sz="3600" dirty="0"/>
              <a:t>The return statement immediately terminates the method in which it is executed.</a:t>
            </a:r>
          </a:p>
        </p:txBody>
      </p:sp>
    </p:spTree>
    <p:extLst>
      <p:ext uri="{BB962C8B-B14F-4D97-AF65-F5344CB8AC3E}">
        <p14:creationId xmlns:p14="http://schemas.microsoft.com/office/powerpoint/2010/main" val="25369314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ACDDE-5B0F-4855-B4C8-878652652F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1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591039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EC7FF-1B66-4B81-A2BF-343F35A45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871" y="211221"/>
            <a:ext cx="9044182" cy="1777999"/>
          </a:xfrm>
        </p:spPr>
        <p:txBody>
          <a:bodyPr>
            <a:normAutofit/>
          </a:bodyPr>
          <a:lstStyle/>
          <a:p>
            <a:r>
              <a:rPr lang="en-US" sz="6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Devanagari" panose="02040503050201020203" pitchFamily="18" charset="0"/>
                <a:cs typeface="Adobe Devanagari" panose="02040503050201020203" pitchFamily="18" charset="0"/>
              </a:rPr>
              <a:t>What are control statement?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10F873-19D0-4813-9332-CD5DD2694FE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91880" y="1163934"/>
            <a:ext cx="10363826" cy="342410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cap="none" dirty="0"/>
              <a:t>The control  statements allows developers to control the flow of program’s execution based upon some conditions during run time.</a:t>
            </a:r>
          </a:p>
          <a:p>
            <a:pPr>
              <a:lnSpc>
                <a:spcPct val="100000"/>
              </a:lnSpc>
            </a:pPr>
            <a:r>
              <a:rPr lang="en-US" sz="4000" cap="none" dirty="0"/>
              <a:t>It allows developers to:</a:t>
            </a:r>
          </a:p>
          <a:p>
            <a:pPr lvl="3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3600" cap="none" dirty="0"/>
              <a:t>Repetitive execution of statements.</a:t>
            </a:r>
          </a:p>
          <a:p>
            <a:pPr lvl="3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3600" cap="none" dirty="0"/>
              <a:t>Conditional execution of statements.</a:t>
            </a:r>
          </a:p>
        </p:txBody>
      </p:sp>
    </p:spTree>
    <p:extLst>
      <p:ext uri="{BB962C8B-B14F-4D97-AF65-F5344CB8AC3E}">
        <p14:creationId xmlns:p14="http://schemas.microsoft.com/office/powerpoint/2010/main" val="3117487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0B5E0-A183-4D58-8FCB-8C1A7D894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257" y="9609"/>
            <a:ext cx="8596668" cy="1320800"/>
          </a:xfrm>
        </p:spPr>
        <p:txBody>
          <a:bodyPr>
            <a:noAutofit/>
          </a:bodyPr>
          <a:lstStyle/>
          <a:p>
            <a:r>
              <a:rPr lang="en-US" sz="6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Categories</a:t>
            </a:r>
          </a:p>
        </p:txBody>
      </p:sp>
      <p:sp>
        <p:nvSpPr>
          <p:cNvPr id="8" name="Rectangle: Diagonal Corners Snipped 7">
            <a:extLst>
              <a:ext uri="{FF2B5EF4-FFF2-40B4-BE49-F238E27FC236}">
                <a16:creationId xmlns:a16="http://schemas.microsoft.com/office/drawing/2014/main" id="{32273EA6-B488-44F1-8756-68DA6F34E104}"/>
              </a:ext>
            </a:extLst>
          </p:cNvPr>
          <p:cNvSpPr/>
          <p:nvPr/>
        </p:nvSpPr>
        <p:spPr>
          <a:xfrm>
            <a:off x="4138762" y="975727"/>
            <a:ext cx="3000405" cy="826168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Control Statement</a:t>
            </a:r>
          </a:p>
        </p:txBody>
      </p:sp>
      <p:sp>
        <p:nvSpPr>
          <p:cNvPr id="9" name="Rectangle: Diagonal Corners Snipped 8">
            <a:extLst>
              <a:ext uri="{FF2B5EF4-FFF2-40B4-BE49-F238E27FC236}">
                <a16:creationId xmlns:a16="http://schemas.microsoft.com/office/drawing/2014/main" id="{D29310D1-1638-41E8-BEF6-CF44EFECFB34}"/>
              </a:ext>
            </a:extLst>
          </p:cNvPr>
          <p:cNvSpPr/>
          <p:nvPr/>
        </p:nvSpPr>
        <p:spPr>
          <a:xfrm>
            <a:off x="1784899" y="2415006"/>
            <a:ext cx="1764631" cy="593558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Selection</a:t>
            </a:r>
          </a:p>
        </p:txBody>
      </p:sp>
      <p:sp>
        <p:nvSpPr>
          <p:cNvPr id="10" name="Rectangle: Diagonal Corners Snipped 9">
            <a:extLst>
              <a:ext uri="{FF2B5EF4-FFF2-40B4-BE49-F238E27FC236}">
                <a16:creationId xmlns:a16="http://schemas.microsoft.com/office/drawing/2014/main" id="{41580E54-0F4F-4420-9068-53BB453CB833}"/>
              </a:ext>
            </a:extLst>
          </p:cNvPr>
          <p:cNvSpPr/>
          <p:nvPr/>
        </p:nvSpPr>
        <p:spPr>
          <a:xfrm>
            <a:off x="7295294" y="2415006"/>
            <a:ext cx="1764631" cy="593558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Jump</a:t>
            </a:r>
          </a:p>
        </p:txBody>
      </p:sp>
      <p:sp>
        <p:nvSpPr>
          <p:cNvPr id="11" name="Rectangle: Diagonal Corners Snipped 10">
            <a:extLst>
              <a:ext uri="{FF2B5EF4-FFF2-40B4-BE49-F238E27FC236}">
                <a16:creationId xmlns:a16="http://schemas.microsoft.com/office/drawing/2014/main" id="{E1CAA587-2BF3-4A46-AE45-4EB6D443A146}"/>
              </a:ext>
            </a:extLst>
          </p:cNvPr>
          <p:cNvSpPr/>
          <p:nvPr/>
        </p:nvSpPr>
        <p:spPr>
          <a:xfrm>
            <a:off x="4756650" y="2418849"/>
            <a:ext cx="1764631" cy="593558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Iteration</a:t>
            </a:r>
          </a:p>
        </p:txBody>
      </p:sp>
      <p:sp>
        <p:nvSpPr>
          <p:cNvPr id="12" name="Rectangle: Diagonal Corners Snipped 11">
            <a:extLst>
              <a:ext uri="{FF2B5EF4-FFF2-40B4-BE49-F238E27FC236}">
                <a16:creationId xmlns:a16="http://schemas.microsoft.com/office/drawing/2014/main" id="{5135D7AA-65D8-4FD1-8A0B-7F70EF5A9486}"/>
              </a:ext>
            </a:extLst>
          </p:cNvPr>
          <p:cNvSpPr/>
          <p:nvPr/>
        </p:nvSpPr>
        <p:spPr>
          <a:xfrm>
            <a:off x="5030294" y="4594728"/>
            <a:ext cx="945484" cy="593558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do</a:t>
            </a:r>
          </a:p>
        </p:txBody>
      </p:sp>
      <p:sp>
        <p:nvSpPr>
          <p:cNvPr id="13" name="Rectangle: Diagonal Corners Snipped 12">
            <a:extLst>
              <a:ext uri="{FF2B5EF4-FFF2-40B4-BE49-F238E27FC236}">
                <a16:creationId xmlns:a16="http://schemas.microsoft.com/office/drawing/2014/main" id="{6CF18852-9DA4-4F89-8B47-7CB4C381F6D7}"/>
              </a:ext>
            </a:extLst>
          </p:cNvPr>
          <p:cNvSpPr/>
          <p:nvPr/>
        </p:nvSpPr>
        <p:spPr>
          <a:xfrm>
            <a:off x="2310391" y="4591552"/>
            <a:ext cx="1764631" cy="593558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switch</a:t>
            </a:r>
          </a:p>
        </p:txBody>
      </p:sp>
      <p:sp>
        <p:nvSpPr>
          <p:cNvPr id="14" name="Rectangle: Diagonal Corners Snipped 13">
            <a:extLst>
              <a:ext uri="{FF2B5EF4-FFF2-40B4-BE49-F238E27FC236}">
                <a16:creationId xmlns:a16="http://schemas.microsoft.com/office/drawing/2014/main" id="{0B53BDBE-1944-447D-8E26-C1B2AEFF304A}"/>
              </a:ext>
            </a:extLst>
          </p:cNvPr>
          <p:cNvSpPr/>
          <p:nvPr/>
        </p:nvSpPr>
        <p:spPr>
          <a:xfrm>
            <a:off x="5638964" y="6009106"/>
            <a:ext cx="1764631" cy="593558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for</a:t>
            </a:r>
          </a:p>
        </p:txBody>
      </p:sp>
      <p:sp>
        <p:nvSpPr>
          <p:cNvPr id="15" name="Rectangle: Diagonal Corners Snipped 14">
            <a:extLst>
              <a:ext uri="{FF2B5EF4-FFF2-40B4-BE49-F238E27FC236}">
                <a16:creationId xmlns:a16="http://schemas.microsoft.com/office/drawing/2014/main" id="{F1BAE7DA-A677-4739-A677-1451127A0D8C}"/>
              </a:ext>
            </a:extLst>
          </p:cNvPr>
          <p:cNvSpPr/>
          <p:nvPr/>
        </p:nvSpPr>
        <p:spPr>
          <a:xfrm>
            <a:off x="3480611" y="5385636"/>
            <a:ext cx="1764631" cy="593558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while</a:t>
            </a:r>
          </a:p>
        </p:txBody>
      </p:sp>
      <p:sp>
        <p:nvSpPr>
          <p:cNvPr id="16" name="Rectangle: Diagonal Corners Snipped 15">
            <a:extLst>
              <a:ext uri="{FF2B5EF4-FFF2-40B4-BE49-F238E27FC236}">
                <a16:creationId xmlns:a16="http://schemas.microsoft.com/office/drawing/2014/main" id="{20AC831F-E4C3-45FE-BA4C-5E41D078B896}"/>
              </a:ext>
            </a:extLst>
          </p:cNvPr>
          <p:cNvSpPr/>
          <p:nvPr/>
        </p:nvSpPr>
        <p:spPr>
          <a:xfrm>
            <a:off x="766233" y="5589588"/>
            <a:ext cx="1764631" cy="593558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if-else</a:t>
            </a:r>
          </a:p>
        </p:txBody>
      </p:sp>
      <p:sp>
        <p:nvSpPr>
          <p:cNvPr id="17" name="Rectangle: Diagonal Corners Snipped 16">
            <a:extLst>
              <a:ext uri="{FF2B5EF4-FFF2-40B4-BE49-F238E27FC236}">
                <a16:creationId xmlns:a16="http://schemas.microsoft.com/office/drawing/2014/main" id="{EDD041AB-F488-47D5-B861-44CD15BBFF29}"/>
              </a:ext>
            </a:extLst>
          </p:cNvPr>
          <p:cNvSpPr/>
          <p:nvPr/>
        </p:nvSpPr>
        <p:spPr>
          <a:xfrm>
            <a:off x="833651" y="3911433"/>
            <a:ext cx="1106905" cy="593558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if</a:t>
            </a:r>
          </a:p>
        </p:txBody>
      </p:sp>
      <p:sp>
        <p:nvSpPr>
          <p:cNvPr id="18" name="Rectangle: Diagonal Corners Snipped 17">
            <a:extLst>
              <a:ext uri="{FF2B5EF4-FFF2-40B4-BE49-F238E27FC236}">
                <a16:creationId xmlns:a16="http://schemas.microsoft.com/office/drawing/2014/main" id="{31E32366-711A-44D4-BA05-ACC47F1B2DAC}"/>
              </a:ext>
            </a:extLst>
          </p:cNvPr>
          <p:cNvSpPr/>
          <p:nvPr/>
        </p:nvSpPr>
        <p:spPr>
          <a:xfrm>
            <a:off x="7539525" y="5415548"/>
            <a:ext cx="1764631" cy="593558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continue</a:t>
            </a:r>
          </a:p>
        </p:txBody>
      </p:sp>
      <p:sp>
        <p:nvSpPr>
          <p:cNvPr id="19" name="Rectangle: Diagonal Corners Snipped 18">
            <a:extLst>
              <a:ext uri="{FF2B5EF4-FFF2-40B4-BE49-F238E27FC236}">
                <a16:creationId xmlns:a16="http://schemas.microsoft.com/office/drawing/2014/main" id="{6366B755-5B76-423E-A512-B51A821C6836}"/>
              </a:ext>
            </a:extLst>
          </p:cNvPr>
          <p:cNvSpPr/>
          <p:nvPr/>
        </p:nvSpPr>
        <p:spPr>
          <a:xfrm>
            <a:off x="6263683" y="4093161"/>
            <a:ext cx="1764631" cy="593558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break</a:t>
            </a:r>
          </a:p>
        </p:txBody>
      </p:sp>
      <p:sp>
        <p:nvSpPr>
          <p:cNvPr id="20" name="Rectangle: Diagonal Corners Snipped 19">
            <a:extLst>
              <a:ext uri="{FF2B5EF4-FFF2-40B4-BE49-F238E27FC236}">
                <a16:creationId xmlns:a16="http://schemas.microsoft.com/office/drawing/2014/main" id="{53ACF6F4-E59C-44F4-93B4-9DEC84AFCE06}"/>
              </a:ext>
            </a:extLst>
          </p:cNvPr>
          <p:cNvSpPr/>
          <p:nvPr/>
        </p:nvSpPr>
        <p:spPr>
          <a:xfrm>
            <a:off x="8623382" y="4093161"/>
            <a:ext cx="1764631" cy="593558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return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22EB1D1-D7BD-4D21-831A-FF4169AE38B5}"/>
              </a:ext>
            </a:extLst>
          </p:cNvPr>
          <p:cNvCxnSpPr>
            <a:cxnSpLocks/>
            <a:stCxn id="8" idx="1"/>
            <a:endCxn id="11" idx="3"/>
          </p:cNvCxnSpPr>
          <p:nvPr/>
        </p:nvCxnSpPr>
        <p:spPr>
          <a:xfrm>
            <a:off x="5638965" y="1801895"/>
            <a:ext cx="1" cy="6169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6A3DD88-485B-436A-8010-4F95D5FD84B1}"/>
              </a:ext>
            </a:extLst>
          </p:cNvPr>
          <p:cNvCxnSpPr>
            <a:cxnSpLocks/>
            <a:stCxn id="8" idx="1"/>
            <a:endCxn id="10" idx="3"/>
          </p:cNvCxnSpPr>
          <p:nvPr/>
        </p:nvCxnSpPr>
        <p:spPr>
          <a:xfrm>
            <a:off x="5638965" y="1801895"/>
            <a:ext cx="2538645" cy="613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207B78A-A05C-4A34-8E4E-69B9835C98A3}"/>
              </a:ext>
            </a:extLst>
          </p:cNvPr>
          <p:cNvCxnSpPr>
            <a:cxnSpLocks/>
            <a:stCxn id="8" idx="1"/>
            <a:endCxn id="9" idx="3"/>
          </p:cNvCxnSpPr>
          <p:nvPr/>
        </p:nvCxnSpPr>
        <p:spPr>
          <a:xfrm flipH="1">
            <a:off x="2667215" y="1801895"/>
            <a:ext cx="2971750" cy="613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4AA6408-657B-40E6-B826-F04FA19C396C}"/>
              </a:ext>
            </a:extLst>
          </p:cNvPr>
          <p:cNvCxnSpPr>
            <a:stCxn id="9" idx="1"/>
            <a:endCxn id="17" idx="3"/>
          </p:cNvCxnSpPr>
          <p:nvPr/>
        </p:nvCxnSpPr>
        <p:spPr>
          <a:xfrm flipH="1">
            <a:off x="1387104" y="3008564"/>
            <a:ext cx="1280111" cy="902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B5E5150-B451-4722-B796-AE5B97191755}"/>
              </a:ext>
            </a:extLst>
          </p:cNvPr>
          <p:cNvCxnSpPr>
            <a:cxnSpLocks/>
            <a:endCxn id="13" idx="3"/>
          </p:cNvCxnSpPr>
          <p:nvPr/>
        </p:nvCxnSpPr>
        <p:spPr>
          <a:xfrm>
            <a:off x="2748484" y="2567365"/>
            <a:ext cx="444223" cy="20241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43DE67B-4F1A-40E8-800C-0A5EFDF44B90}"/>
              </a:ext>
            </a:extLst>
          </p:cNvPr>
          <p:cNvCxnSpPr>
            <a:stCxn id="9" idx="1"/>
            <a:endCxn id="16" idx="3"/>
          </p:cNvCxnSpPr>
          <p:nvPr/>
        </p:nvCxnSpPr>
        <p:spPr>
          <a:xfrm flipH="1">
            <a:off x="1648549" y="3008564"/>
            <a:ext cx="1018666" cy="2581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5D2685D-0862-43BA-81ED-25FA1FFDD10D}"/>
              </a:ext>
            </a:extLst>
          </p:cNvPr>
          <p:cNvCxnSpPr>
            <a:cxnSpLocks/>
            <a:endCxn id="15" idx="3"/>
          </p:cNvCxnSpPr>
          <p:nvPr/>
        </p:nvCxnSpPr>
        <p:spPr>
          <a:xfrm flipH="1">
            <a:off x="4362927" y="2399297"/>
            <a:ext cx="1548130" cy="2986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631D6FE-AB3C-4E92-BB02-7010CFBC4A3D}"/>
              </a:ext>
            </a:extLst>
          </p:cNvPr>
          <p:cNvCxnSpPr>
            <a:stCxn id="11" idx="1"/>
            <a:endCxn id="12" idx="3"/>
          </p:cNvCxnSpPr>
          <p:nvPr/>
        </p:nvCxnSpPr>
        <p:spPr>
          <a:xfrm flipH="1">
            <a:off x="5503036" y="3012407"/>
            <a:ext cx="135930" cy="1582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78E82C7-723A-447A-AB8A-6342B352131C}"/>
              </a:ext>
            </a:extLst>
          </p:cNvPr>
          <p:cNvCxnSpPr>
            <a:cxnSpLocks/>
            <a:stCxn id="11" idx="1"/>
            <a:endCxn id="14" idx="3"/>
          </p:cNvCxnSpPr>
          <p:nvPr/>
        </p:nvCxnSpPr>
        <p:spPr>
          <a:xfrm>
            <a:off x="5638966" y="3012407"/>
            <a:ext cx="882314" cy="29966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A266434-D34E-4B95-8359-406E7312CFD8}"/>
              </a:ext>
            </a:extLst>
          </p:cNvPr>
          <p:cNvCxnSpPr>
            <a:stCxn id="10" idx="1"/>
            <a:endCxn id="19" idx="3"/>
          </p:cNvCxnSpPr>
          <p:nvPr/>
        </p:nvCxnSpPr>
        <p:spPr>
          <a:xfrm flipH="1">
            <a:off x="7145999" y="3008564"/>
            <a:ext cx="1031611" cy="10845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B06E4B0-7D57-4B36-B0AC-64EA6F41F5F4}"/>
              </a:ext>
            </a:extLst>
          </p:cNvPr>
          <p:cNvCxnSpPr>
            <a:cxnSpLocks/>
          </p:cNvCxnSpPr>
          <p:nvPr/>
        </p:nvCxnSpPr>
        <p:spPr>
          <a:xfrm>
            <a:off x="8191549" y="3039228"/>
            <a:ext cx="1694295" cy="15286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B04790DF-8897-4A1A-B204-D2F63F7AB0EE}"/>
              </a:ext>
            </a:extLst>
          </p:cNvPr>
          <p:cNvCxnSpPr>
            <a:stCxn id="10" idx="1"/>
            <a:endCxn id="18" idx="3"/>
          </p:cNvCxnSpPr>
          <p:nvPr/>
        </p:nvCxnSpPr>
        <p:spPr>
          <a:xfrm>
            <a:off x="8177610" y="3008564"/>
            <a:ext cx="244231" cy="2406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5039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A406E-7E53-44A7-BF3D-F86A9021F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Selection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0468F9-DD02-44B7-87AC-E77D015BB12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Selection statements allow the program to choose different paths of execution based upon the outcome of an conditional expression or state of variable.</a:t>
            </a:r>
          </a:p>
          <a:p>
            <a:r>
              <a:rPr lang="en-US" sz="2800" dirty="0"/>
              <a:t>Java supports the following selection statements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if else </a:t>
            </a:r>
            <a:r>
              <a:rPr lang="en-US" sz="3200" dirty="0"/>
              <a:t>statement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switch</a:t>
            </a:r>
            <a:r>
              <a:rPr lang="en-US" sz="3200" dirty="0"/>
              <a:t> statement</a:t>
            </a:r>
          </a:p>
        </p:txBody>
      </p:sp>
    </p:spTree>
    <p:extLst>
      <p:ext uri="{BB962C8B-B14F-4D97-AF65-F5344CB8AC3E}">
        <p14:creationId xmlns:p14="http://schemas.microsoft.com/office/powerpoint/2010/main" val="454319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0EA84-4BA6-4A3E-8E66-33093E920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If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D14A4-8D59-4C06-A368-36EDDF21C31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087" y="1503494"/>
            <a:ext cx="10363826" cy="3424107"/>
          </a:xfrm>
        </p:spPr>
        <p:txBody>
          <a:bodyPr>
            <a:normAutofit/>
          </a:bodyPr>
          <a:lstStyle/>
          <a:p>
            <a:pPr algn="just"/>
            <a:r>
              <a:rPr lang="en-US" sz="320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The IF statement is a decision-making statement that guides a program to make decisions based on specified criteria. </a:t>
            </a:r>
            <a:r>
              <a:rPr lang="en-US" sz="3200" dirty="0">
                <a:solidFill>
                  <a:srgbClr val="202124"/>
                </a:solidFill>
                <a:latin typeface="arial" panose="020B0604020202020204" pitchFamily="34" charset="0"/>
              </a:rPr>
              <a:t> </a:t>
            </a:r>
          </a:p>
          <a:p>
            <a:pPr algn="just"/>
            <a:r>
              <a:rPr lang="en-US" sz="3200" dirty="0">
                <a:solidFill>
                  <a:srgbClr val="202124"/>
                </a:solidFill>
                <a:latin typeface="arial" panose="020B0604020202020204" pitchFamily="34" charset="0"/>
              </a:rPr>
              <a:t>The IF statement executes one set of code if a specified condition is met (TRUE) or another set of code evaluates to FALSE.</a:t>
            </a:r>
            <a:endParaRPr lang="en-US" sz="3200" dirty="0"/>
          </a:p>
        </p:txBody>
      </p:sp>
      <p:sp>
        <p:nvSpPr>
          <p:cNvPr id="4" name="Rectangle: Diagonal Corners Snipped 3">
            <a:extLst>
              <a:ext uri="{FF2B5EF4-FFF2-40B4-BE49-F238E27FC236}">
                <a16:creationId xmlns:a16="http://schemas.microsoft.com/office/drawing/2014/main" id="{E8F0302A-D157-4FCC-B8E7-AF796A9ABECC}"/>
              </a:ext>
            </a:extLst>
          </p:cNvPr>
          <p:cNvSpPr/>
          <p:nvPr/>
        </p:nvSpPr>
        <p:spPr>
          <a:xfrm>
            <a:off x="3996488" y="4766971"/>
            <a:ext cx="2277980" cy="587535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If statements</a:t>
            </a:r>
          </a:p>
        </p:txBody>
      </p:sp>
      <p:sp>
        <p:nvSpPr>
          <p:cNvPr id="5" name="Rectangle: Diagonal Corners Snipped 4">
            <a:extLst>
              <a:ext uri="{FF2B5EF4-FFF2-40B4-BE49-F238E27FC236}">
                <a16:creationId xmlns:a16="http://schemas.microsoft.com/office/drawing/2014/main" id="{7FB77B2E-7A2A-4D5D-8788-053A54969200}"/>
              </a:ext>
            </a:extLst>
          </p:cNvPr>
          <p:cNvSpPr/>
          <p:nvPr/>
        </p:nvSpPr>
        <p:spPr>
          <a:xfrm>
            <a:off x="6557210" y="6192253"/>
            <a:ext cx="2506578" cy="497303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if-else ladder</a:t>
            </a:r>
          </a:p>
        </p:txBody>
      </p:sp>
      <p:sp>
        <p:nvSpPr>
          <p:cNvPr id="6" name="Rectangle: Diagonal Corners Snipped 5">
            <a:extLst>
              <a:ext uri="{FF2B5EF4-FFF2-40B4-BE49-F238E27FC236}">
                <a16:creationId xmlns:a16="http://schemas.microsoft.com/office/drawing/2014/main" id="{E31D61F5-78EB-4B6A-960E-A40415FD8B23}"/>
              </a:ext>
            </a:extLst>
          </p:cNvPr>
          <p:cNvSpPr/>
          <p:nvPr/>
        </p:nvSpPr>
        <p:spPr>
          <a:xfrm>
            <a:off x="4305299" y="6192254"/>
            <a:ext cx="1660358" cy="497302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if-else</a:t>
            </a:r>
          </a:p>
        </p:txBody>
      </p:sp>
      <p:sp>
        <p:nvSpPr>
          <p:cNvPr id="7" name="Rectangle: Diagonal Corners Snipped 6">
            <a:extLst>
              <a:ext uri="{FF2B5EF4-FFF2-40B4-BE49-F238E27FC236}">
                <a16:creationId xmlns:a16="http://schemas.microsoft.com/office/drawing/2014/main" id="{481B0CCA-007F-47EE-AE90-3C5EEC87083C}"/>
              </a:ext>
            </a:extLst>
          </p:cNvPr>
          <p:cNvSpPr/>
          <p:nvPr/>
        </p:nvSpPr>
        <p:spPr>
          <a:xfrm>
            <a:off x="1981200" y="6192253"/>
            <a:ext cx="1660358" cy="497303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Simple if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C6EA13A-6CA9-4E6B-BFDD-25C648FDE562}"/>
              </a:ext>
            </a:extLst>
          </p:cNvPr>
          <p:cNvCxnSpPr>
            <a:cxnSpLocks/>
            <a:stCxn id="4" idx="1"/>
            <a:endCxn id="6" idx="3"/>
          </p:cNvCxnSpPr>
          <p:nvPr/>
        </p:nvCxnSpPr>
        <p:spPr>
          <a:xfrm>
            <a:off x="5135478" y="5354506"/>
            <a:ext cx="0" cy="8377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EE85397-CCD1-4971-8D58-2579DAC0A887}"/>
              </a:ext>
            </a:extLst>
          </p:cNvPr>
          <p:cNvCxnSpPr>
            <a:cxnSpLocks/>
            <a:stCxn id="4" idx="1"/>
            <a:endCxn id="5" idx="3"/>
          </p:cNvCxnSpPr>
          <p:nvPr/>
        </p:nvCxnSpPr>
        <p:spPr>
          <a:xfrm>
            <a:off x="5135478" y="5354506"/>
            <a:ext cx="2675021" cy="8377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6D552FE-AA27-4382-8EC2-8A1F0DBC3A4E}"/>
              </a:ext>
            </a:extLst>
          </p:cNvPr>
          <p:cNvCxnSpPr>
            <a:cxnSpLocks/>
            <a:stCxn id="4" idx="1"/>
            <a:endCxn id="7" idx="3"/>
          </p:cNvCxnSpPr>
          <p:nvPr/>
        </p:nvCxnSpPr>
        <p:spPr>
          <a:xfrm flipH="1">
            <a:off x="2811379" y="5354506"/>
            <a:ext cx="2324099" cy="8377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84593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30932-0EFA-4220-910B-D59732887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Switch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516F7B-50E3-49B1-8A0A-6A68DAD3F03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rgbClr val="202124"/>
                </a:solidFill>
                <a:latin typeface="arial" panose="020B0604020202020204" pitchFamily="34" charset="0"/>
              </a:rPr>
              <a:t>S</a:t>
            </a:r>
            <a:r>
              <a:rPr lang="en-US" sz="360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witch statement is a type of selection control mechanism.</a:t>
            </a:r>
          </a:p>
          <a:p>
            <a:r>
              <a:rPr lang="en-US" sz="3600" dirty="0">
                <a:solidFill>
                  <a:srgbClr val="202124"/>
                </a:solidFill>
                <a:latin typeface="arial" panose="020B0604020202020204" pitchFamily="34" charset="0"/>
              </a:rPr>
              <a:t>U</a:t>
            </a:r>
            <a:r>
              <a:rPr lang="en-US" sz="360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sed to allow the value of a variable or expression to change the control flow of program execution via search and map.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209309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BE900F4-43D1-46B5-8120-CA5BB09A69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1916" y="1"/>
            <a:ext cx="7427494" cy="614412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C54619A-FA87-45FE-9021-8B14879AD7F7}"/>
              </a:ext>
            </a:extLst>
          </p:cNvPr>
          <p:cNvSpPr/>
          <p:nvPr/>
        </p:nvSpPr>
        <p:spPr>
          <a:xfrm>
            <a:off x="1604211" y="6144127"/>
            <a:ext cx="2855494" cy="5454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Exit</a:t>
            </a:r>
          </a:p>
        </p:txBody>
      </p:sp>
    </p:spTree>
    <p:extLst>
      <p:ext uri="{BB962C8B-B14F-4D97-AF65-F5344CB8AC3E}">
        <p14:creationId xmlns:p14="http://schemas.microsoft.com/office/powerpoint/2010/main" val="15520159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E72DF-E50B-45B7-8936-1867D226A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Iteration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A17753-3AC9-4929-989D-2CB76A071B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i="0" dirty="0">
                <a:solidFill>
                  <a:srgbClr val="202124"/>
                </a:solidFill>
                <a:effectLst/>
              </a:rPr>
              <a:t>Iteration is when the same procedure is repeated multiple times.</a:t>
            </a:r>
            <a:endParaRPr lang="en-US" sz="2800" dirty="0">
              <a:solidFill>
                <a:srgbClr val="202124"/>
              </a:solidFill>
            </a:endParaRPr>
          </a:p>
          <a:p>
            <a:r>
              <a:rPr lang="en-US" sz="2800" dirty="0">
                <a:solidFill>
                  <a:srgbClr val="202124"/>
                </a:solidFill>
              </a:rPr>
              <a:t>The java programming language provides a set of iterative statements that are used to execute a statement or a block of statements repeatedly as long as the given condition is true.</a:t>
            </a:r>
          </a:p>
          <a:p>
            <a:r>
              <a:rPr lang="en-US" sz="2800" dirty="0">
                <a:solidFill>
                  <a:srgbClr val="202124"/>
                </a:solidFill>
              </a:rPr>
              <a:t> The iterative statements are also known as looping statements or repetitive statements.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727564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DA128-BC43-4CFD-BCA5-561000043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Iterations/Loops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AE1A33-D0E2-4695-ABEC-BFE02B6BF1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200" dirty="0"/>
              <a:t>Java got three types of loop: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400" dirty="0"/>
              <a:t>While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400" dirty="0"/>
              <a:t>Do while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400" dirty="0"/>
              <a:t>For</a:t>
            </a:r>
          </a:p>
          <a:p>
            <a:r>
              <a:rPr lang="en-US" sz="3200" dirty="0"/>
              <a:t>Each loop has four types of statements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400" dirty="0"/>
              <a:t>Initialization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400" dirty="0"/>
              <a:t>Condition checking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400" dirty="0"/>
              <a:t>Execution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400" dirty="0"/>
              <a:t>Increment/Decrement </a:t>
            </a:r>
          </a:p>
        </p:txBody>
      </p:sp>
    </p:spTree>
    <p:extLst>
      <p:ext uri="{BB962C8B-B14F-4D97-AF65-F5344CB8AC3E}">
        <p14:creationId xmlns:p14="http://schemas.microsoft.com/office/powerpoint/2010/main" val="211509736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295</TotalTime>
  <Words>530</Words>
  <Application>Microsoft Office PowerPoint</Application>
  <PresentationFormat>Widescreen</PresentationFormat>
  <Paragraphs>97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Adobe Devanagari</vt:lpstr>
      <vt:lpstr>Arial</vt:lpstr>
      <vt:lpstr>Arial</vt:lpstr>
      <vt:lpstr>Trebuchet MS</vt:lpstr>
      <vt:lpstr>Wingdings</vt:lpstr>
      <vt:lpstr>Wingdings 3</vt:lpstr>
      <vt:lpstr>Facet</vt:lpstr>
      <vt:lpstr>Control Statement</vt:lpstr>
      <vt:lpstr>What are control statement?</vt:lpstr>
      <vt:lpstr>Categories</vt:lpstr>
      <vt:lpstr>Selection Statement</vt:lpstr>
      <vt:lpstr>If statement</vt:lpstr>
      <vt:lpstr>Switch statement</vt:lpstr>
      <vt:lpstr>PowerPoint Presentation</vt:lpstr>
      <vt:lpstr>Iteration Statements</vt:lpstr>
      <vt:lpstr>Iterations/Loops</vt:lpstr>
      <vt:lpstr>while </vt:lpstr>
      <vt:lpstr>do  while</vt:lpstr>
      <vt:lpstr>for</vt:lpstr>
      <vt:lpstr>Jump statements</vt:lpstr>
      <vt:lpstr>The Break Statement</vt:lpstr>
      <vt:lpstr>Continue statement</vt:lpstr>
      <vt:lpstr>The return statement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Hasebul Hasan</dc:creator>
  <cp:lastModifiedBy>Hasebul Hasan</cp:lastModifiedBy>
  <cp:revision>21</cp:revision>
  <dcterms:created xsi:type="dcterms:W3CDTF">2021-07-13T09:55:36Z</dcterms:created>
  <dcterms:modified xsi:type="dcterms:W3CDTF">2021-07-13T14:51:34Z</dcterms:modified>
</cp:coreProperties>
</file>