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BF12-AD57-4580-96C3-E4E3E8048B9E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72E00CE-9688-4AA9-B1D4-4118C821F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7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BF12-AD57-4580-96C3-E4E3E8048B9E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00CE-9688-4AA9-B1D4-4118C821F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7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BF12-AD57-4580-96C3-E4E3E8048B9E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00CE-9688-4AA9-B1D4-4118C821F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BF12-AD57-4580-96C3-E4E3E8048B9E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00CE-9688-4AA9-B1D4-4118C821F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3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9E5BF12-AD57-4580-96C3-E4E3E8048B9E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72E00CE-9688-4AA9-B1D4-4118C821F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2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BF12-AD57-4580-96C3-E4E3E8048B9E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00CE-9688-4AA9-B1D4-4118C821F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9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BF12-AD57-4580-96C3-E4E3E8048B9E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00CE-9688-4AA9-B1D4-4118C821F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6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BF12-AD57-4580-96C3-E4E3E8048B9E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00CE-9688-4AA9-B1D4-4118C821F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0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BF12-AD57-4580-96C3-E4E3E8048B9E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00CE-9688-4AA9-B1D4-4118C821F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2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BF12-AD57-4580-96C3-E4E3E8048B9E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00CE-9688-4AA9-B1D4-4118C821F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BF12-AD57-4580-96C3-E4E3E8048B9E}" type="datetimeFigureOut">
              <a:rPr lang="en-US" smtClean="0"/>
              <a:t>13-Jul-21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E00CE-9688-4AA9-B1D4-4118C821F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0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9E5BF12-AD57-4580-96C3-E4E3E8048B9E}" type="datetimeFigureOut">
              <a:rPr lang="en-US" smtClean="0"/>
              <a:t>13-Jul-21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72E00CE-9688-4AA9-B1D4-4118C821F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8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FC00-D6B3-43BB-9E77-6A6181AC9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11333-4D22-4CA7-81A8-EB1D89B8F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Jamil </a:t>
            </a:r>
            <a:r>
              <a:rPr lang="en-US" dirty="0" err="1"/>
              <a:t>Rayhan</a:t>
            </a:r>
            <a:endParaRPr lang="en-US" dirty="0"/>
          </a:p>
          <a:p>
            <a:r>
              <a:rPr lang="en-US" dirty="0"/>
              <a:t>ID: 18CSE061</a:t>
            </a:r>
          </a:p>
        </p:txBody>
      </p:sp>
    </p:spTree>
    <p:extLst>
      <p:ext uri="{BB962C8B-B14F-4D97-AF65-F5344CB8AC3E}">
        <p14:creationId xmlns:p14="http://schemas.microsoft.com/office/powerpoint/2010/main" val="66857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A3CB-57C6-4CBD-8629-37A64131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E46F-D331-44A4-BA69-01965D4D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 is also called Relational operator.</a:t>
            </a:r>
          </a:p>
          <a:p>
            <a:r>
              <a:rPr lang="en-US" sz="3600" dirty="0"/>
              <a:t>The list of comparison operators are: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1A6ABE-86E9-4530-8509-7C20B8DB8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81848"/>
              </p:ext>
            </p:extLst>
          </p:nvPr>
        </p:nvGraphicFramePr>
        <p:xfrm>
          <a:off x="1411705" y="3429000"/>
          <a:ext cx="957713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569">
                  <a:extLst>
                    <a:ext uri="{9D8B030D-6E8A-4147-A177-3AD203B41FA5}">
                      <a16:colId xmlns:a16="http://schemas.microsoft.com/office/drawing/2014/main" val="1299640142"/>
                    </a:ext>
                  </a:extLst>
                </a:gridCol>
                <a:gridCol w="4788569">
                  <a:extLst>
                    <a:ext uri="{9D8B030D-6E8A-4147-A177-3AD203B41FA5}">
                      <a16:colId xmlns:a16="http://schemas.microsoft.com/office/drawing/2014/main" val="3713610058"/>
                    </a:ext>
                  </a:extLst>
                </a:gridCol>
              </a:tblGrid>
              <a:tr h="4398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934554"/>
                  </a:ext>
                </a:extLst>
              </a:tr>
              <a:tr h="4398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669279"/>
                  </a:ext>
                </a:extLst>
              </a:tr>
              <a:tr h="4398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19534"/>
                  </a:ext>
                </a:extLst>
              </a:tr>
              <a:tr h="4398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54088"/>
                  </a:ext>
                </a:extLst>
              </a:tr>
              <a:tr h="4398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40005"/>
                  </a:ext>
                </a:extLst>
              </a:tr>
              <a:tr h="4398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Less then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75283"/>
                  </a:ext>
                </a:extLst>
              </a:tr>
              <a:tr h="4398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3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84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B6BF-DEAA-445C-B106-1D8DD24E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Conditional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BEF3-306A-4636-9FF2-37D4BCC5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conditional operator is the ternary operator</a:t>
            </a:r>
          </a:p>
          <a:p>
            <a:r>
              <a:rPr lang="en-US" sz="4400" dirty="0"/>
              <a:t>The syntax of conditional operator is :</a:t>
            </a:r>
          </a:p>
          <a:p>
            <a:pPr lvl="3"/>
            <a:r>
              <a:rPr lang="en-US" sz="4000" dirty="0"/>
              <a:t>x=(Boolean expression)? true : false;</a:t>
            </a:r>
          </a:p>
        </p:txBody>
      </p:sp>
    </p:spTree>
    <p:extLst>
      <p:ext uri="{BB962C8B-B14F-4D97-AF65-F5344CB8AC3E}">
        <p14:creationId xmlns:p14="http://schemas.microsoft.com/office/powerpoint/2010/main" val="614305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C91A-CAC6-4442-B15C-DA90108C9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operator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5852C4-8A66-4685-B059-806FDB04A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56807"/>
              </p:ext>
            </p:extLst>
          </p:nvPr>
        </p:nvGraphicFramePr>
        <p:xfrm>
          <a:off x="1333511" y="3213185"/>
          <a:ext cx="10058400" cy="257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96573002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35343910"/>
                    </a:ext>
                  </a:extLst>
                </a:gridCol>
              </a:tblGrid>
              <a:tr h="64422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Definitions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294989"/>
                  </a:ext>
                </a:extLst>
              </a:tr>
              <a:tr h="64422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8298"/>
                  </a:ext>
                </a:extLst>
              </a:tr>
              <a:tr h="64422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789648"/>
                  </a:ext>
                </a:extLst>
              </a:tr>
              <a:tr h="64422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449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5068DF-CE53-454E-8972-302FBAD6E1C6}"/>
              </a:ext>
            </a:extLst>
          </p:cNvPr>
          <p:cNvSpPr txBox="1"/>
          <p:nvPr/>
        </p:nvSpPr>
        <p:spPr>
          <a:xfrm>
            <a:off x="1246438" y="1892968"/>
            <a:ext cx="9971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Logical operators are used to determine the logic between variables or values: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326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F340-0756-465F-AF4C-DC98EE5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Bitwise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E6A40F4-77E4-407D-ADC8-9B3ECD31A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839824"/>
              </p:ext>
            </p:extLst>
          </p:nvPr>
        </p:nvGraphicFramePr>
        <p:xfrm>
          <a:off x="1069975" y="2120900"/>
          <a:ext cx="100584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15555844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822266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Definitions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96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Bitwise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2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Bitwise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5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Bitwise X-OR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95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Bitwise complement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5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Left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9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Right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1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07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9F52-6736-4063-95CB-BE52C721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99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894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E81C-492C-4306-8475-BB91B100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an operator?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F3A6C-7EAF-4300-922B-494E756C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Operators are special symbols that perform specific operations on variable and values.</a:t>
            </a:r>
          </a:p>
          <a:p>
            <a:r>
              <a:rPr lang="en-US" sz="3600" dirty="0"/>
              <a:t>Operator with one operand are called unary operators.</a:t>
            </a:r>
          </a:p>
          <a:p>
            <a:r>
              <a:rPr lang="en-US" sz="3600" dirty="0"/>
              <a:t>Operator with two operand are called binary operators.</a:t>
            </a:r>
          </a:p>
          <a:p>
            <a:r>
              <a:rPr lang="en-US" sz="3600" dirty="0"/>
              <a:t>Operator with three operand are called ternary operators.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921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B80F-EA2A-4F2A-9E9F-62451E38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5751-0334-418E-B5AE-82987E022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divides the operators into the following groups:</a:t>
            </a:r>
          </a:p>
          <a:p>
            <a:pPr lvl="5">
              <a:buFont typeface="Wingdings" panose="05000000000000000000" pitchFamily="2" charset="2"/>
              <a:buChar char="q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Arithmetic operators</a:t>
            </a:r>
          </a:p>
          <a:p>
            <a:pPr lvl="5">
              <a:buFont typeface="Wingdings" panose="05000000000000000000" pitchFamily="2" charset="2"/>
              <a:buChar char="q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Assignment operators</a:t>
            </a:r>
          </a:p>
          <a:p>
            <a:pPr lvl="5">
              <a:buFont typeface="Wingdings" panose="05000000000000000000" pitchFamily="2" charset="2"/>
              <a:buChar char="q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Comparison operators</a:t>
            </a:r>
          </a:p>
          <a:p>
            <a:pPr lvl="5">
              <a:buFont typeface="Wingdings" panose="05000000000000000000" pitchFamily="2" charset="2"/>
              <a:buChar char="q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Logical operators</a:t>
            </a:r>
          </a:p>
          <a:p>
            <a:pPr lvl="5">
              <a:buFont typeface="Wingdings" panose="05000000000000000000" pitchFamily="2" charset="2"/>
              <a:buChar char="q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Bitwise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9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C0A9C3D6-8AAB-42F5-81EB-1DA127C125F9}"/>
              </a:ext>
            </a:extLst>
          </p:cNvPr>
          <p:cNvSpPr/>
          <p:nvPr/>
        </p:nvSpPr>
        <p:spPr>
          <a:xfrm>
            <a:off x="2261937" y="417094"/>
            <a:ext cx="4090737" cy="9224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Operator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0DF64115-D50B-436B-BF04-D1EC814EF8A8}"/>
              </a:ext>
            </a:extLst>
          </p:cNvPr>
          <p:cNvSpPr/>
          <p:nvPr/>
        </p:nvSpPr>
        <p:spPr>
          <a:xfrm>
            <a:off x="5710989" y="2895600"/>
            <a:ext cx="3465093" cy="57751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Assignment operators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BDB6EAE9-41CF-4737-BCE1-B0B838EA02CF}"/>
              </a:ext>
            </a:extLst>
          </p:cNvPr>
          <p:cNvSpPr/>
          <p:nvPr/>
        </p:nvSpPr>
        <p:spPr>
          <a:xfrm>
            <a:off x="5710990" y="1876926"/>
            <a:ext cx="3465094" cy="57751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Operators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4E8C082F-818D-40C7-B507-AAC3C61C92AC}"/>
              </a:ext>
            </a:extLst>
          </p:cNvPr>
          <p:cNvSpPr/>
          <p:nvPr/>
        </p:nvSpPr>
        <p:spPr>
          <a:xfrm>
            <a:off x="5710989" y="4932948"/>
            <a:ext cx="3465091" cy="57751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Logical operators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BB33D8B3-BBEE-4D7C-96CB-F8CEB468E531}"/>
              </a:ext>
            </a:extLst>
          </p:cNvPr>
          <p:cNvSpPr/>
          <p:nvPr/>
        </p:nvSpPr>
        <p:spPr>
          <a:xfrm>
            <a:off x="5710990" y="3914274"/>
            <a:ext cx="3465092" cy="57751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Comparison operators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708CFB07-D410-45D5-9FD5-C8FD8FC5212B}"/>
              </a:ext>
            </a:extLst>
          </p:cNvPr>
          <p:cNvSpPr/>
          <p:nvPr/>
        </p:nvSpPr>
        <p:spPr>
          <a:xfrm>
            <a:off x="5710990" y="5951622"/>
            <a:ext cx="3465090" cy="57751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Bitwise operators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D0D4350-A8F3-4EE9-A2E0-827E247229BA}"/>
              </a:ext>
            </a:extLst>
          </p:cNvPr>
          <p:cNvCxnSpPr>
            <a:cxnSpLocks/>
            <a:stCxn id="4" idx="1"/>
            <a:endCxn id="11" idx="2"/>
          </p:cNvCxnSpPr>
          <p:nvPr/>
        </p:nvCxnSpPr>
        <p:spPr>
          <a:xfrm rot="16200000" flipH="1">
            <a:off x="2558715" y="3088105"/>
            <a:ext cx="4900866" cy="1403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233207-7D26-4A81-99C0-9DFD39F17D27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4307306" y="2165684"/>
            <a:ext cx="1403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AA0AA6-9043-4BD5-AE01-1565F6FAC6D0}"/>
              </a:ext>
            </a:extLst>
          </p:cNvPr>
          <p:cNvCxnSpPr>
            <a:endCxn id="7" idx="2"/>
          </p:cNvCxnSpPr>
          <p:nvPr/>
        </p:nvCxnSpPr>
        <p:spPr>
          <a:xfrm>
            <a:off x="4307306" y="3176337"/>
            <a:ext cx="1403683" cy="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C68AD-FA17-4AFE-B222-5EEB4BBAE028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307306" y="4203032"/>
            <a:ext cx="1403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AD7CEC-1251-4C88-9177-067C52567966}"/>
              </a:ext>
            </a:extLst>
          </p:cNvPr>
          <p:cNvCxnSpPr>
            <a:endCxn id="9" idx="2"/>
          </p:cNvCxnSpPr>
          <p:nvPr/>
        </p:nvCxnSpPr>
        <p:spPr>
          <a:xfrm>
            <a:off x="4307306" y="5213684"/>
            <a:ext cx="1403683" cy="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38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9FA1-B7E4-4ABE-8C82-66403954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75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Operators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0563F06-E9B2-4EE2-9CE4-E22257519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906165"/>
              </p:ext>
            </p:extLst>
          </p:nvPr>
        </p:nvGraphicFramePr>
        <p:xfrm>
          <a:off x="1257635" y="2088816"/>
          <a:ext cx="9987881" cy="472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858472974"/>
                    </a:ext>
                  </a:extLst>
                </a:gridCol>
                <a:gridCol w="4958681">
                  <a:extLst>
                    <a:ext uri="{9D8B030D-6E8A-4147-A177-3AD203B41FA5}">
                      <a16:colId xmlns:a16="http://schemas.microsoft.com/office/drawing/2014/main" val="1738764684"/>
                    </a:ext>
                  </a:extLst>
                </a:gridCol>
              </a:tblGrid>
              <a:tr h="73085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Symbol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Definition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264901"/>
                  </a:ext>
                </a:extLst>
              </a:tr>
              <a:tr h="73085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Addition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872732"/>
                  </a:ext>
                </a:extLst>
              </a:tr>
              <a:tr h="73085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Subtraction(also unary minus)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217714"/>
                  </a:ext>
                </a:extLst>
              </a:tr>
              <a:tr h="73085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923937"/>
                  </a:ext>
                </a:extLst>
              </a:tr>
              <a:tr h="73085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844776"/>
                  </a:ext>
                </a:extLst>
              </a:tr>
              <a:tr h="73085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065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5342CE-7F20-4212-A9DF-CAD055178AED}"/>
              </a:ext>
            </a:extLst>
          </p:cNvPr>
          <p:cNvSpPr txBox="1"/>
          <p:nvPr/>
        </p:nvSpPr>
        <p:spPr>
          <a:xfrm flipH="1">
            <a:off x="1257635" y="1316956"/>
            <a:ext cx="9870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Used to perform common mathematical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365196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0B9D-BA94-4ED8-8A42-83FEEC42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concatenation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6F41-E6C1-4210-A8AE-8CF039305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‘+’ sign can also be used to concatenate two strings.</a:t>
            </a:r>
          </a:p>
          <a:p>
            <a:r>
              <a:rPr lang="en-US" sz="4400" dirty="0"/>
              <a:t>Example: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4000" dirty="0"/>
              <a:t>String a=“Hello”, b=“World”;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4000" dirty="0" err="1"/>
              <a:t>System.out.println</a:t>
            </a:r>
            <a:r>
              <a:rPr lang="en-US" sz="4000" dirty="0"/>
              <a:t>(</a:t>
            </a:r>
            <a:r>
              <a:rPr lang="en-US" sz="4000" dirty="0" err="1"/>
              <a:t>a+b</a:t>
            </a:r>
            <a:r>
              <a:rPr lang="en-US" sz="4000" dirty="0"/>
              <a:t>) will result </a:t>
            </a:r>
            <a:r>
              <a:rPr lang="en-US" sz="4000" b="1" dirty="0"/>
              <a:t>HelloWorld</a:t>
            </a:r>
          </a:p>
        </p:txBody>
      </p:sp>
    </p:spTree>
    <p:extLst>
      <p:ext uri="{BB962C8B-B14F-4D97-AF65-F5344CB8AC3E}">
        <p14:creationId xmlns:p14="http://schemas.microsoft.com/office/powerpoint/2010/main" val="320595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8265-BEFB-4B9A-A4BD-7FE60A40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Increment or decrement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34DB-BD37-4394-8742-1CAA3470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‘++’ sign is increment operator.</a:t>
            </a:r>
          </a:p>
          <a:p>
            <a:r>
              <a:rPr lang="en-US" sz="4400" dirty="0"/>
              <a:t>The ‘--’ sign is decrement operator.</a:t>
            </a:r>
          </a:p>
          <a:p>
            <a:r>
              <a:rPr lang="en-US" sz="4400" dirty="0"/>
              <a:t>Based on position they are of two types :</a:t>
            </a:r>
          </a:p>
          <a:p>
            <a:pPr lvl="4"/>
            <a:r>
              <a:rPr lang="en-US" sz="4000" dirty="0"/>
              <a:t>Postfix : to the right of the operand</a:t>
            </a:r>
          </a:p>
          <a:p>
            <a:pPr lvl="4"/>
            <a:r>
              <a:rPr lang="en-US" sz="4000" dirty="0"/>
              <a:t>Prefix   : to the left of the operand</a:t>
            </a:r>
          </a:p>
        </p:txBody>
      </p:sp>
    </p:spTree>
    <p:extLst>
      <p:ext uri="{BB962C8B-B14F-4D97-AF65-F5344CB8AC3E}">
        <p14:creationId xmlns:p14="http://schemas.microsoft.com/office/powerpoint/2010/main" val="321620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61D0-4D03-4574-812E-88127ADD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F153-EC4A-4B02-8BF2-6D6723F1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The ‘=’ sign is called the assignment operator.</a:t>
            </a:r>
          </a:p>
          <a:p>
            <a:r>
              <a:rPr lang="en-US" sz="4000" dirty="0"/>
              <a:t>The ‘=’ operator is used to assign the value present to its right to the operand present to its left.</a:t>
            </a:r>
          </a:p>
          <a:p>
            <a:r>
              <a:rPr lang="en-US" sz="4000" dirty="0"/>
              <a:t>Example:   int a=10,b;</a:t>
            </a:r>
          </a:p>
          <a:p>
            <a:pPr marL="0" indent="0">
              <a:buNone/>
            </a:pPr>
            <a:r>
              <a:rPr lang="en-US" sz="4000" dirty="0"/>
              <a:t>			b=a;        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\\assigning a to b</a:t>
            </a:r>
          </a:p>
        </p:txBody>
      </p:sp>
    </p:spTree>
    <p:extLst>
      <p:ext uri="{BB962C8B-B14F-4D97-AF65-F5344CB8AC3E}">
        <p14:creationId xmlns:p14="http://schemas.microsoft.com/office/powerpoint/2010/main" val="395030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B06D-5536-459C-936F-2D95CBE1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1065"/>
            <a:ext cx="10058400" cy="1609344"/>
          </a:xfrm>
        </p:spPr>
        <p:txBody>
          <a:bodyPr/>
          <a:lstStyle/>
          <a:p>
            <a:r>
              <a:rPr lang="en-US" dirty="0"/>
              <a:t>Compound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D656-77EF-44FC-B6A2-BC8A456D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79988"/>
            <a:ext cx="10058400" cy="4050792"/>
          </a:xfrm>
        </p:spPr>
        <p:txBody>
          <a:bodyPr>
            <a:normAutofit/>
          </a:bodyPr>
          <a:lstStyle/>
          <a:p>
            <a:r>
              <a:rPr lang="en-US" sz="3200" dirty="0"/>
              <a:t>The most commonly used compound assignment operators are</a:t>
            </a:r>
          </a:p>
          <a:p>
            <a:endParaRPr lang="en-US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8BDA7A-654A-4672-84DD-34021C3F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42904"/>
              </p:ext>
            </p:extLst>
          </p:nvPr>
        </p:nvGraphicFramePr>
        <p:xfrm>
          <a:off x="1066800" y="2796780"/>
          <a:ext cx="1041132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664">
                  <a:extLst>
                    <a:ext uri="{9D8B030D-6E8A-4147-A177-3AD203B41FA5}">
                      <a16:colId xmlns:a16="http://schemas.microsoft.com/office/drawing/2014/main" val="3847751155"/>
                    </a:ext>
                  </a:extLst>
                </a:gridCol>
                <a:gridCol w="5205664">
                  <a:extLst>
                    <a:ext uri="{9D8B030D-6E8A-4147-A177-3AD203B41FA5}">
                      <a16:colId xmlns:a16="http://schemas.microsoft.com/office/drawing/2014/main" val="3678561327"/>
                    </a:ext>
                  </a:extLst>
                </a:gridCol>
              </a:tblGrid>
              <a:tr h="46109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Symbols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138671"/>
                  </a:ext>
                </a:extLst>
              </a:tr>
              <a:tr h="46109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Additional 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0291"/>
                  </a:ext>
                </a:extLst>
              </a:tr>
              <a:tr h="46109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Subtraction 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200488"/>
                  </a:ext>
                </a:extLst>
              </a:tr>
              <a:tr h="46109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Multiplication 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32644"/>
                  </a:ext>
                </a:extLst>
              </a:tr>
              <a:tr h="46109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Division 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936423"/>
                  </a:ext>
                </a:extLst>
              </a:tr>
              <a:tr h="46109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Modulus 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1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523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282</TotalTime>
  <Words>393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Rockwell</vt:lpstr>
      <vt:lpstr>Rockwell Condensed</vt:lpstr>
      <vt:lpstr>Verdana</vt:lpstr>
      <vt:lpstr>Wingdings</vt:lpstr>
      <vt:lpstr>Wood Type</vt:lpstr>
      <vt:lpstr>Java Operators</vt:lpstr>
      <vt:lpstr>What is an operator?</vt:lpstr>
      <vt:lpstr>Java operators</vt:lpstr>
      <vt:lpstr>PowerPoint Presentation</vt:lpstr>
      <vt:lpstr>Arithmetic Operators</vt:lpstr>
      <vt:lpstr>String concatenation operator</vt:lpstr>
      <vt:lpstr>Increment or decrement operator</vt:lpstr>
      <vt:lpstr>Assignment operator</vt:lpstr>
      <vt:lpstr>Compound assignment operators</vt:lpstr>
      <vt:lpstr>Comparison operators</vt:lpstr>
      <vt:lpstr>Conditional operator</vt:lpstr>
      <vt:lpstr>Logical operator</vt:lpstr>
      <vt:lpstr>Bitwise operators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Operators</dc:title>
  <dc:creator>Hasebul Hasan</dc:creator>
  <cp:lastModifiedBy>Hasebul Hasan</cp:lastModifiedBy>
  <cp:revision>18</cp:revision>
  <dcterms:created xsi:type="dcterms:W3CDTF">2021-07-13T04:41:22Z</dcterms:created>
  <dcterms:modified xsi:type="dcterms:W3CDTF">2021-07-13T09:23:33Z</dcterms:modified>
</cp:coreProperties>
</file>