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5" r:id="rId4"/>
    <p:sldId id="260" r:id="rId5"/>
    <p:sldId id="261" r:id="rId6"/>
    <p:sldId id="262" r:id="rId7"/>
    <p:sldId id="264" r:id="rId8"/>
    <p:sldId id="266" r:id="rId9"/>
    <p:sldId id="267" r:id="rId10"/>
    <p:sldId id="268" r:id="rId11"/>
    <p:sldId id="270"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5" d="100"/>
          <a:sy n="75" d="100"/>
        </p:scale>
        <p:origin x="946"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17-Jul-21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17-Jul-21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17-Jul-21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17-Jul-21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17-Jul-21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17-Jul-21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19EB-897A-A54B-8735-5AF52AE31649}"/>
              </a:ext>
            </a:extLst>
          </p:cNvPr>
          <p:cNvSpPr>
            <a:spLocks noGrp="1"/>
          </p:cNvSpPr>
          <p:nvPr>
            <p:ph type="ctrTitle"/>
          </p:nvPr>
        </p:nvSpPr>
        <p:spPr>
          <a:xfrm>
            <a:off x="1507067" y="659289"/>
            <a:ext cx="8337973" cy="3157867"/>
          </a:xfrm>
        </p:spPr>
        <p:txBody>
          <a:bodyPr/>
          <a:lstStyle/>
          <a:p>
            <a:pPr algn="ctr"/>
            <a:r>
              <a:rPr lang="" sz="6000" b="1" dirty="0">
                <a:effectLst>
                  <a:outerShdw blurRad="38100" dist="38100" dir="2700000" algn="tl">
                    <a:srgbClr val="000000">
                      <a:alpha val="43137"/>
                    </a:srgbClr>
                  </a:outerShdw>
                </a:effectLst>
              </a:rPr>
              <a:t>Addition and Subtraction of Vector</a:t>
            </a:r>
          </a:p>
        </p:txBody>
      </p:sp>
      <p:sp>
        <p:nvSpPr>
          <p:cNvPr id="3" name="Subtitle 2">
            <a:extLst>
              <a:ext uri="{FF2B5EF4-FFF2-40B4-BE49-F238E27FC236}">
                <a16:creationId xmlns:a16="http://schemas.microsoft.com/office/drawing/2014/main" id="{2FCDA73A-586A-CE4C-ABCF-DBBB7B458A97}"/>
              </a:ext>
            </a:extLst>
          </p:cNvPr>
          <p:cNvSpPr>
            <a:spLocks noGrp="1"/>
          </p:cNvSpPr>
          <p:nvPr>
            <p:ph type="subTitle" idx="1"/>
          </p:nvPr>
        </p:nvSpPr>
        <p:spPr/>
        <p:txBody>
          <a:bodyPr>
            <a:normAutofit/>
          </a:bodyPr>
          <a:lstStyle/>
          <a:p>
            <a:r>
              <a:rPr lang="" sz="2400" dirty="0"/>
              <a:t>Presented By </a:t>
            </a:r>
            <a:r>
              <a:rPr lang="" sz="2400" b="1" dirty="0"/>
              <a:t>Jamil Rayhan</a:t>
            </a:r>
          </a:p>
          <a:p>
            <a:r>
              <a:rPr lang="" sz="2400" dirty="0"/>
              <a:t>ID: 18CSE061 </a:t>
            </a:r>
          </a:p>
        </p:txBody>
      </p:sp>
    </p:spTree>
    <p:extLst>
      <p:ext uri="{BB962C8B-B14F-4D97-AF65-F5344CB8AC3E}">
        <p14:creationId xmlns:p14="http://schemas.microsoft.com/office/powerpoint/2010/main" val="53665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F186-4BCF-9D4B-A16C-14E2A28BFAFE}"/>
              </a:ext>
            </a:extLst>
          </p:cNvPr>
          <p:cNvSpPr>
            <a:spLocks noGrp="1"/>
          </p:cNvSpPr>
          <p:nvPr>
            <p:ph type="title"/>
          </p:nvPr>
        </p:nvSpPr>
        <p:spPr/>
        <p:txBody>
          <a:bodyPr/>
          <a:lstStyle/>
          <a:p>
            <a:r>
              <a:rPr lang=""/>
              <a:t>Triangle Subtraction Method:</a:t>
            </a:r>
          </a:p>
        </p:txBody>
      </p:sp>
      <p:pic>
        <p:nvPicPr>
          <p:cNvPr id="4" name="Picture 4">
            <a:extLst>
              <a:ext uri="{FF2B5EF4-FFF2-40B4-BE49-F238E27FC236}">
                <a16:creationId xmlns:a16="http://schemas.microsoft.com/office/drawing/2014/main" id="{DC650638-9DA5-B24E-87F8-2D2DFB9EECAB}"/>
              </a:ext>
            </a:extLst>
          </p:cNvPr>
          <p:cNvPicPr>
            <a:picLocks noGrp="1" noChangeAspect="1"/>
          </p:cNvPicPr>
          <p:nvPr>
            <p:ph idx="1"/>
          </p:nvPr>
        </p:nvPicPr>
        <p:blipFill>
          <a:blip r:embed="rId2"/>
          <a:stretch>
            <a:fillRect/>
          </a:stretch>
        </p:blipFill>
        <p:spPr>
          <a:xfrm>
            <a:off x="2714625" y="2357438"/>
            <a:ext cx="4642293" cy="4378997"/>
          </a:xfrm>
        </p:spPr>
      </p:pic>
    </p:spTree>
    <p:extLst>
      <p:ext uri="{BB962C8B-B14F-4D97-AF65-F5344CB8AC3E}">
        <p14:creationId xmlns:p14="http://schemas.microsoft.com/office/powerpoint/2010/main" val="144129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C34C-8473-DD49-8948-3F0CA524382C}"/>
              </a:ext>
            </a:extLst>
          </p:cNvPr>
          <p:cNvSpPr>
            <a:spLocks noGrp="1"/>
          </p:cNvSpPr>
          <p:nvPr>
            <p:ph type="title"/>
          </p:nvPr>
        </p:nvSpPr>
        <p:spPr/>
        <p:txBody>
          <a:bodyPr>
            <a:normAutofit/>
          </a:bodyPr>
          <a:lstStyle/>
          <a:p>
            <a:r>
              <a:rPr lang="" sz="5400" dirty="0"/>
              <a:t>Example:</a:t>
            </a:r>
          </a:p>
        </p:txBody>
      </p:sp>
      <p:sp>
        <p:nvSpPr>
          <p:cNvPr id="3" name="Content Placeholder 2">
            <a:extLst>
              <a:ext uri="{FF2B5EF4-FFF2-40B4-BE49-F238E27FC236}">
                <a16:creationId xmlns:a16="http://schemas.microsoft.com/office/drawing/2014/main" id="{D7AAE44B-33A5-F447-91F0-9FB96EA74D5B}"/>
              </a:ext>
            </a:extLst>
          </p:cNvPr>
          <p:cNvSpPr>
            <a:spLocks noGrp="1"/>
          </p:cNvSpPr>
          <p:nvPr>
            <p:ph idx="1"/>
          </p:nvPr>
        </p:nvSpPr>
        <p:spPr/>
        <p:txBody>
          <a:bodyPr/>
          <a:lstStyle/>
          <a:p>
            <a:r>
              <a:rPr lang="" b="0" i="0">
                <a:solidFill>
                  <a:srgbClr val="393939"/>
                </a:solidFill>
                <a:effectLst/>
                <a:latin typeface="Noto Sans"/>
              </a:rPr>
              <a:t>Find (a) </a:t>
            </a:r>
            <a:r>
              <a:rPr lang="" b="0" i="0" u="none" strike="noStrike">
                <a:solidFill>
                  <a:srgbClr val="393939"/>
                </a:solidFill>
                <a:effectLst/>
                <a:latin typeface="MathJax_Math-italic"/>
              </a:rPr>
              <a:t>u</a:t>
            </a:r>
            <a:r>
              <a:rPr lang="" b="0" i="0" u="none" strike="noStrike">
                <a:solidFill>
                  <a:srgbClr val="393939"/>
                </a:solidFill>
                <a:effectLst/>
                <a:latin typeface="MathJax_Main"/>
              </a:rPr>
              <a:t>⃗ +</a:t>
            </a:r>
            <a:r>
              <a:rPr lang="" b="0" i="0" u="none" strike="noStrike">
                <a:solidFill>
                  <a:srgbClr val="393939"/>
                </a:solidFill>
                <a:effectLst/>
                <a:latin typeface="MathJax_Math-italic"/>
              </a:rPr>
              <a:t>v</a:t>
            </a:r>
            <a:r>
              <a:rPr lang="" b="0" i="0" u="none" strike="noStrike">
                <a:solidFill>
                  <a:srgbClr val="393939"/>
                </a:solidFill>
                <a:effectLst/>
                <a:latin typeface="MathJax_Main"/>
              </a:rPr>
              <a:t>⃗ </a:t>
            </a:r>
            <a:r>
              <a:rPr lang="" b="0" i="0" u="none" strike="noStrike">
                <a:solidFill>
                  <a:srgbClr val="393939"/>
                </a:solidFill>
                <a:effectLst/>
                <a:latin typeface="Noto Sans"/>
              </a:rPr>
              <a:t>u→+v→</a:t>
            </a:r>
            <a:r>
              <a:rPr lang="" b="0" i="0">
                <a:solidFill>
                  <a:srgbClr val="393939"/>
                </a:solidFill>
                <a:effectLst/>
                <a:latin typeface="Noto Sans"/>
              </a:rPr>
              <a:t> and (b) </a:t>
            </a:r>
            <a:r>
              <a:rPr lang="" b="0" i="0" u="none" strike="noStrike">
                <a:solidFill>
                  <a:srgbClr val="393939"/>
                </a:solidFill>
                <a:effectLst/>
                <a:latin typeface="MathJax_Math-italic"/>
              </a:rPr>
              <a:t>u</a:t>
            </a:r>
            <a:r>
              <a:rPr lang="" b="0" i="0" u="none" strike="noStrike">
                <a:solidFill>
                  <a:srgbClr val="393939"/>
                </a:solidFill>
                <a:effectLst/>
                <a:latin typeface="MathJax_Main"/>
              </a:rPr>
              <a:t>⃗ −</a:t>
            </a:r>
            <a:r>
              <a:rPr lang="" b="0" i="0" u="none" strike="noStrike">
                <a:solidFill>
                  <a:srgbClr val="393939"/>
                </a:solidFill>
                <a:effectLst/>
                <a:latin typeface="MathJax_Math-italic"/>
              </a:rPr>
              <a:t>v</a:t>
            </a:r>
            <a:r>
              <a:rPr lang="" b="0" i="0" u="none" strike="noStrike">
                <a:solidFill>
                  <a:srgbClr val="393939"/>
                </a:solidFill>
                <a:effectLst/>
                <a:latin typeface="MathJax_Main"/>
              </a:rPr>
              <a:t>⃗ </a:t>
            </a:r>
            <a:r>
              <a:rPr lang="" b="0" i="0" u="none" strike="noStrike">
                <a:solidFill>
                  <a:srgbClr val="393939"/>
                </a:solidFill>
                <a:effectLst/>
                <a:latin typeface="Noto Sans"/>
              </a:rPr>
              <a:t>u→−v→</a:t>
            </a:r>
            <a:r>
              <a:rPr lang="" b="0" i="0">
                <a:solidFill>
                  <a:srgbClr val="393939"/>
                </a:solidFill>
                <a:effectLst/>
                <a:latin typeface="Noto Sans"/>
              </a:rPr>
              <a:t> if </a:t>
            </a:r>
            <a:r>
              <a:rPr lang="" b="0" i="0" u="none" strike="noStrike">
                <a:solidFill>
                  <a:srgbClr val="393939"/>
                </a:solidFill>
                <a:effectLst/>
                <a:latin typeface="MathJax_Math-italic"/>
              </a:rPr>
              <a:t>u</a:t>
            </a:r>
            <a:r>
              <a:rPr lang="" b="0" i="0" u="none" strike="noStrike">
                <a:solidFill>
                  <a:srgbClr val="393939"/>
                </a:solidFill>
                <a:effectLst/>
                <a:latin typeface="MathJax_Main"/>
              </a:rPr>
              <a:t>⃗ =⟨3,4⟩</a:t>
            </a:r>
            <a:r>
              <a:rPr lang="" b="0" i="0" u="none" strike="noStrike">
                <a:solidFill>
                  <a:srgbClr val="393939"/>
                </a:solidFill>
                <a:effectLst/>
                <a:latin typeface="Noto Sans"/>
              </a:rPr>
              <a:t>u→=⟨3,4⟩</a:t>
            </a:r>
            <a:r>
              <a:rPr lang="" b="0" i="0">
                <a:solidFill>
                  <a:srgbClr val="393939"/>
                </a:solidFill>
                <a:effectLst/>
                <a:latin typeface="Noto Sans"/>
              </a:rPr>
              <a:t> and </a:t>
            </a:r>
            <a:r>
              <a:rPr lang="" b="0" i="0" u="none" strike="noStrike">
                <a:solidFill>
                  <a:srgbClr val="393939"/>
                </a:solidFill>
                <a:effectLst/>
                <a:latin typeface="MathJax_Math-italic"/>
              </a:rPr>
              <a:t>v</a:t>
            </a:r>
            <a:r>
              <a:rPr lang="" b="0" i="0" u="none" strike="noStrike">
                <a:solidFill>
                  <a:srgbClr val="393939"/>
                </a:solidFill>
                <a:effectLst/>
                <a:latin typeface="MathJax_Main"/>
              </a:rPr>
              <a:t>⃗ =⟨5,−1⟩</a:t>
            </a:r>
            <a:r>
              <a:rPr lang="" b="0" i="0" u="none" strike="noStrike">
                <a:solidFill>
                  <a:srgbClr val="393939"/>
                </a:solidFill>
                <a:effectLst/>
                <a:latin typeface="Noto Sans"/>
              </a:rPr>
              <a:t>v→=⟨5,−1⟩</a:t>
            </a:r>
            <a:r>
              <a:rPr lang="" b="0" i="0">
                <a:solidFill>
                  <a:srgbClr val="393939"/>
                </a:solidFill>
                <a:effectLst/>
                <a:latin typeface="Noto Sans"/>
              </a:rPr>
              <a:t> .</a:t>
            </a:r>
          </a:p>
          <a:p>
            <a:r>
              <a:rPr lang="" b="0" i="0">
                <a:solidFill>
                  <a:srgbClr val="393939"/>
                </a:solidFill>
                <a:effectLst/>
                <a:latin typeface="Noto Sans"/>
              </a:rPr>
              <a:t>Substitute the given values of </a:t>
            </a:r>
            <a:r>
              <a:rPr lang="" b="0" i="0" u="none" strike="noStrike">
                <a:solidFill>
                  <a:srgbClr val="393939"/>
                </a:solidFill>
                <a:effectLst/>
                <a:latin typeface="MathJax_Math-italic"/>
              </a:rPr>
              <a:t>u</a:t>
            </a:r>
            <a:r>
              <a:rPr lang="" b="0" i="0" u="none" strike="noStrike">
                <a:solidFill>
                  <a:srgbClr val="393939"/>
                </a:solidFill>
                <a:effectLst/>
                <a:latin typeface="MathJax_Main"/>
              </a:rPr>
              <a:t>1</a:t>
            </a:r>
            <a:r>
              <a:rPr lang="" b="0" i="0" u="none" strike="noStrike">
                <a:solidFill>
                  <a:srgbClr val="393939"/>
                </a:solidFill>
                <a:effectLst/>
                <a:latin typeface="Noto Sans"/>
              </a:rPr>
              <a:t>u1</a:t>
            </a:r>
            <a:r>
              <a:rPr lang="" b="0" i="0">
                <a:solidFill>
                  <a:srgbClr val="393939"/>
                </a:solidFill>
                <a:effectLst/>
                <a:latin typeface="Noto Sans"/>
              </a:rPr>
              <a:t> , </a:t>
            </a:r>
            <a:r>
              <a:rPr lang="" b="0" i="0" u="none" strike="noStrike">
                <a:solidFill>
                  <a:srgbClr val="393939"/>
                </a:solidFill>
                <a:effectLst/>
                <a:latin typeface="MathJax_Math-italic"/>
              </a:rPr>
              <a:t>u</a:t>
            </a:r>
            <a:r>
              <a:rPr lang="" b="0" i="0" u="none" strike="noStrike">
                <a:solidFill>
                  <a:srgbClr val="393939"/>
                </a:solidFill>
                <a:effectLst/>
                <a:latin typeface="MathJax_Main"/>
              </a:rPr>
              <a:t>2</a:t>
            </a:r>
            <a:r>
              <a:rPr lang="" b="0" i="0" u="none" strike="noStrike">
                <a:solidFill>
                  <a:srgbClr val="393939"/>
                </a:solidFill>
                <a:effectLst/>
                <a:latin typeface="Noto Sans"/>
              </a:rPr>
              <a:t>u2</a:t>
            </a:r>
            <a:r>
              <a:rPr lang="" b="0" i="0">
                <a:solidFill>
                  <a:srgbClr val="393939"/>
                </a:solidFill>
                <a:effectLst/>
                <a:latin typeface="Noto Sans"/>
              </a:rPr>
              <a:t> , </a:t>
            </a:r>
            <a:r>
              <a:rPr lang="" b="0" i="0" u="none" strike="noStrike">
                <a:solidFill>
                  <a:srgbClr val="393939"/>
                </a:solidFill>
                <a:effectLst/>
                <a:latin typeface="MathJax_Math-italic"/>
              </a:rPr>
              <a:t>v</a:t>
            </a:r>
            <a:r>
              <a:rPr lang="" b="0" i="0" u="none" strike="noStrike">
                <a:solidFill>
                  <a:srgbClr val="393939"/>
                </a:solidFill>
                <a:effectLst/>
                <a:latin typeface="MathJax_Main"/>
              </a:rPr>
              <a:t>1</a:t>
            </a:r>
            <a:r>
              <a:rPr lang="" b="0" i="0" u="none" strike="noStrike">
                <a:solidFill>
                  <a:srgbClr val="393939"/>
                </a:solidFill>
                <a:effectLst/>
                <a:latin typeface="Noto Sans"/>
              </a:rPr>
              <a:t>v1</a:t>
            </a:r>
            <a:r>
              <a:rPr lang="" b="0" i="0">
                <a:solidFill>
                  <a:srgbClr val="393939"/>
                </a:solidFill>
                <a:effectLst/>
                <a:latin typeface="Noto Sans"/>
              </a:rPr>
              <a:t> and </a:t>
            </a:r>
            <a:r>
              <a:rPr lang="" b="0" i="0" u="none" strike="noStrike">
                <a:solidFill>
                  <a:srgbClr val="393939"/>
                </a:solidFill>
                <a:effectLst/>
                <a:latin typeface="MathJax_Math-italic"/>
              </a:rPr>
              <a:t>v</a:t>
            </a:r>
            <a:r>
              <a:rPr lang="" b="0" i="0" u="none" strike="noStrike">
                <a:solidFill>
                  <a:srgbClr val="393939"/>
                </a:solidFill>
                <a:effectLst/>
                <a:latin typeface="MathJax_Main"/>
              </a:rPr>
              <a:t>2</a:t>
            </a:r>
            <a:r>
              <a:rPr lang="" b="0" i="0" u="none" strike="noStrike">
                <a:solidFill>
                  <a:srgbClr val="393939"/>
                </a:solidFill>
                <a:effectLst/>
                <a:latin typeface="Noto Sans"/>
              </a:rPr>
              <a:t>v2</a:t>
            </a:r>
            <a:r>
              <a:rPr lang="" b="0" i="0">
                <a:solidFill>
                  <a:srgbClr val="393939"/>
                </a:solidFill>
                <a:effectLst/>
                <a:latin typeface="Noto Sans"/>
              </a:rPr>
              <a:t> into the definition of vector addition.</a:t>
            </a:r>
          </a:p>
          <a:p>
            <a:r>
              <a:rPr lang="" b="0" i="0" u="none" strike="noStrike">
                <a:solidFill>
                  <a:srgbClr val="393939"/>
                </a:solidFill>
                <a:effectLst/>
                <a:latin typeface="MathJax_Math-italic"/>
              </a:rPr>
              <a:t>u</a:t>
            </a:r>
            <a:r>
              <a:rPr lang="" b="0" i="0" u="none" strike="noStrike">
                <a:solidFill>
                  <a:srgbClr val="393939"/>
                </a:solidFill>
                <a:effectLst/>
                <a:latin typeface="MathJax_Main"/>
              </a:rPr>
              <a:t>⃗ +</a:t>
            </a:r>
            <a:r>
              <a:rPr lang="" b="0" i="0" u="none" strike="noStrike">
                <a:solidFill>
                  <a:srgbClr val="393939"/>
                </a:solidFill>
                <a:effectLst/>
                <a:latin typeface="MathJax_Math-italic"/>
              </a:rPr>
              <a:t>v</a:t>
            </a:r>
            <a:r>
              <a:rPr lang="" b="0" i="0" u="none" strike="noStrike">
                <a:solidFill>
                  <a:srgbClr val="393939"/>
                </a:solidFill>
                <a:effectLst/>
                <a:latin typeface="MathJax_Main"/>
              </a:rPr>
              <a:t>⃗ =⟨</a:t>
            </a:r>
            <a:r>
              <a:rPr lang="" b="0" i="0" u="none" strike="noStrike">
                <a:solidFill>
                  <a:srgbClr val="393939"/>
                </a:solidFill>
                <a:effectLst/>
                <a:latin typeface="MathJax_Math-italic"/>
              </a:rPr>
              <a:t>u</a:t>
            </a:r>
            <a:r>
              <a:rPr lang="" b="0" i="0" u="none" strike="noStrike">
                <a:solidFill>
                  <a:srgbClr val="393939"/>
                </a:solidFill>
                <a:effectLst/>
                <a:latin typeface="MathJax_Main"/>
              </a:rPr>
              <a:t>1+</a:t>
            </a:r>
            <a:r>
              <a:rPr lang="" b="0" i="0" u="none" strike="noStrike">
                <a:solidFill>
                  <a:srgbClr val="393939"/>
                </a:solidFill>
                <a:effectLst/>
                <a:latin typeface="MathJax_Math-italic"/>
              </a:rPr>
              <a:t>v</a:t>
            </a:r>
            <a:r>
              <a:rPr lang="" b="0" i="0" u="none" strike="noStrike">
                <a:solidFill>
                  <a:srgbClr val="393939"/>
                </a:solidFill>
                <a:effectLst/>
                <a:latin typeface="MathJax_Main"/>
              </a:rPr>
              <a:t>1,</a:t>
            </a:r>
            <a:r>
              <a:rPr lang="" b="0" i="0" u="none" strike="noStrike">
                <a:solidFill>
                  <a:srgbClr val="393939"/>
                </a:solidFill>
                <a:effectLst/>
                <a:latin typeface="MathJax_Math-italic"/>
              </a:rPr>
              <a:t>u</a:t>
            </a:r>
            <a:r>
              <a:rPr lang="" b="0" i="0" u="none" strike="noStrike">
                <a:solidFill>
                  <a:srgbClr val="393939"/>
                </a:solidFill>
                <a:effectLst/>
                <a:latin typeface="MathJax_Main"/>
              </a:rPr>
              <a:t>2+</a:t>
            </a:r>
            <a:r>
              <a:rPr lang="" b="0" i="0" u="none" strike="noStrike">
                <a:solidFill>
                  <a:srgbClr val="393939"/>
                </a:solidFill>
                <a:effectLst/>
                <a:latin typeface="MathJax_Math-italic"/>
              </a:rPr>
              <a:t>v</a:t>
            </a:r>
            <a:r>
              <a:rPr lang="" b="0" i="0" u="none" strike="noStrike">
                <a:solidFill>
                  <a:srgbClr val="393939"/>
                </a:solidFill>
                <a:effectLst/>
                <a:latin typeface="MathJax_Main"/>
              </a:rPr>
              <a:t>2⟩           =⟨3+5,4+(−1)⟩           =⟨8,3⟩</a:t>
            </a:r>
            <a:endParaRPr lang="" b="0" i="0">
              <a:solidFill>
                <a:srgbClr val="393939"/>
              </a:solidFill>
              <a:effectLst/>
              <a:latin typeface="Noto Sans"/>
            </a:endParaRPr>
          </a:p>
          <a:p>
            <a:endParaRPr lang=""/>
          </a:p>
        </p:txBody>
      </p:sp>
    </p:spTree>
    <p:extLst>
      <p:ext uri="{BB962C8B-B14F-4D97-AF65-F5344CB8AC3E}">
        <p14:creationId xmlns:p14="http://schemas.microsoft.com/office/powerpoint/2010/main" val="178899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5614-2D39-934B-8E99-F84185C50F18}"/>
              </a:ext>
            </a:extLst>
          </p:cNvPr>
          <p:cNvSpPr>
            <a:spLocks noGrp="1"/>
          </p:cNvSpPr>
          <p:nvPr>
            <p:ph type="title"/>
          </p:nvPr>
        </p:nvSpPr>
        <p:spPr/>
        <p:txBody>
          <a:bodyPr/>
          <a:lstStyle/>
          <a:p>
            <a:endParaRPr lang=""/>
          </a:p>
        </p:txBody>
      </p:sp>
      <p:sp>
        <p:nvSpPr>
          <p:cNvPr id="3" name="Content Placeholder 2">
            <a:extLst>
              <a:ext uri="{FF2B5EF4-FFF2-40B4-BE49-F238E27FC236}">
                <a16:creationId xmlns:a16="http://schemas.microsoft.com/office/drawing/2014/main" id="{64E4A980-F5E1-7940-A569-0CEE45DC82D6}"/>
              </a:ext>
            </a:extLst>
          </p:cNvPr>
          <p:cNvSpPr>
            <a:spLocks noGrp="1"/>
          </p:cNvSpPr>
          <p:nvPr>
            <p:ph idx="1"/>
          </p:nvPr>
        </p:nvSpPr>
        <p:spPr/>
        <p:txBody>
          <a:bodyPr/>
          <a:lstStyle/>
          <a:p>
            <a:r>
              <a:rPr lang="" b="0" i="0">
                <a:solidFill>
                  <a:srgbClr val="393939"/>
                </a:solidFill>
                <a:effectLst/>
                <a:latin typeface="Noto Sans"/>
              </a:rPr>
              <a:t>Rewrite the difference </a:t>
            </a:r>
            <a:r>
              <a:rPr lang="" b="0" i="0" u="none" strike="noStrike">
                <a:solidFill>
                  <a:srgbClr val="393939"/>
                </a:solidFill>
                <a:effectLst/>
                <a:latin typeface="MathJax_Math-italic"/>
              </a:rPr>
              <a:t>u</a:t>
            </a:r>
            <a:r>
              <a:rPr lang="" b="0" i="0" u="none" strike="noStrike">
                <a:solidFill>
                  <a:srgbClr val="393939"/>
                </a:solidFill>
                <a:effectLst/>
                <a:latin typeface="MathJax_Main"/>
              </a:rPr>
              <a:t>⃗ −</a:t>
            </a:r>
            <a:r>
              <a:rPr lang="" b="0" i="0" u="none" strike="noStrike">
                <a:solidFill>
                  <a:srgbClr val="393939"/>
                </a:solidFill>
                <a:effectLst/>
                <a:latin typeface="MathJax_Math-italic"/>
              </a:rPr>
              <a:t>v</a:t>
            </a:r>
            <a:r>
              <a:rPr lang="" b="0" i="0" u="none" strike="noStrike">
                <a:solidFill>
                  <a:srgbClr val="393939"/>
                </a:solidFill>
                <a:effectLst/>
                <a:latin typeface="MathJax_Main"/>
              </a:rPr>
              <a:t>⃗ </a:t>
            </a:r>
            <a:r>
              <a:rPr lang="" b="0" i="0" u="none" strike="noStrike">
                <a:solidFill>
                  <a:srgbClr val="393939"/>
                </a:solidFill>
                <a:effectLst/>
                <a:latin typeface="Noto Sans"/>
              </a:rPr>
              <a:t>u→−v→</a:t>
            </a:r>
            <a:r>
              <a:rPr lang="" b="0" i="0">
                <a:solidFill>
                  <a:srgbClr val="393939"/>
                </a:solidFill>
                <a:effectLst/>
                <a:latin typeface="Noto Sans"/>
              </a:rPr>
              <a:t> as a sum </a:t>
            </a:r>
            <a:r>
              <a:rPr lang="" b="0" i="0" u="none" strike="noStrike">
                <a:solidFill>
                  <a:srgbClr val="393939"/>
                </a:solidFill>
                <a:effectLst/>
                <a:latin typeface="MathJax_Math-italic"/>
              </a:rPr>
              <a:t>u</a:t>
            </a:r>
            <a:r>
              <a:rPr lang="" b="0" i="0" u="none" strike="noStrike">
                <a:solidFill>
                  <a:srgbClr val="393939"/>
                </a:solidFill>
                <a:effectLst/>
                <a:latin typeface="MathJax_Main"/>
              </a:rPr>
              <a:t>⃗ +(−</a:t>
            </a:r>
            <a:r>
              <a:rPr lang="" b="0" i="0" u="none" strike="noStrike">
                <a:solidFill>
                  <a:srgbClr val="393939"/>
                </a:solidFill>
                <a:effectLst/>
                <a:latin typeface="MathJax_Math-italic"/>
              </a:rPr>
              <a:t>v</a:t>
            </a:r>
            <a:r>
              <a:rPr lang="" b="0" i="0" u="none" strike="noStrike">
                <a:solidFill>
                  <a:srgbClr val="393939"/>
                </a:solidFill>
                <a:effectLst/>
                <a:latin typeface="MathJax_Main"/>
              </a:rPr>
              <a:t>⃗ )</a:t>
            </a:r>
            <a:r>
              <a:rPr lang="" b="0" i="0" u="none" strike="noStrike">
                <a:solidFill>
                  <a:srgbClr val="393939"/>
                </a:solidFill>
                <a:effectLst/>
                <a:latin typeface="Noto Sans"/>
              </a:rPr>
              <a:t>u→+(−v→)</a:t>
            </a:r>
            <a:r>
              <a:rPr lang="" b="0" i="0">
                <a:solidFill>
                  <a:srgbClr val="393939"/>
                </a:solidFill>
                <a:effectLst/>
                <a:latin typeface="Noto Sans"/>
              </a:rPr>
              <a:t> . We will need to determine the components of </a:t>
            </a:r>
            <a:r>
              <a:rPr lang="" b="0" i="0" u="none" strike="noStrike">
                <a:solidFill>
                  <a:srgbClr val="393939"/>
                </a:solidFill>
                <a:effectLst/>
                <a:latin typeface="MathJax_Main"/>
              </a:rPr>
              <a:t>−</a:t>
            </a:r>
            <a:r>
              <a:rPr lang="" b="0" i="0" u="none" strike="noStrike">
                <a:solidFill>
                  <a:srgbClr val="393939"/>
                </a:solidFill>
                <a:effectLst/>
                <a:latin typeface="MathJax_Math-italic"/>
              </a:rPr>
              <a:t>v</a:t>
            </a:r>
            <a:r>
              <a:rPr lang="" b="0" i="0" u="none" strike="noStrike">
                <a:solidFill>
                  <a:srgbClr val="393939"/>
                </a:solidFill>
                <a:effectLst/>
                <a:latin typeface="MathJax_Main"/>
              </a:rPr>
              <a:t>⃗ </a:t>
            </a:r>
            <a:r>
              <a:rPr lang="" b="0" i="0" u="none" strike="noStrike">
                <a:solidFill>
                  <a:srgbClr val="393939"/>
                </a:solidFill>
                <a:effectLst/>
                <a:latin typeface="Noto Sans"/>
              </a:rPr>
              <a:t>−v→</a:t>
            </a:r>
            <a:r>
              <a:rPr lang="" b="0" i="0">
                <a:solidFill>
                  <a:srgbClr val="393939"/>
                </a:solidFill>
                <a:effectLst/>
                <a:latin typeface="Noto Sans"/>
              </a:rPr>
              <a:t> .</a:t>
            </a:r>
          </a:p>
          <a:p>
            <a:r>
              <a:rPr lang="" b="0" i="0">
                <a:solidFill>
                  <a:srgbClr val="393939"/>
                </a:solidFill>
                <a:effectLst/>
                <a:latin typeface="Noto Sans"/>
              </a:rPr>
              <a:t>Recall that </a:t>
            </a:r>
            <a:r>
              <a:rPr lang="" b="0" i="0" u="none" strike="noStrike">
                <a:solidFill>
                  <a:srgbClr val="393939"/>
                </a:solidFill>
                <a:effectLst/>
                <a:latin typeface="MathJax_Main"/>
              </a:rPr>
              <a:t>−</a:t>
            </a:r>
            <a:r>
              <a:rPr lang="" b="0" i="0" u="none" strike="noStrike">
                <a:solidFill>
                  <a:srgbClr val="393939"/>
                </a:solidFill>
                <a:effectLst/>
                <a:latin typeface="MathJax_Math-italic"/>
              </a:rPr>
              <a:t>v</a:t>
            </a:r>
            <a:r>
              <a:rPr lang="" b="0" i="0" u="none" strike="noStrike">
                <a:solidFill>
                  <a:srgbClr val="393939"/>
                </a:solidFill>
                <a:effectLst/>
                <a:latin typeface="MathJax_Main"/>
              </a:rPr>
              <a:t>⃗ </a:t>
            </a:r>
            <a:r>
              <a:rPr lang="" b="0" i="0" u="none" strike="noStrike">
                <a:solidFill>
                  <a:srgbClr val="393939"/>
                </a:solidFill>
                <a:effectLst/>
                <a:latin typeface="Noto Sans"/>
              </a:rPr>
              <a:t>−v→</a:t>
            </a:r>
            <a:r>
              <a:rPr lang="" b="0" i="0">
                <a:solidFill>
                  <a:srgbClr val="393939"/>
                </a:solidFill>
                <a:effectLst/>
                <a:latin typeface="Noto Sans"/>
              </a:rPr>
              <a:t> is a scalar multiple of </a:t>
            </a:r>
            <a:r>
              <a:rPr lang="" b="0" i="0" u="none" strike="noStrike">
                <a:solidFill>
                  <a:srgbClr val="393939"/>
                </a:solidFill>
                <a:effectLst/>
                <a:latin typeface="MathJax_Main"/>
              </a:rPr>
              <a:t>−1</a:t>
            </a:r>
            <a:r>
              <a:rPr lang="" b="0" i="0" u="none" strike="noStrike">
                <a:solidFill>
                  <a:srgbClr val="393939"/>
                </a:solidFill>
                <a:effectLst/>
                <a:latin typeface="Noto Sans"/>
              </a:rPr>
              <a:t>−1</a:t>
            </a:r>
            <a:r>
              <a:rPr lang="" b="0" i="0">
                <a:solidFill>
                  <a:srgbClr val="393939"/>
                </a:solidFill>
                <a:effectLst/>
                <a:latin typeface="Noto Sans"/>
              </a:rPr>
              <a:t> times </a:t>
            </a:r>
            <a:r>
              <a:rPr lang="" b="0" i="0" u="none" strike="noStrike">
                <a:solidFill>
                  <a:srgbClr val="393939"/>
                </a:solidFill>
                <a:effectLst/>
                <a:latin typeface="MathJax_Math-italic"/>
              </a:rPr>
              <a:t>v</a:t>
            </a:r>
            <a:r>
              <a:rPr lang="" b="0" i="0" u="none" strike="noStrike">
                <a:solidFill>
                  <a:srgbClr val="393939"/>
                </a:solidFill>
                <a:effectLst/>
                <a:latin typeface="Noto Sans"/>
              </a:rPr>
              <a:t>v</a:t>
            </a:r>
            <a:r>
              <a:rPr lang="" b="1" i="0">
                <a:solidFill>
                  <a:srgbClr val="393939"/>
                </a:solidFill>
                <a:effectLst/>
                <a:latin typeface="Noto Sans"/>
              </a:rPr>
              <a:t> </a:t>
            </a:r>
            <a:r>
              <a:rPr lang="" b="0" i="0">
                <a:solidFill>
                  <a:srgbClr val="393939"/>
                </a:solidFill>
                <a:effectLst/>
                <a:latin typeface="Noto Sans"/>
              </a:rPr>
              <a:t>. From the definition of scalar multiplication, we have:</a:t>
            </a:r>
          </a:p>
          <a:p>
            <a:r>
              <a:rPr lang="" b="0" i="0" u="none" strike="noStrike">
                <a:solidFill>
                  <a:srgbClr val="393939"/>
                </a:solidFill>
                <a:effectLst/>
                <a:latin typeface="MathJax_Main"/>
              </a:rPr>
              <a:t>−</a:t>
            </a:r>
            <a:r>
              <a:rPr lang="" b="0" i="0" u="none" strike="noStrike">
                <a:solidFill>
                  <a:srgbClr val="393939"/>
                </a:solidFill>
                <a:effectLst/>
                <a:latin typeface="MathJax_Math-italic"/>
              </a:rPr>
              <a:t>v</a:t>
            </a:r>
            <a:r>
              <a:rPr lang="" b="0" i="0" u="none" strike="noStrike">
                <a:solidFill>
                  <a:srgbClr val="393939"/>
                </a:solidFill>
                <a:effectLst/>
                <a:latin typeface="MathJax_Main"/>
              </a:rPr>
              <a:t>⃗ =−1⟨</a:t>
            </a:r>
            <a:r>
              <a:rPr lang="" b="0" i="0" u="none" strike="noStrike">
                <a:solidFill>
                  <a:srgbClr val="393939"/>
                </a:solidFill>
                <a:effectLst/>
                <a:latin typeface="MathJax_Math-italic"/>
              </a:rPr>
              <a:t>v</a:t>
            </a:r>
            <a:r>
              <a:rPr lang="" b="0" i="0" u="none" strike="noStrike">
                <a:solidFill>
                  <a:srgbClr val="393939"/>
                </a:solidFill>
                <a:effectLst/>
                <a:latin typeface="MathJax_Main"/>
              </a:rPr>
              <a:t>1,</a:t>
            </a:r>
            <a:r>
              <a:rPr lang="" b="0" i="0" u="none" strike="noStrike">
                <a:solidFill>
                  <a:srgbClr val="393939"/>
                </a:solidFill>
                <a:effectLst/>
                <a:latin typeface="MathJax_Math-italic"/>
              </a:rPr>
              <a:t>v</a:t>
            </a:r>
            <a:r>
              <a:rPr lang="" b="0" i="0" u="none" strike="noStrike">
                <a:solidFill>
                  <a:srgbClr val="393939"/>
                </a:solidFill>
                <a:effectLst/>
                <a:latin typeface="MathJax_Main"/>
              </a:rPr>
              <a:t>2⟩       =−1⟨5,−1⟩       =⟨−5,1⟩</a:t>
            </a:r>
            <a:r>
              <a:rPr lang="" b="0" i="0" u="none" strike="noStrike">
                <a:solidFill>
                  <a:srgbClr val="393939"/>
                </a:solidFill>
                <a:effectLst/>
                <a:latin typeface="Noto Sans"/>
              </a:rPr>
              <a:t>−v→=−1⟨v1,v2⟩       =−1⟨5,−1⟩       =⟨−5,1⟩</a:t>
            </a:r>
            <a:endParaRPr lang="" b="0" i="0">
              <a:solidFill>
                <a:srgbClr val="393939"/>
              </a:solidFill>
              <a:effectLst/>
              <a:latin typeface="Noto Sans"/>
            </a:endParaRPr>
          </a:p>
          <a:p>
            <a:r>
              <a:rPr lang="" b="0" i="0">
                <a:solidFill>
                  <a:srgbClr val="393939"/>
                </a:solidFill>
                <a:effectLst/>
                <a:latin typeface="Noto Sans"/>
              </a:rPr>
              <a:t>Now add the components of </a:t>
            </a:r>
            <a:r>
              <a:rPr lang="" b="0" i="0" u="none" strike="noStrike">
                <a:solidFill>
                  <a:srgbClr val="393939"/>
                </a:solidFill>
                <a:effectLst/>
                <a:latin typeface="MathJax_Math-italic"/>
              </a:rPr>
              <a:t>u</a:t>
            </a:r>
            <a:r>
              <a:rPr lang="" b="0" i="0" u="none" strike="noStrike">
                <a:solidFill>
                  <a:srgbClr val="393939"/>
                </a:solidFill>
                <a:effectLst/>
                <a:latin typeface="MathJax_Main"/>
              </a:rPr>
              <a:t>⃗ </a:t>
            </a:r>
            <a:r>
              <a:rPr lang="" b="0" i="0" u="none" strike="noStrike">
                <a:solidFill>
                  <a:srgbClr val="393939"/>
                </a:solidFill>
                <a:effectLst/>
                <a:latin typeface="Noto Sans"/>
              </a:rPr>
              <a:t>u→</a:t>
            </a:r>
            <a:r>
              <a:rPr lang="" b="0" i="0">
                <a:solidFill>
                  <a:srgbClr val="393939"/>
                </a:solidFill>
                <a:effectLst/>
                <a:latin typeface="Noto Sans"/>
              </a:rPr>
              <a:t> and </a:t>
            </a:r>
            <a:r>
              <a:rPr lang="" b="0" i="0" u="none" strike="noStrike">
                <a:solidFill>
                  <a:srgbClr val="393939"/>
                </a:solidFill>
                <a:effectLst/>
                <a:latin typeface="MathJax_Main"/>
              </a:rPr>
              <a:t>−</a:t>
            </a:r>
            <a:r>
              <a:rPr lang="" b="0" i="0" u="none" strike="noStrike">
                <a:solidFill>
                  <a:srgbClr val="393939"/>
                </a:solidFill>
                <a:effectLst/>
                <a:latin typeface="MathJax_Math-italic"/>
              </a:rPr>
              <a:t>v</a:t>
            </a:r>
            <a:r>
              <a:rPr lang="" b="0" i="0" u="none" strike="noStrike">
                <a:solidFill>
                  <a:srgbClr val="393939"/>
                </a:solidFill>
                <a:effectLst/>
                <a:latin typeface="MathJax_Main"/>
              </a:rPr>
              <a:t>⃗ </a:t>
            </a:r>
            <a:r>
              <a:rPr lang="" b="0" i="0" u="none" strike="noStrike">
                <a:solidFill>
                  <a:srgbClr val="393939"/>
                </a:solidFill>
                <a:effectLst/>
                <a:latin typeface="Noto Sans"/>
              </a:rPr>
              <a:t>−v→</a:t>
            </a:r>
            <a:r>
              <a:rPr lang="" b="0" i="0">
                <a:solidFill>
                  <a:srgbClr val="393939"/>
                </a:solidFill>
                <a:effectLst/>
                <a:latin typeface="Noto Sans"/>
              </a:rPr>
              <a:t> .</a:t>
            </a:r>
          </a:p>
          <a:p>
            <a:r>
              <a:rPr lang="" b="0" i="0" u="none" strike="noStrike">
                <a:solidFill>
                  <a:srgbClr val="393939"/>
                </a:solidFill>
                <a:effectLst/>
                <a:latin typeface="MathJax_Math-italic"/>
              </a:rPr>
              <a:t>u</a:t>
            </a:r>
            <a:r>
              <a:rPr lang="" b="0" i="0" u="none" strike="noStrike">
                <a:solidFill>
                  <a:srgbClr val="393939"/>
                </a:solidFill>
                <a:effectLst/>
                <a:latin typeface="MathJax_Main"/>
              </a:rPr>
              <a:t>⃗ +(−</a:t>
            </a:r>
            <a:r>
              <a:rPr lang="" b="0" i="0" u="none" strike="noStrike">
                <a:solidFill>
                  <a:srgbClr val="393939"/>
                </a:solidFill>
                <a:effectLst/>
                <a:latin typeface="MathJax_Math-italic"/>
              </a:rPr>
              <a:t>v</a:t>
            </a:r>
            <a:r>
              <a:rPr lang="" b="0" i="0" u="none" strike="noStrike">
                <a:solidFill>
                  <a:srgbClr val="393939"/>
                </a:solidFill>
                <a:effectLst/>
                <a:latin typeface="MathJax_Main"/>
              </a:rPr>
              <a:t>⃗ )=⟨3+(−5),4+1⟩                  =⟨−2,5⟩</a:t>
            </a:r>
            <a:endParaRPr lang="" b="0" i="0">
              <a:solidFill>
                <a:srgbClr val="393939"/>
              </a:solidFill>
              <a:effectLst/>
              <a:latin typeface="Noto Sans"/>
            </a:endParaRPr>
          </a:p>
          <a:p>
            <a:endParaRPr lang=""/>
          </a:p>
        </p:txBody>
      </p:sp>
    </p:spTree>
    <p:extLst>
      <p:ext uri="{BB962C8B-B14F-4D97-AF65-F5344CB8AC3E}">
        <p14:creationId xmlns:p14="http://schemas.microsoft.com/office/powerpoint/2010/main" val="3017001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3451-8042-B44B-85BF-C697630940F9}"/>
              </a:ext>
            </a:extLst>
          </p:cNvPr>
          <p:cNvSpPr>
            <a:spLocks noGrp="1"/>
          </p:cNvSpPr>
          <p:nvPr>
            <p:ph type="title"/>
          </p:nvPr>
        </p:nvSpPr>
        <p:spPr>
          <a:xfrm>
            <a:off x="1215814" y="2458720"/>
            <a:ext cx="8596668" cy="3637280"/>
          </a:xfrm>
        </p:spPr>
        <p:txBody>
          <a:bodyPr>
            <a:normAutofit/>
          </a:bodyPr>
          <a:lstStyle/>
          <a:p>
            <a:r>
              <a:rPr lang="" sz="9600" b="1" dirty="0">
                <a:effectLst>
                  <a:outerShdw blurRad="38100" dist="38100" dir="2700000" algn="tl">
                    <a:srgbClr val="000000">
                      <a:alpha val="43137"/>
                    </a:srgbClr>
                  </a:outerShdw>
                </a:effectLst>
              </a:rPr>
              <a:t>Thank You... </a:t>
            </a:r>
          </a:p>
        </p:txBody>
      </p:sp>
    </p:spTree>
    <p:extLst>
      <p:ext uri="{BB962C8B-B14F-4D97-AF65-F5344CB8AC3E}">
        <p14:creationId xmlns:p14="http://schemas.microsoft.com/office/powerpoint/2010/main" val="75862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61CC-3D24-E446-AC26-E0C26FC8E8FE}"/>
              </a:ext>
            </a:extLst>
          </p:cNvPr>
          <p:cNvSpPr>
            <a:spLocks noGrp="1"/>
          </p:cNvSpPr>
          <p:nvPr>
            <p:ph type="title"/>
          </p:nvPr>
        </p:nvSpPr>
        <p:spPr>
          <a:xfrm>
            <a:off x="108374" y="337823"/>
            <a:ext cx="8596668" cy="1320800"/>
          </a:xfrm>
        </p:spPr>
        <p:txBody>
          <a:bodyPr>
            <a:normAutofit/>
          </a:bodyPr>
          <a:lstStyle/>
          <a:p>
            <a:r>
              <a:rPr lang="" sz="4800" dirty="0"/>
              <a:t>Vector Addition</a:t>
            </a:r>
          </a:p>
        </p:txBody>
      </p:sp>
      <p:sp>
        <p:nvSpPr>
          <p:cNvPr id="3" name="Content Placeholder 2">
            <a:extLst>
              <a:ext uri="{FF2B5EF4-FFF2-40B4-BE49-F238E27FC236}">
                <a16:creationId xmlns:a16="http://schemas.microsoft.com/office/drawing/2014/main" id="{929F0B50-B3F7-814A-9086-D07F29904EC5}"/>
              </a:ext>
            </a:extLst>
          </p:cNvPr>
          <p:cNvSpPr>
            <a:spLocks noGrp="1"/>
          </p:cNvSpPr>
          <p:nvPr>
            <p:ph idx="1"/>
          </p:nvPr>
        </p:nvSpPr>
        <p:spPr>
          <a:xfrm>
            <a:off x="108374" y="1784669"/>
            <a:ext cx="8596668" cy="3880773"/>
          </a:xfrm>
        </p:spPr>
        <p:txBody>
          <a:bodyPr>
            <a:normAutofit/>
          </a:bodyPr>
          <a:lstStyle/>
          <a:p>
            <a:r>
              <a:rPr lang="" sz="3200" b="1" i="0" dirty="0">
                <a:solidFill>
                  <a:srgbClr val="202124"/>
                </a:solidFill>
                <a:effectLst/>
                <a:latin typeface="Roboto" panose="02000000000000000000" pitchFamily="2" charset="0"/>
              </a:rPr>
              <a:t>Vector addition</a:t>
            </a:r>
            <a:r>
              <a:rPr lang="" sz="3200" b="0" i="0" dirty="0">
                <a:solidFill>
                  <a:srgbClr val="202124"/>
                </a:solidFill>
                <a:effectLst/>
                <a:latin typeface="Roboto" panose="02000000000000000000" pitchFamily="2" charset="0"/>
              </a:rPr>
              <a:t> is the operation of </a:t>
            </a:r>
            <a:r>
              <a:rPr lang="" sz="3200" b="1" i="0" dirty="0">
                <a:solidFill>
                  <a:srgbClr val="202124"/>
                </a:solidFill>
                <a:effectLst/>
                <a:latin typeface="Roboto" panose="02000000000000000000" pitchFamily="2" charset="0"/>
              </a:rPr>
              <a:t>adding</a:t>
            </a:r>
            <a:r>
              <a:rPr lang="" sz="3200" b="0" i="0" dirty="0">
                <a:solidFill>
                  <a:srgbClr val="202124"/>
                </a:solidFill>
                <a:effectLst/>
                <a:latin typeface="Roboto" panose="02000000000000000000" pitchFamily="2" charset="0"/>
              </a:rPr>
              <a:t> two or more </a:t>
            </a:r>
            <a:r>
              <a:rPr lang="" sz="3200" b="1" i="0" dirty="0">
                <a:solidFill>
                  <a:srgbClr val="202124"/>
                </a:solidFill>
                <a:effectLst/>
                <a:latin typeface="Roboto" panose="02000000000000000000" pitchFamily="2" charset="0"/>
              </a:rPr>
              <a:t>vectors</a:t>
            </a:r>
            <a:r>
              <a:rPr lang="" sz="3200" b="0" i="0" dirty="0">
                <a:solidFill>
                  <a:srgbClr val="202124"/>
                </a:solidFill>
                <a:effectLst/>
                <a:latin typeface="Roboto" panose="02000000000000000000" pitchFamily="2" charset="0"/>
              </a:rPr>
              <a:t> together into a         </a:t>
            </a:r>
            <a:r>
              <a:rPr lang="" sz="3200" b="1" i="0" dirty="0">
                <a:solidFill>
                  <a:srgbClr val="202124"/>
                </a:solidFill>
                <a:effectLst/>
                <a:latin typeface="Roboto" panose="02000000000000000000" pitchFamily="2" charset="0"/>
              </a:rPr>
              <a:t>vector sum</a:t>
            </a:r>
            <a:r>
              <a:rPr lang="" sz="3200" b="0" i="0" dirty="0">
                <a:solidFill>
                  <a:srgbClr val="202124"/>
                </a:solidFill>
                <a:effectLst/>
                <a:latin typeface="Roboto" panose="02000000000000000000" pitchFamily="2" charset="0"/>
              </a:rPr>
              <a:t>. </a:t>
            </a:r>
          </a:p>
          <a:p>
            <a:r>
              <a:rPr lang="" sz="3200" b="0" i="0" dirty="0">
                <a:solidFill>
                  <a:srgbClr val="202124"/>
                </a:solidFill>
                <a:effectLst/>
                <a:latin typeface="Roboto" panose="02000000000000000000" pitchFamily="2" charset="0"/>
              </a:rPr>
              <a:t>The so-called parallelogram law gives the rule for </a:t>
            </a:r>
            <a:r>
              <a:rPr lang="" sz="3200" b="1" i="0" dirty="0">
                <a:solidFill>
                  <a:srgbClr val="202124"/>
                </a:solidFill>
                <a:effectLst/>
                <a:latin typeface="Roboto" panose="02000000000000000000" pitchFamily="2" charset="0"/>
              </a:rPr>
              <a:t>vector addition</a:t>
            </a:r>
            <a:r>
              <a:rPr lang="" sz="3200" b="0" i="0" dirty="0">
                <a:solidFill>
                  <a:srgbClr val="202124"/>
                </a:solidFill>
                <a:effectLst/>
                <a:latin typeface="Roboto" panose="02000000000000000000" pitchFamily="2" charset="0"/>
              </a:rPr>
              <a:t> of two or more </a:t>
            </a:r>
            <a:r>
              <a:rPr lang="" sz="3200" b="1" i="0" dirty="0">
                <a:solidFill>
                  <a:srgbClr val="202124"/>
                </a:solidFill>
                <a:effectLst/>
                <a:latin typeface="Roboto" panose="02000000000000000000" pitchFamily="2" charset="0"/>
              </a:rPr>
              <a:t>vectors</a:t>
            </a:r>
            <a:r>
              <a:rPr lang="" sz="3200" b="0" i="0" dirty="0">
                <a:solidFill>
                  <a:srgbClr val="202124"/>
                </a:solidFill>
                <a:effectLst/>
                <a:latin typeface="Roboto" panose="02000000000000000000" pitchFamily="2" charset="0"/>
              </a:rPr>
              <a:t>.</a:t>
            </a:r>
            <a:endParaRPr lang="" sz="3200" dirty="0">
              <a:solidFill>
                <a:srgbClr val="1967D2"/>
              </a:solidFill>
              <a:latin typeface="Roboto" panose="02000000000000000000" pitchFamily="2" charset="0"/>
            </a:endParaRPr>
          </a:p>
        </p:txBody>
      </p:sp>
      <p:pic>
        <p:nvPicPr>
          <p:cNvPr id="4" name="Picture 3">
            <a:extLst>
              <a:ext uri="{FF2B5EF4-FFF2-40B4-BE49-F238E27FC236}">
                <a16:creationId xmlns:a16="http://schemas.microsoft.com/office/drawing/2014/main" id="{46753DD1-D1CE-4688-82DD-D8D9B6B3C890}"/>
              </a:ext>
            </a:extLst>
          </p:cNvPr>
          <p:cNvPicPr>
            <a:picLocks noChangeAspect="1"/>
          </p:cNvPicPr>
          <p:nvPr/>
        </p:nvPicPr>
        <p:blipFill>
          <a:blip r:embed="rId2"/>
          <a:stretch>
            <a:fillRect/>
          </a:stretch>
        </p:blipFill>
        <p:spPr>
          <a:xfrm>
            <a:off x="5313680" y="4548502"/>
            <a:ext cx="3901440" cy="1971675"/>
          </a:xfrm>
          <a:prstGeom prst="rect">
            <a:avLst/>
          </a:prstGeom>
        </p:spPr>
      </p:pic>
    </p:spTree>
    <p:extLst>
      <p:ext uri="{BB962C8B-B14F-4D97-AF65-F5344CB8AC3E}">
        <p14:creationId xmlns:p14="http://schemas.microsoft.com/office/powerpoint/2010/main" val="333468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BD09-FE10-4EB2-BAC3-762504F3D87F}"/>
              </a:ext>
            </a:extLst>
          </p:cNvPr>
          <p:cNvSpPr>
            <a:spLocks noGrp="1"/>
          </p:cNvSpPr>
          <p:nvPr>
            <p:ph type="title"/>
          </p:nvPr>
        </p:nvSpPr>
        <p:spPr/>
        <p:txBody>
          <a:bodyPr>
            <a:normAutofit/>
          </a:bodyPr>
          <a:lstStyle/>
          <a:p>
            <a:r>
              <a:rPr lang="en-US" sz="5400" dirty="0"/>
              <a:t>Vector subtraction</a:t>
            </a:r>
          </a:p>
        </p:txBody>
      </p:sp>
      <p:sp>
        <p:nvSpPr>
          <p:cNvPr id="3" name="Content Placeholder 2">
            <a:extLst>
              <a:ext uri="{FF2B5EF4-FFF2-40B4-BE49-F238E27FC236}">
                <a16:creationId xmlns:a16="http://schemas.microsoft.com/office/drawing/2014/main" id="{78DAC521-E8E2-41E3-ACEB-585E878C2BE5}"/>
              </a:ext>
            </a:extLst>
          </p:cNvPr>
          <p:cNvSpPr>
            <a:spLocks noGrp="1"/>
          </p:cNvSpPr>
          <p:nvPr>
            <p:ph idx="1"/>
          </p:nvPr>
        </p:nvSpPr>
        <p:spPr>
          <a:xfrm>
            <a:off x="677334" y="1930400"/>
            <a:ext cx="8596668" cy="3880773"/>
          </a:xfrm>
        </p:spPr>
        <p:txBody>
          <a:bodyPr>
            <a:normAutofit/>
          </a:bodyPr>
          <a:lstStyle/>
          <a:p>
            <a:r>
              <a:rPr lang="" sz="3600" b="0" i="0" dirty="0">
                <a:solidFill>
                  <a:srgbClr val="202124"/>
                </a:solidFill>
                <a:effectLst/>
                <a:latin typeface="Roboto" panose="02000000000000000000" pitchFamily="2" charset="0"/>
              </a:rPr>
              <a:t>Vector subtraction is </a:t>
            </a:r>
            <a:r>
              <a:rPr lang="" sz="3600" b="1" i="0" dirty="0">
                <a:solidFill>
                  <a:srgbClr val="202124"/>
                </a:solidFill>
                <a:effectLst/>
                <a:latin typeface="Roboto" panose="02000000000000000000" pitchFamily="2" charset="0"/>
              </a:rPr>
              <a:t>the process of taking a vector difference</a:t>
            </a:r>
            <a:r>
              <a:rPr lang="" sz="3600" b="0" i="0" dirty="0">
                <a:solidFill>
                  <a:srgbClr val="202124"/>
                </a:solidFill>
                <a:effectLst/>
                <a:latin typeface="Roboto" panose="02000000000000000000" pitchFamily="2" charset="0"/>
              </a:rPr>
              <a:t>, </a:t>
            </a:r>
          </a:p>
          <a:p>
            <a:r>
              <a:rPr lang="" sz="3600" dirty="0">
                <a:solidFill>
                  <a:srgbClr val="202124"/>
                </a:solidFill>
                <a:latin typeface="Roboto" panose="02000000000000000000" pitchFamily="2" charset="0"/>
              </a:rPr>
              <a:t>I</a:t>
            </a:r>
            <a:r>
              <a:rPr lang="" sz="3600" b="0" i="0" dirty="0">
                <a:solidFill>
                  <a:srgbClr val="202124"/>
                </a:solidFill>
                <a:effectLst/>
                <a:latin typeface="Roboto" panose="02000000000000000000" pitchFamily="2" charset="0"/>
              </a:rPr>
              <a:t>nverse operation to vector addition.</a:t>
            </a:r>
            <a:endParaRPr lang="en-US" sz="3600" dirty="0"/>
          </a:p>
        </p:txBody>
      </p:sp>
      <p:pic>
        <p:nvPicPr>
          <p:cNvPr id="4" name="Picture 3">
            <a:extLst>
              <a:ext uri="{FF2B5EF4-FFF2-40B4-BE49-F238E27FC236}">
                <a16:creationId xmlns:a16="http://schemas.microsoft.com/office/drawing/2014/main" id="{E45B9C55-9395-4DC2-A104-585210D467B2}"/>
              </a:ext>
            </a:extLst>
          </p:cNvPr>
          <p:cNvPicPr>
            <a:picLocks noChangeAspect="1"/>
          </p:cNvPicPr>
          <p:nvPr/>
        </p:nvPicPr>
        <p:blipFill>
          <a:blip r:embed="rId2"/>
          <a:stretch>
            <a:fillRect/>
          </a:stretch>
        </p:blipFill>
        <p:spPr>
          <a:xfrm>
            <a:off x="2917998" y="3921760"/>
            <a:ext cx="3625042" cy="2162175"/>
          </a:xfrm>
          <a:prstGeom prst="rect">
            <a:avLst/>
          </a:prstGeom>
        </p:spPr>
      </p:pic>
    </p:spTree>
    <p:extLst>
      <p:ext uri="{BB962C8B-B14F-4D97-AF65-F5344CB8AC3E}">
        <p14:creationId xmlns:p14="http://schemas.microsoft.com/office/powerpoint/2010/main" val="42920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9AC0-1003-B44B-97DA-9F756BF0AFBE}"/>
              </a:ext>
            </a:extLst>
          </p:cNvPr>
          <p:cNvSpPr>
            <a:spLocks noGrp="1"/>
          </p:cNvSpPr>
          <p:nvPr>
            <p:ph type="title"/>
          </p:nvPr>
        </p:nvSpPr>
        <p:spPr/>
        <p:txBody>
          <a:bodyPr>
            <a:normAutofit fontScale="90000"/>
          </a:bodyPr>
          <a:lstStyle/>
          <a:p>
            <a:r>
              <a:rPr lang="" sz="5400" b="1" i="0" dirty="0">
                <a:effectLst/>
                <a:latin typeface="Noto Sans"/>
              </a:rPr>
              <a:t>Adding and Subtracting Vectors</a:t>
            </a:r>
            <a:endParaRPr lang="" sz="5400" dirty="0"/>
          </a:p>
        </p:txBody>
      </p:sp>
      <p:sp>
        <p:nvSpPr>
          <p:cNvPr id="3" name="Content Placeholder 2">
            <a:extLst>
              <a:ext uri="{FF2B5EF4-FFF2-40B4-BE49-F238E27FC236}">
                <a16:creationId xmlns:a16="http://schemas.microsoft.com/office/drawing/2014/main" id="{52EF5200-2A6E-774B-84C0-A4AE23FD837F}"/>
              </a:ext>
            </a:extLst>
          </p:cNvPr>
          <p:cNvSpPr>
            <a:spLocks noGrp="1"/>
          </p:cNvSpPr>
          <p:nvPr>
            <p:ph idx="1"/>
          </p:nvPr>
        </p:nvSpPr>
        <p:spPr/>
        <p:txBody>
          <a:bodyPr>
            <a:normAutofit/>
          </a:bodyPr>
          <a:lstStyle/>
          <a:p>
            <a:r>
              <a:rPr lang="" sz="3500" dirty="0">
                <a:solidFill>
                  <a:srgbClr val="393939"/>
                </a:solidFill>
                <a:latin typeface="Noto Sans"/>
              </a:rPr>
              <a:t>A</a:t>
            </a:r>
            <a:r>
              <a:rPr lang="" sz="3500" b="0" i="0" dirty="0">
                <a:solidFill>
                  <a:srgbClr val="393939"/>
                </a:solidFill>
                <a:effectLst/>
                <a:latin typeface="Noto Sans"/>
              </a:rPr>
              <a:t>dd or subtract the corresponding components.</a:t>
            </a:r>
          </a:p>
          <a:p>
            <a:pPr marL="0" indent="0">
              <a:buNone/>
            </a:pPr>
            <a:r>
              <a:rPr lang="" sz="3500" b="0" i="0" dirty="0">
                <a:solidFill>
                  <a:srgbClr val="393939"/>
                </a:solidFill>
                <a:effectLst/>
                <a:latin typeface="Noto Sans"/>
              </a:rPr>
              <a:t>          Let </a:t>
            </a:r>
            <a:r>
              <a:rPr lang="" sz="3500" b="0" i="0" u="sng" strike="noStrike" dirty="0">
                <a:solidFill>
                  <a:srgbClr val="393939"/>
                </a:solidFill>
                <a:effectLst/>
                <a:latin typeface="MathJax_Math-italic"/>
              </a:rPr>
              <a:t>u</a:t>
            </a:r>
            <a:r>
              <a:rPr lang="" sz="3500" dirty="0">
                <a:solidFill>
                  <a:srgbClr val="393939"/>
                </a:solidFill>
                <a:latin typeface="MathJax_Main"/>
              </a:rPr>
              <a:t> </a:t>
            </a:r>
            <a:r>
              <a:rPr lang="" sz="3500" b="0" i="0" u="none" strike="noStrike" dirty="0">
                <a:solidFill>
                  <a:srgbClr val="393939"/>
                </a:solidFill>
                <a:effectLst/>
                <a:latin typeface="MathJax_Main"/>
              </a:rPr>
              <a:t>=⟨</a:t>
            </a:r>
            <a:r>
              <a:rPr lang="" sz="3500" b="0" i="0" u="none" strike="noStrike" dirty="0">
                <a:solidFill>
                  <a:srgbClr val="393939"/>
                </a:solidFill>
                <a:effectLst/>
                <a:latin typeface="MathJax_Math-italic"/>
              </a:rPr>
              <a:t>u</a:t>
            </a:r>
            <a:r>
              <a:rPr lang="" sz="3500" b="0" i="0" u="none" strike="noStrike" dirty="0">
                <a:solidFill>
                  <a:srgbClr val="393939"/>
                </a:solidFill>
                <a:effectLst/>
                <a:latin typeface="MathJax_Main"/>
              </a:rPr>
              <a:t>1,</a:t>
            </a:r>
            <a:r>
              <a:rPr lang="" sz="3500" b="0" i="0" u="none" strike="noStrike" dirty="0">
                <a:solidFill>
                  <a:srgbClr val="393939"/>
                </a:solidFill>
                <a:effectLst/>
                <a:latin typeface="MathJax_Math-italic"/>
              </a:rPr>
              <a:t>u</a:t>
            </a:r>
            <a:r>
              <a:rPr lang="" sz="3500" b="0" i="0" u="none" strike="noStrike" dirty="0">
                <a:solidFill>
                  <a:srgbClr val="393939"/>
                </a:solidFill>
                <a:effectLst/>
                <a:latin typeface="MathJax_Main"/>
              </a:rPr>
              <a:t>2⟩ </a:t>
            </a:r>
            <a:r>
              <a:rPr lang="" sz="3500" b="0" i="0" dirty="0">
                <a:solidFill>
                  <a:srgbClr val="393939"/>
                </a:solidFill>
                <a:effectLst/>
                <a:latin typeface="Noto Sans"/>
              </a:rPr>
              <a:t>and </a:t>
            </a:r>
            <a:r>
              <a:rPr lang="" sz="3500" b="0" i="0" u="sng" strike="noStrike" dirty="0">
                <a:solidFill>
                  <a:srgbClr val="393939"/>
                </a:solidFill>
                <a:effectLst/>
                <a:latin typeface="MathJax_Math-italic"/>
              </a:rPr>
              <a:t>v</a:t>
            </a:r>
            <a:r>
              <a:rPr lang="" sz="3500" b="0" i="0" u="none" strike="noStrike" dirty="0">
                <a:solidFill>
                  <a:srgbClr val="393939"/>
                </a:solidFill>
                <a:effectLst/>
                <a:latin typeface="MathJax_Main"/>
              </a:rPr>
              <a:t> =⟨</a:t>
            </a:r>
            <a:r>
              <a:rPr lang="" sz="3500" b="0" i="0" u="none" strike="noStrike" dirty="0">
                <a:solidFill>
                  <a:srgbClr val="393939"/>
                </a:solidFill>
                <a:effectLst/>
                <a:latin typeface="MathJax_Math-italic"/>
              </a:rPr>
              <a:t>v</a:t>
            </a:r>
            <a:r>
              <a:rPr lang="" sz="3500" b="0" i="0" u="none" strike="noStrike" dirty="0">
                <a:solidFill>
                  <a:srgbClr val="393939"/>
                </a:solidFill>
                <a:effectLst/>
                <a:latin typeface="MathJax_Main"/>
              </a:rPr>
              <a:t>1,</a:t>
            </a:r>
            <a:r>
              <a:rPr lang="" sz="3500" b="0" i="0" u="none" strike="noStrike" dirty="0">
                <a:solidFill>
                  <a:srgbClr val="393939"/>
                </a:solidFill>
                <a:effectLst/>
                <a:latin typeface="MathJax_Math-italic"/>
              </a:rPr>
              <a:t>v</a:t>
            </a:r>
            <a:r>
              <a:rPr lang="" sz="3500" b="0" i="0" u="none" strike="noStrike" dirty="0">
                <a:solidFill>
                  <a:srgbClr val="393939"/>
                </a:solidFill>
                <a:effectLst/>
                <a:latin typeface="MathJax_Main"/>
              </a:rPr>
              <a:t>2⟩</a:t>
            </a:r>
            <a:r>
              <a:rPr lang="" sz="3500" b="0" i="0" dirty="0">
                <a:solidFill>
                  <a:srgbClr val="393939"/>
                </a:solidFill>
                <a:effectLst/>
                <a:latin typeface="Noto Sans"/>
              </a:rPr>
              <a:t> be two vectors.</a:t>
            </a:r>
          </a:p>
          <a:p>
            <a:pPr marL="0" indent="0">
              <a:buNone/>
            </a:pPr>
            <a:r>
              <a:rPr lang="" sz="3500" b="0" i="0" dirty="0">
                <a:solidFill>
                  <a:srgbClr val="393939"/>
                </a:solidFill>
                <a:effectLst/>
                <a:latin typeface="Noto Sans"/>
              </a:rPr>
              <a:t>      Then, the sum of </a:t>
            </a:r>
            <a:r>
              <a:rPr lang="" sz="3500" b="0" i="0" u="sng" strike="noStrike" dirty="0">
                <a:solidFill>
                  <a:srgbClr val="393939"/>
                </a:solidFill>
                <a:effectLst/>
                <a:latin typeface="MathJax_Math-italic"/>
              </a:rPr>
              <a:t>u</a:t>
            </a:r>
            <a:r>
              <a:rPr lang="" sz="3500" dirty="0">
                <a:solidFill>
                  <a:srgbClr val="393939"/>
                </a:solidFill>
                <a:latin typeface="MathJax_Main"/>
              </a:rPr>
              <a:t> </a:t>
            </a:r>
            <a:r>
              <a:rPr lang="" sz="3500" b="0" i="0" dirty="0">
                <a:solidFill>
                  <a:srgbClr val="393939"/>
                </a:solidFill>
                <a:effectLst/>
                <a:latin typeface="Noto Sans"/>
              </a:rPr>
              <a:t>and </a:t>
            </a:r>
            <a:r>
              <a:rPr lang="" sz="3500" b="0" i="0" u="sng" strike="noStrike" dirty="0">
                <a:solidFill>
                  <a:srgbClr val="393939"/>
                </a:solidFill>
                <a:effectLst/>
                <a:latin typeface="MathJax_Math-italic"/>
              </a:rPr>
              <a:t>v</a:t>
            </a:r>
            <a:r>
              <a:rPr lang="" sz="3500" b="0" i="0" dirty="0">
                <a:solidFill>
                  <a:srgbClr val="393939"/>
                </a:solidFill>
                <a:effectLst/>
                <a:latin typeface="Noto Sans"/>
              </a:rPr>
              <a:t> is the vector</a:t>
            </a:r>
          </a:p>
          <a:p>
            <a:pPr marL="0" indent="0" algn="ctr">
              <a:buNone/>
            </a:pPr>
            <a:r>
              <a:rPr lang="" sz="4800" b="0" i="0" u="sng" strike="noStrike" dirty="0">
                <a:solidFill>
                  <a:srgbClr val="393939"/>
                </a:solidFill>
                <a:effectLst/>
                <a:latin typeface="MathJax_Math-italic"/>
              </a:rPr>
              <a:t>u</a:t>
            </a:r>
            <a:r>
              <a:rPr lang="" sz="4800" b="0" i="0" u="none" strike="noStrike" dirty="0">
                <a:solidFill>
                  <a:srgbClr val="393939"/>
                </a:solidFill>
                <a:effectLst/>
                <a:latin typeface="MathJax_Main"/>
              </a:rPr>
              <a:t> + </a:t>
            </a:r>
            <a:r>
              <a:rPr lang="" sz="4800" b="0" i="0" u="sng" strike="noStrike" dirty="0">
                <a:solidFill>
                  <a:srgbClr val="393939"/>
                </a:solidFill>
                <a:effectLst/>
                <a:latin typeface="MathJax_Math-italic"/>
              </a:rPr>
              <a:t>v</a:t>
            </a:r>
            <a:r>
              <a:rPr lang="" sz="4800" b="0" i="0" u="none" strike="noStrike" dirty="0">
                <a:solidFill>
                  <a:srgbClr val="393939"/>
                </a:solidFill>
                <a:effectLst/>
                <a:latin typeface="MathJax_Main"/>
              </a:rPr>
              <a:t> =⟨</a:t>
            </a:r>
            <a:r>
              <a:rPr lang="" sz="4800" b="0" i="0" u="none" strike="noStrike" dirty="0">
                <a:solidFill>
                  <a:srgbClr val="393939"/>
                </a:solidFill>
                <a:effectLst/>
                <a:latin typeface="MathJax_Math-italic"/>
              </a:rPr>
              <a:t>u</a:t>
            </a:r>
            <a:r>
              <a:rPr lang="" sz="4800" b="0" i="0" u="none" strike="noStrike" dirty="0">
                <a:solidFill>
                  <a:srgbClr val="393939"/>
                </a:solidFill>
                <a:effectLst/>
                <a:latin typeface="MathJax_Main"/>
              </a:rPr>
              <a:t>1+</a:t>
            </a:r>
            <a:r>
              <a:rPr lang="" sz="4800" b="0" i="0" u="none" strike="noStrike" dirty="0">
                <a:solidFill>
                  <a:srgbClr val="393939"/>
                </a:solidFill>
                <a:effectLst/>
                <a:latin typeface="MathJax_Math-italic"/>
              </a:rPr>
              <a:t>v</a:t>
            </a:r>
            <a:r>
              <a:rPr lang="" sz="4800" b="0" i="0" u="none" strike="noStrike" dirty="0">
                <a:solidFill>
                  <a:srgbClr val="393939"/>
                </a:solidFill>
                <a:effectLst/>
                <a:latin typeface="MathJax_Main"/>
              </a:rPr>
              <a:t>1,</a:t>
            </a:r>
            <a:r>
              <a:rPr lang="" sz="4800" b="0" i="0" u="none" strike="noStrike" dirty="0">
                <a:solidFill>
                  <a:srgbClr val="393939"/>
                </a:solidFill>
                <a:effectLst/>
                <a:latin typeface="MathJax_Math-italic"/>
              </a:rPr>
              <a:t>u</a:t>
            </a:r>
            <a:r>
              <a:rPr lang="" sz="4800" b="0" i="0" u="none" strike="noStrike" dirty="0">
                <a:solidFill>
                  <a:srgbClr val="393939"/>
                </a:solidFill>
                <a:effectLst/>
                <a:latin typeface="MathJax_Main"/>
              </a:rPr>
              <a:t>2+</a:t>
            </a:r>
            <a:r>
              <a:rPr lang="" sz="4800" b="0" i="0" u="none" strike="noStrike" dirty="0">
                <a:solidFill>
                  <a:srgbClr val="393939"/>
                </a:solidFill>
                <a:effectLst/>
                <a:latin typeface="MathJax_Math-italic"/>
              </a:rPr>
              <a:t>v</a:t>
            </a:r>
            <a:r>
              <a:rPr lang="" sz="4800" b="0" i="0" u="none" strike="noStrike" dirty="0">
                <a:solidFill>
                  <a:srgbClr val="393939"/>
                </a:solidFill>
                <a:effectLst/>
                <a:latin typeface="MathJax_Main"/>
              </a:rPr>
              <a:t>2⟩</a:t>
            </a:r>
            <a:endParaRPr lang="" sz="4800" b="0" i="0" dirty="0">
              <a:solidFill>
                <a:srgbClr val="393939"/>
              </a:solidFill>
              <a:effectLst/>
              <a:latin typeface="Noto Sans"/>
            </a:endParaRPr>
          </a:p>
          <a:p>
            <a:pPr marL="0" indent="0">
              <a:buNone/>
            </a:pPr>
            <a:endParaRPr lang="" sz="2400" b="0" i="0" dirty="0">
              <a:solidFill>
                <a:srgbClr val="393939"/>
              </a:solidFill>
              <a:effectLst/>
              <a:latin typeface="Noto Sans"/>
            </a:endParaRPr>
          </a:p>
        </p:txBody>
      </p:sp>
    </p:spTree>
    <p:extLst>
      <p:ext uri="{BB962C8B-B14F-4D97-AF65-F5344CB8AC3E}">
        <p14:creationId xmlns:p14="http://schemas.microsoft.com/office/powerpoint/2010/main" val="2124391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BEEE-DA27-2347-BA1A-BACF47F38BC5}"/>
              </a:ext>
            </a:extLst>
          </p:cNvPr>
          <p:cNvSpPr>
            <a:spLocks noGrp="1"/>
          </p:cNvSpPr>
          <p:nvPr>
            <p:ph type="title"/>
          </p:nvPr>
        </p:nvSpPr>
        <p:spPr/>
        <p:txBody>
          <a:bodyPr>
            <a:normAutofit fontScale="90000"/>
          </a:bodyPr>
          <a:lstStyle/>
          <a:p>
            <a:r>
              <a:rPr lang="" sz="4400" b="1" i="0" dirty="0">
                <a:effectLst/>
                <a:latin typeface="Noto Sans"/>
              </a:rPr>
              <a:t>Adding and Subtracting Vectors(cont.)</a:t>
            </a:r>
            <a:endParaRPr lang="" sz="4400" dirty="0"/>
          </a:p>
        </p:txBody>
      </p:sp>
      <p:sp>
        <p:nvSpPr>
          <p:cNvPr id="3" name="Content Placeholder 2">
            <a:extLst>
              <a:ext uri="{FF2B5EF4-FFF2-40B4-BE49-F238E27FC236}">
                <a16:creationId xmlns:a16="http://schemas.microsoft.com/office/drawing/2014/main" id="{90DB08C4-6547-6F47-8D4B-29740A8EE087}"/>
              </a:ext>
            </a:extLst>
          </p:cNvPr>
          <p:cNvSpPr>
            <a:spLocks noGrp="1"/>
          </p:cNvSpPr>
          <p:nvPr>
            <p:ph idx="1"/>
          </p:nvPr>
        </p:nvSpPr>
        <p:spPr>
          <a:xfrm>
            <a:off x="677334" y="1452881"/>
            <a:ext cx="8596668" cy="4588482"/>
          </a:xfrm>
        </p:spPr>
        <p:txBody>
          <a:bodyPr>
            <a:normAutofit/>
          </a:bodyPr>
          <a:lstStyle/>
          <a:p>
            <a:pPr marL="0" indent="0">
              <a:buNone/>
            </a:pPr>
            <a:r>
              <a:rPr lang="" sz="2400" b="0" i="0" dirty="0">
                <a:solidFill>
                  <a:srgbClr val="393939"/>
                </a:solidFill>
                <a:effectLst/>
                <a:latin typeface="Noto Sans"/>
              </a:rPr>
              <a:t> </a:t>
            </a:r>
            <a:r>
              <a:rPr lang="" sz="3600" b="0" i="0" dirty="0">
                <a:solidFill>
                  <a:srgbClr val="393939"/>
                </a:solidFill>
                <a:effectLst/>
                <a:latin typeface="Noto Sans"/>
              </a:rPr>
              <a:t>      The difference of </a:t>
            </a:r>
            <a:r>
              <a:rPr lang="" sz="3600" b="0" i="0" u="none" strike="noStrike" dirty="0">
                <a:solidFill>
                  <a:srgbClr val="393939"/>
                </a:solidFill>
                <a:effectLst/>
                <a:latin typeface="MathJax_Math-italic"/>
              </a:rPr>
              <a:t>u</a:t>
            </a:r>
            <a:r>
              <a:rPr lang="" sz="3600" b="0" i="0" dirty="0">
                <a:solidFill>
                  <a:srgbClr val="393939"/>
                </a:solidFill>
                <a:effectLst/>
                <a:latin typeface="Noto Sans"/>
              </a:rPr>
              <a:t> and </a:t>
            </a:r>
            <a:r>
              <a:rPr lang="" sz="3600" b="0" i="0" u="none" strike="noStrike" dirty="0">
                <a:solidFill>
                  <a:srgbClr val="393939"/>
                </a:solidFill>
                <a:effectLst/>
                <a:latin typeface="MathJax_Math-italic"/>
              </a:rPr>
              <a:t>v</a:t>
            </a:r>
            <a:r>
              <a:rPr lang="" sz="3600" dirty="0">
                <a:solidFill>
                  <a:srgbClr val="393939"/>
                </a:solidFill>
                <a:latin typeface="MathJax_Main"/>
              </a:rPr>
              <a:t> </a:t>
            </a:r>
            <a:r>
              <a:rPr lang="" sz="3600" b="0" i="0" dirty="0">
                <a:solidFill>
                  <a:srgbClr val="393939"/>
                </a:solidFill>
                <a:effectLst/>
                <a:latin typeface="Noto Sans"/>
              </a:rPr>
              <a:t>is</a:t>
            </a:r>
          </a:p>
          <a:p>
            <a:pPr marL="0" indent="0">
              <a:buNone/>
            </a:pPr>
            <a:r>
              <a:rPr lang="" sz="3600" b="0" i="0" u="none" strike="noStrike" dirty="0">
                <a:solidFill>
                  <a:srgbClr val="393939"/>
                </a:solidFill>
                <a:effectLst/>
                <a:latin typeface="MathJax_Math-italic"/>
              </a:rPr>
              <a:t>             </a:t>
            </a:r>
            <a:r>
              <a:rPr lang="" sz="3600" b="0" i="0" u="sng" strike="noStrike" dirty="0">
                <a:solidFill>
                  <a:srgbClr val="393939"/>
                </a:solidFill>
                <a:effectLst/>
                <a:latin typeface="MathJax_Math-italic"/>
              </a:rPr>
              <a:t>u</a:t>
            </a:r>
            <a:r>
              <a:rPr lang="" sz="3600" dirty="0">
                <a:solidFill>
                  <a:srgbClr val="393939"/>
                </a:solidFill>
                <a:latin typeface="MathJax_Main"/>
              </a:rPr>
              <a:t> </a:t>
            </a:r>
            <a:r>
              <a:rPr lang="" sz="3600" b="0" i="0" u="none" strike="noStrike" dirty="0">
                <a:solidFill>
                  <a:srgbClr val="393939"/>
                </a:solidFill>
                <a:effectLst/>
                <a:latin typeface="MathJax_Main"/>
              </a:rPr>
              <a:t>− </a:t>
            </a:r>
            <a:r>
              <a:rPr lang="" sz="3600" b="0" i="0" u="sng" strike="noStrike" dirty="0">
                <a:solidFill>
                  <a:srgbClr val="393939"/>
                </a:solidFill>
                <a:effectLst/>
                <a:latin typeface="MathJax_Math-italic"/>
              </a:rPr>
              <a:t>v</a:t>
            </a:r>
            <a:r>
              <a:rPr lang="" sz="3600" b="0" i="0" u="none" strike="noStrike" dirty="0">
                <a:solidFill>
                  <a:srgbClr val="393939"/>
                </a:solidFill>
                <a:effectLst/>
                <a:latin typeface="MathJax_Main"/>
              </a:rPr>
              <a:t> </a:t>
            </a:r>
            <a:r>
              <a:rPr lang="" sz="3600" b="0" i="0" strike="noStrike" dirty="0">
                <a:solidFill>
                  <a:srgbClr val="393939"/>
                </a:solidFill>
                <a:effectLst/>
                <a:latin typeface="MathJax_Main"/>
              </a:rPr>
              <a:t>= </a:t>
            </a:r>
            <a:r>
              <a:rPr lang="" sz="3600" b="0" i="0" u="sng" strike="noStrike" dirty="0">
                <a:solidFill>
                  <a:srgbClr val="393939"/>
                </a:solidFill>
                <a:effectLst/>
                <a:latin typeface="MathJax_Math-italic"/>
              </a:rPr>
              <a:t>u</a:t>
            </a:r>
            <a:r>
              <a:rPr lang="" sz="3600" b="0" i="0" strike="noStrike" dirty="0">
                <a:solidFill>
                  <a:srgbClr val="393939"/>
                </a:solidFill>
                <a:effectLst/>
                <a:latin typeface="MathJax_Main"/>
              </a:rPr>
              <a:t> </a:t>
            </a:r>
            <a:r>
              <a:rPr lang="" sz="3600" b="0" i="0" u="none" strike="noStrike" dirty="0">
                <a:solidFill>
                  <a:srgbClr val="393939"/>
                </a:solidFill>
                <a:effectLst/>
                <a:latin typeface="MathJax_Main"/>
              </a:rPr>
              <a:t>+ ( −</a:t>
            </a:r>
            <a:r>
              <a:rPr lang="" sz="3600" b="0" i="0" u="sng" strike="noStrike" dirty="0">
                <a:solidFill>
                  <a:srgbClr val="393939"/>
                </a:solidFill>
                <a:effectLst/>
                <a:latin typeface="MathJax_Math-italic"/>
              </a:rPr>
              <a:t>v</a:t>
            </a:r>
            <a:r>
              <a:rPr lang="" sz="3600" b="0" i="0" u="none" strike="noStrike" dirty="0">
                <a:solidFill>
                  <a:srgbClr val="393939"/>
                </a:solidFill>
                <a:effectLst/>
                <a:latin typeface="MathJax_Main"/>
              </a:rPr>
              <a:t> )  </a:t>
            </a:r>
          </a:p>
          <a:p>
            <a:pPr marL="0" indent="0">
              <a:buNone/>
            </a:pPr>
            <a:r>
              <a:rPr lang="" sz="3600" b="0" i="0" u="none" strike="noStrike" dirty="0">
                <a:solidFill>
                  <a:srgbClr val="393939"/>
                </a:solidFill>
                <a:effectLst/>
                <a:latin typeface="MathJax_Main"/>
              </a:rPr>
              <a:t>         =⟨</a:t>
            </a:r>
            <a:r>
              <a:rPr lang="" sz="3600" b="0" i="0" u="none" strike="noStrike" dirty="0">
                <a:solidFill>
                  <a:srgbClr val="393939"/>
                </a:solidFill>
                <a:effectLst/>
                <a:latin typeface="MathJax_Math-italic"/>
              </a:rPr>
              <a:t>u</a:t>
            </a:r>
            <a:r>
              <a:rPr lang="" sz="3600" b="0" i="0" u="none" strike="noStrike" dirty="0">
                <a:solidFill>
                  <a:srgbClr val="393939"/>
                </a:solidFill>
                <a:effectLst/>
                <a:latin typeface="MathJax_Main"/>
              </a:rPr>
              <a:t>1−</a:t>
            </a:r>
            <a:r>
              <a:rPr lang="" sz="3600" b="0" i="0" u="none" strike="noStrike" dirty="0">
                <a:solidFill>
                  <a:srgbClr val="393939"/>
                </a:solidFill>
                <a:effectLst/>
                <a:latin typeface="MathJax_Math-italic"/>
              </a:rPr>
              <a:t>v</a:t>
            </a:r>
            <a:r>
              <a:rPr lang="" sz="3600" b="0" i="0" u="none" strike="noStrike" dirty="0">
                <a:solidFill>
                  <a:srgbClr val="393939"/>
                </a:solidFill>
                <a:effectLst/>
                <a:latin typeface="MathJax_Main"/>
              </a:rPr>
              <a:t>1,</a:t>
            </a:r>
            <a:r>
              <a:rPr lang="" sz="3600" b="0" i="0" u="none" strike="noStrike" dirty="0">
                <a:solidFill>
                  <a:srgbClr val="393939"/>
                </a:solidFill>
                <a:effectLst/>
                <a:latin typeface="MathJax_Math-italic"/>
              </a:rPr>
              <a:t>u</a:t>
            </a:r>
            <a:r>
              <a:rPr lang="" sz="3600" b="0" i="0" u="none" strike="noStrike" dirty="0">
                <a:solidFill>
                  <a:srgbClr val="393939"/>
                </a:solidFill>
                <a:effectLst/>
                <a:latin typeface="MathJax_Main"/>
              </a:rPr>
              <a:t>2−</a:t>
            </a:r>
            <a:r>
              <a:rPr lang="" sz="3600" b="0" i="0" u="none" strike="noStrike" dirty="0">
                <a:solidFill>
                  <a:srgbClr val="393939"/>
                </a:solidFill>
                <a:effectLst/>
                <a:latin typeface="MathJax_Math-italic"/>
              </a:rPr>
              <a:t>v</a:t>
            </a:r>
            <a:r>
              <a:rPr lang="" sz="3600" b="0" i="0" u="none" strike="noStrike" dirty="0">
                <a:solidFill>
                  <a:srgbClr val="393939"/>
                </a:solidFill>
                <a:effectLst/>
                <a:latin typeface="MathJax_Main"/>
              </a:rPr>
              <a:t>2⟩ </a:t>
            </a:r>
            <a:r>
              <a:rPr lang="" sz="3600" b="0" i="0" u="sng" strike="noStrike" dirty="0">
                <a:solidFill>
                  <a:srgbClr val="393939"/>
                </a:solidFill>
                <a:effectLst/>
                <a:latin typeface="Noto Sans"/>
              </a:rPr>
              <a:t>u</a:t>
            </a:r>
            <a:r>
              <a:rPr lang="" sz="3600" b="0" i="0" u="none" strike="noStrike" dirty="0">
                <a:solidFill>
                  <a:srgbClr val="393939"/>
                </a:solidFill>
                <a:effectLst/>
                <a:latin typeface="Noto Sans"/>
              </a:rPr>
              <a:t> −</a:t>
            </a:r>
            <a:r>
              <a:rPr lang="" sz="3600" b="0" i="0" strike="noStrike" dirty="0">
                <a:solidFill>
                  <a:srgbClr val="393939"/>
                </a:solidFill>
                <a:effectLst/>
                <a:latin typeface="Noto Sans"/>
              </a:rPr>
              <a:t> </a:t>
            </a:r>
            <a:r>
              <a:rPr lang="" sz="3600" b="0" i="0" u="sng" strike="noStrike" dirty="0">
                <a:solidFill>
                  <a:srgbClr val="393939"/>
                </a:solidFill>
                <a:effectLst/>
                <a:latin typeface="Noto Sans"/>
              </a:rPr>
              <a:t>v</a:t>
            </a:r>
            <a:r>
              <a:rPr lang="" sz="3600" b="0" i="0" strike="noStrike" dirty="0">
                <a:solidFill>
                  <a:srgbClr val="393939"/>
                </a:solidFill>
                <a:effectLst/>
                <a:latin typeface="Noto Sans"/>
              </a:rPr>
              <a:t> </a:t>
            </a:r>
            <a:r>
              <a:rPr lang="" sz="3600" b="0" i="0" u="none" strike="noStrike" dirty="0">
                <a:solidFill>
                  <a:srgbClr val="393939"/>
                </a:solidFill>
                <a:effectLst/>
                <a:latin typeface="Noto Sans"/>
              </a:rPr>
              <a:t>= </a:t>
            </a:r>
            <a:r>
              <a:rPr lang="" sz="3600" b="0" i="0" u="sng" strike="noStrike" dirty="0">
                <a:solidFill>
                  <a:srgbClr val="393939"/>
                </a:solidFill>
                <a:effectLst/>
                <a:latin typeface="Noto Sans"/>
              </a:rPr>
              <a:t>u</a:t>
            </a:r>
            <a:r>
              <a:rPr lang="" sz="3600" b="0" i="0" u="none" strike="noStrike" dirty="0">
                <a:solidFill>
                  <a:srgbClr val="393939"/>
                </a:solidFill>
                <a:effectLst/>
                <a:latin typeface="Noto Sans"/>
              </a:rPr>
              <a:t> + ( −</a:t>
            </a:r>
            <a:r>
              <a:rPr lang="" sz="3600" b="0" i="0" u="sng" strike="noStrike" dirty="0">
                <a:solidFill>
                  <a:srgbClr val="393939"/>
                </a:solidFill>
                <a:effectLst/>
                <a:latin typeface="Noto Sans"/>
              </a:rPr>
              <a:t>v</a:t>
            </a:r>
            <a:r>
              <a:rPr lang="" sz="3600" b="0" i="0" u="none" strike="noStrike" dirty="0">
                <a:solidFill>
                  <a:srgbClr val="393939"/>
                </a:solidFill>
                <a:effectLst/>
                <a:latin typeface="Noto Sans"/>
              </a:rPr>
              <a:t> )  </a:t>
            </a:r>
          </a:p>
          <a:p>
            <a:pPr marL="0" indent="0">
              <a:buNone/>
            </a:pPr>
            <a:r>
              <a:rPr lang="" sz="3600" b="0" i="0" u="none" strike="noStrike" dirty="0">
                <a:solidFill>
                  <a:srgbClr val="393939"/>
                </a:solidFill>
                <a:effectLst/>
                <a:latin typeface="Noto Sans"/>
              </a:rPr>
              <a:t>         =⟨u1−v1,u2−v2⟩</a:t>
            </a:r>
            <a:endParaRPr lang="" sz="3600" b="0" i="0" dirty="0">
              <a:solidFill>
                <a:srgbClr val="393939"/>
              </a:solidFill>
              <a:effectLst/>
              <a:latin typeface="Noto Sans"/>
            </a:endParaRPr>
          </a:p>
          <a:p>
            <a:pPr marL="0" indent="0">
              <a:buNone/>
            </a:pPr>
            <a:r>
              <a:rPr lang="" b="0" i="0" dirty="0">
                <a:solidFill>
                  <a:srgbClr val="393939"/>
                </a:solidFill>
                <a:effectLst/>
                <a:latin typeface="Noto Sans"/>
              </a:rPr>
              <a:t>            </a:t>
            </a:r>
          </a:p>
          <a:p>
            <a:pPr marL="0" indent="0">
              <a:buNone/>
            </a:pPr>
            <a:r>
              <a:rPr lang="" sz="2800" dirty="0">
                <a:solidFill>
                  <a:srgbClr val="393939"/>
                </a:solidFill>
                <a:latin typeface="Noto Sans"/>
              </a:rPr>
              <a:t>                    </a:t>
            </a:r>
            <a:r>
              <a:rPr lang="" sz="2800" b="0" i="0" dirty="0">
                <a:solidFill>
                  <a:srgbClr val="393939"/>
                </a:solidFill>
                <a:effectLst/>
                <a:latin typeface="Noto Sans"/>
              </a:rPr>
              <a:t>The sum of two or more vectors is called the resultant. The resultant of two vectors can be found using either the </a:t>
            </a:r>
            <a:r>
              <a:rPr lang="" sz="2800" b="0" i="1" dirty="0">
                <a:solidFill>
                  <a:srgbClr val="393939"/>
                </a:solidFill>
                <a:effectLst/>
                <a:latin typeface="Noto Sans"/>
              </a:rPr>
              <a:t>parallelogram method </a:t>
            </a:r>
            <a:r>
              <a:rPr lang="" sz="2800" b="0" i="0" dirty="0">
                <a:solidFill>
                  <a:srgbClr val="393939"/>
                </a:solidFill>
                <a:effectLst/>
                <a:latin typeface="Noto Sans"/>
              </a:rPr>
              <a:t>or the </a:t>
            </a:r>
            <a:r>
              <a:rPr lang="" sz="2800" b="0" i="1" dirty="0">
                <a:solidFill>
                  <a:srgbClr val="393939"/>
                </a:solidFill>
                <a:effectLst/>
                <a:latin typeface="Noto Sans"/>
              </a:rPr>
              <a:t>triangle method </a:t>
            </a:r>
            <a:r>
              <a:rPr lang="" sz="2800" b="1" i="1" dirty="0">
                <a:solidFill>
                  <a:srgbClr val="393939"/>
                </a:solidFill>
                <a:effectLst/>
                <a:latin typeface="Noto Sans"/>
              </a:rPr>
              <a:t>.</a:t>
            </a:r>
            <a:endParaRPr lang="" sz="2800" b="0" i="0" dirty="0">
              <a:solidFill>
                <a:srgbClr val="393939"/>
              </a:solidFill>
              <a:effectLst/>
              <a:latin typeface="Noto Sans"/>
            </a:endParaRPr>
          </a:p>
          <a:p>
            <a:pPr marL="0" indent="0">
              <a:buNone/>
            </a:pPr>
            <a:endParaRPr lang="" dirty="0"/>
          </a:p>
        </p:txBody>
      </p:sp>
    </p:spTree>
    <p:extLst>
      <p:ext uri="{BB962C8B-B14F-4D97-AF65-F5344CB8AC3E}">
        <p14:creationId xmlns:p14="http://schemas.microsoft.com/office/powerpoint/2010/main" val="2428035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6C37-C27C-1A44-84D4-444DA2FBAD83}"/>
              </a:ext>
            </a:extLst>
          </p:cNvPr>
          <p:cNvSpPr>
            <a:spLocks noGrp="1"/>
          </p:cNvSpPr>
          <p:nvPr>
            <p:ph type="title"/>
          </p:nvPr>
        </p:nvSpPr>
        <p:spPr/>
        <p:txBody>
          <a:bodyPr>
            <a:normAutofit fontScale="90000"/>
          </a:bodyPr>
          <a:lstStyle/>
          <a:p>
            <a:r>
              <a:rPr lang="" sz="5300" b="1" i="0" dirty="0">
                <a:effectLst/>
                <a:latin typeface="Noto Sans"/>
              </a:rPr>
              <a:t>Parallelogram Method</a:t>
            </a:r>
            <a:br>
              <a:rPr lang="" b="1" i="0" dirty="0">
                <a:solidFill>
                  <a:srgbClr val="393939"/>
                </a:solidFill>
                <a:effectLst/>
                <a:latin typeface="Noto Sans"/>
              </a:rPr>
            </a:br>
            <a:r>
              <a:rPr lang="" b="0" i="0" dirty="0">
                <a:solidFill>
                  <a:srgbClr val="393939"/>
                </a:solidFill>
                <a:effectLst/>
                <a:latin typeface="Noto Sans"/>
              </a:rPr>
              <a:t>Place both vectors </a:t>
            </a:r>
            <a:r>
              <a:rPr lang="" b="0" i="0" u="sng" strike="noStrike" dirty="0">
                <a:solidFill>
                  <a:srgbClr val="393939"/>
                </a:solidFill>
                <a:effectLst/>
                <a:latin typeface="MathJax_Math-italic"/>
              </a:rPr>
              <a:t>u</a:t>
            </a:r>
            <a:r>
              <a:rPr lang="" b="0" i="0" dirty="0">
                <a:solidFill>
                  <a:srgbClr val="393939"/>
                </a:solidFill>
                <a:effectLst/>
                <a:latin typeface="Noto Sans"/>
              </a:rPr>
              <a:t> and </a:t>
            </a:r>
            <a:r>
              <a:rPr lang="" b="0" i="0" u="sng" strike="noStrike" dirty="0">
                <a:solidFill>
                  <a:srgbClr val="393939"/>
                </a:solidFill>
                <a:effectLst/>
                <a:latin typeface="MathJax_Math-italic"/>
              </a:rPr>
              <a:t>v</a:t>
            </a:r>
            <a:r>
              <a:rPr lang="" dirty="0">
                <a:solidFill>
                  <a:srgbClr val="393939"/>
                </a:solidFill>
                <a:latin typeface="MathJax_Main"/>
              </a:rPr>
              <a:t> </a:t>
            </a:r>
            <a:r>
              <a:rPr lang="" b="0" i="0" dirty="0">
                <a:solidFill>
                  <a:srgbClr val="393939"/>
                </a:solidFill>
                <a:effectLst/>
                <a:latin typeface="Noto Sans"/>
              </a:rPr>
              <a:t>at the same initial point.</a:t>
            </a:r>
            <a:br>
              <a:rPr lang="" b="0" i="0" dirty="0">
                <a:solidFill>
                  <a:srgbClr val="393939"/>
                </a:solidFill>
                <a:effectLst/>
                <a:latin typeface="Noto Sans"/>
              </a:rPr>
            </a:br>
            <a:br>
              <a:rPr lang="" b="0" i="0" dirty="0">
                <a:solidFill>
                  <a:srgbClr val="393939"/>
                </a:solidFill>
                <a:effectLst/>
                <a:latin typeface="Noto Sans"/>
              </a:rPr>
            </a:br>
            <a:r>
              <a:rPr lang="" b="0" i="0" dirty="0">
                <a:solidFill>
                  <a:srgbClr val="393939"/>
                </a:solidFill>
                <a:effectLst/>
                <a:latin typeface="Noto Sans"/>
              </a:rPr>
              <a:t>Complete the parallelogram. The resultant vector </a:t>
            </a:r>
            <a:r>
              <a:rPr lang="" b="0" i="0" u="sng" strike="noStrike" dirty="0">
                <a:solidFill>
                  <a:srgbClr val="393939"/>
                </a:solidFill>
                <a:effectLst/>
                <a:latin typeface="MathJax_Math-italic"/>
              </a:rPr>
              <a:t>u</a:t>
            </a:r>
            <a:r>
              <a:rPr lang="" dirty="0">
                <a:solidFill>
                  <a:srgbClr val="393939"/>
                </a:solidFill>
                <a:latin typeface="MathJax_Main"/>
              </a:rPr>
              <a:t> </a:t>
            </a:r>
            <a:r>
              <a:rPr lang="" b="0" i="0" u="none" strike="noStrike" dirty="0">
                <a:solidFill>
                  <a:srgbClr val="393939"/>
                </a:solidFill>
                <a:effectLst/>
                <a:latin typeface="MathJax_Main"/>
              </a:rPr>
              <a:t>+ </a:t>
            </a:r>
            <a:r>
              <a:rPr lang="" b="0" i="0" u="sng" strike="noStrike" dirty="0">
                <a:solidFill>
                  <a:srgbClr val="393939"/>
                </a:solidFill>
                <a:effectLst/>
                <a:latin typeface="MathJax_Math-italic"/>
              </a:rPr>
              <a:t>v</a:t>
            </a:r>
            <a:r>
              <a:rPr lang="" b="0" i="0" dirty="0">
                <a:solidFill>
                  <a:srgbClr val="393939"/>
                </a:solidFill>
                <a:effectLst/>
                <a:latin typeface="Noto Sans"/>
              </a:rPr>
              <a:t> is the diagonal of the parallelogram.</a:t>
            </a:r>
            <a:br>
              <a:rPr lang="" b="0" i="0" dirty="0">
                <a:solidFill>
                  <a:srgbClr val="393939"/>
                </a:solidFill>
                <a:effectLst/>
                <a:latin typeface="Noto Sans"/>
              </a:rPr>
            </a:br>
            <a:br>
              <a:rPr lang="" b="0" i="0" dirty="0">
                <a:solidFill>
                  <a:srgbClr val="393939"/>
                </a:solidFill>
                <a:effectLst/>
                <a:latin typeface="Noto Sans"/>
              </a:rPr>
            </a:br>
            <a:br>
              <a:rPr lang="" b="0" i="0" dirty="0">
                <a:solidFill>
                  <a:srgbClr val="393939"/>
                </a:solidFill>
                <a:effectLst/>
                <a:latin typeface="Noto Sans"/>
              </a:rPr>
            </a:br>
            <a:endParaRPr lang="" dirty="0"/>
          </a:p>
        </p:txBody>
      </p:sp>
      <p:sp>
        <p:nvSpPr>
          <p:cNvPr id="3" name="Content Placeholder 2">
            <a:extLst>
              <a:ext uri="{FF2B5EF4-FFF2-40B4-BE49-F238E27FC236}">
                <a16:creationId xmlns:a16="http://schemas.microsoft.com/office/drawing/2014/main" id="{0886A2E4-CC47-C24D-9246-7FA88F6ED44F}"/>
              </a:ext>
            </a:extLst>
          </p:cNvPr>
          <p:cNvSpPr>
            <a:spLocks noGrp="1"/>
          </p:cNvSpPr>
          <p:nvPr>
            <p:ph idx="1"/>
          </p:nvPr>
        </p:nvSpPr>
        <p:spPr>
          <a:xfrm flipV="1">
            <a:off x="677334" y="9276874"/>
            <a:ext cx="8596668" cy="45719"/>
          </a:xfrm>
        </p:spPr>
        <p:txBody>
          <a:bodyPr>
            <a:normAutofit fontScale="25000" lnSpcReduction="20000"/>
          </a:bodyPr>
          <a:lstStyle/>
          <a:p>
            <a:r>
              <a:rPr lang="" b="0" i="0">
                <a:solidFill>
                  <a:srgbClr val="393939"/>
                </a:solidFill>
                <a:effectLst/>
                <a:latin typeface="Noto Sans"/>
              </a:rPr>
              <a:t>Draw the vectors so that their initial points coincide. Then draw lines to form a complete parallelogram. The diagonal from the initial point to the opposite vertex of the parallelogram is the resultant.</a:t>
            </a:r>
          </a:p>
          <a:p>
            <a:endParaRPr lang=""/>
          </a:p>
        </p:txBody>
      </p:sp>
      <p:pic>
        <p:nvPicPr>
          <p:cNvPr id="4" name="Picture 3">
            <a:extLst>
              <a:ext uri="{FF2B5EF4-FFF2-40B4-BE49-F238E27FC236}">
                <a16:creationId xmlns:a16="http://schemas.microsoft.com/office/drawing/2014/main" id="{886ED704-33E1-2748-8C1E-05DB83D00F92}"/>
              </a:ext>
            </a:extLst>
          </p:cNvPr>
          <p:cNvPicPr>
            <a:picLocks noChangeAspect="1"/>
          </p:cNvPicPr>
          <p:nvPr/>
        </p:nvPicPr>
        <p:blipFill>
          <a:blip r:embed="rId2"/>
          <a:stretch>
            <a:fillRect/>
          </a:stretch>
        </p:blipFill>
        <p:spPr>
          <a:xfrm rot="21268593">
            <a:off x="2236469" y="4050508"/>
            <a:ext cx="4825999" cy="2583972"/>
          </a:xfrm>
          <a:prstGeom prst="rect">
            <a:avLst/>
          </a:prstGeom>
        </p:spPr>
      </p:pic>
      <p:pic>
        <p:nvPicPr>
          <p:cNvPr id="5" name="Picture 4">
            <a:extLst>
              <a:ext uri="{FF2B5EF4-FFF2-40B4-BE49-F238E27FC236}">
                <a16:creationId xmlns:a16="http://schemas.microsoft.com/office/drawing/2014/main" id="{F1B5268C-7C2C-9D44-84C0-C6154045F2C2}"/>
              </a:ext>
            </a:extLst>
          </p:cNvPr>
          <p:cNvPicPr>
            <a:picLocks noChangeAspect="1"/>
          </p:cNvPicPr>
          <p:nvPr/>
        </p:nvPicPr>
        <p:blipFill>
          <a:blip r:embed="rId3"/>
          <a:stretch>
            <a:fillRect/>
          </a:stretch>
        </p:blipFill>
        <p:spPr>
          <a:xfrm>
            <a:off x="4055566" y="8324374"/>
            <a:ext cx="2381250" cy="1905000"/>
          </a:xfrm>
          <a:prstGeom prst="rect">
            <a:avLst/>
          </a:prstGeom>
        </p:spPr>
      </p:pic>
    </p:spTree>
    <p:extLst>
      <p:ext uri="{BB962C8B-B14F-4D97-AF65-F5344CB8AC3E}">
        <p14:creationId xmlns:p14="http://schemas.microsoft.com/office/powerpoint/2010/main" val="22815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66F4-19AF-1E47-BD54-369BFD14B58B}"/>
              </a:ext>
            </a:extLst>
          </p:cNvPr>
          <p:cNvSpPr>
            <a:spLocks noGrp="1"/>
          </p:cNvSpPr>
          <p:nvPr>
            <p:ph type="title"/>
          </p:nvPr>
        </p:nvSpPr>
        <p:spPr/>
        <p:txBody>
          <a:bodyPr/>
          <a:lstStyle/>
          <a:p>
            <a:r>
              <a:rPr lang=""/>
              <a:t>Parallelogram Vector Addition </a:t>
            </a:r>
          </a:p>
        </p:txBody>
      </p:sp>
      <p:sp>
        <p:nvSpPr>
          <p:cNvPr id="3" name="Content Placeholder 2">
            <a:extLst>
              <a:ext uri="{FF2B5EF4-FFF2-40B4-BE49-F238E27FC236}">
                <a16:creationId xmlns:a16="http://schemas.microsoft.com/office/drawing/2014/main" id="{74BCAF86-E51D-5749-8C7F-FAA2C8C60C9E}"/>
              </a:ext>
            </a:extLst>
          </p:cNvPr>
          <p:cNvSpPr>
            <a:spLocks noGrp="1"/>
          </p:cNvSpPr>
          <p:nvPr>
            <p:ph idx="1"/>
          </p:nvPr>
        </p:nvSpPr>
        <p:spPr>
          <a:xfrm>
            <a:off x="677334" y="1930400"/>
            <a:ext cx="9735469" cy="3379612"/>
          </a:xfrm>
        </p:spPr>
        <p:txBody>
          <a:bodyPr/>
          <a:lstStyle/>
          <a:p>
            <a:r>
              <a:rPr lang="" b="0" i="0">
                <a:solidFill>
                  <a:srgbClr val="393939"/>
                </a:solidFill>
                <a:effectLst/>
                <a:latin typeface="Noto Sans"/>
              </a:rPr>
              <a:t>Place both vectors </a:t>
            </a:r>
            <a:r>
              <a:rPr lang="" b="0" i="0" u="none" strike="noStrike">
                <a:solidFill>
                  <a:srgbClr val="393939"/>
                </a:solidFill>
                <a:effectLst/>
                <a:latin typeface="MathJax_Math-italic"/>
              </a:rPr>
              <a:t>u</a:t>
            </a:r>
            <a:r>
              <a:rPr lang="" b="0" i="0" u="none" strike="noStrike">
                <a:solidFill>
                  <a:srgbClr val="393939"/>
                </a:solidFill>
                <a:effectLst/>
                <a:latin typeface="MathJax_Main"/>
              </a:rPr>
              <a:t>⃗ </a:t>
            </a:r>
            <a:r>
              <a:rPr lang="" b="0" i="0" u="none" strike="noStrike">
                <a:solidFill>
                  <a:srgbClr val="393939"/>
                </a:solidFill>
                <a:effectLst/>
                <a:latin typeface="Noto Sans"/>
              </a:rPr>
              <a:t>u→</a:t>
            </a:r>
            <a:r>
              <a:rPr lang="" b="0" i="0">
                <a:solidFill>
                  <a:srgbClr val="393939"/>
                </a:solidFill>
                <a:effectLst/>
                <a:latin typeface="Noto Sans"/>
              </a:rPr>
              <a:t> and </a:t>
            </a:r>
            <a:r>
              <a:rPr lang="" b="0" i="0" u="none" strike="noStrike">
                <a:solidFill>
                  <a:srgbClr val="393939"/>
                </a:solidFill>
                <a:effectLst/>
                <a:latin typeface="MathJax_Math-italic"/>
              </a:rPr>
              <a:t>v</a:t>
            </a:r>
            <a:r>
              <a:rPr lang="" b="0" i="0" u="none" strike="noStrike">
                <a:solidFill>
                  <a:srgbClr val="393939"/>
                </a:solidFill>
                <a:effectLst/>
                <a:latin typeface="MathJax_Main"/>
              </a:rPr>
              <a:t>⃗ </a:t>
            </a:r>
            <a:r>
              <a:rPr lang="" b="0" i="0" u="none" strike="noStrike">
                <a:solidFill>
                  <a:srgbClr val="393939"/>
                </a:solidFill>
                <a:effectLst/>
                <a:latin typeface="Noto Sans"/>
              </a:rPr>
              <a:t>v→</a:t>
            </a:r>
            <a:r>
              <a:rPr lang="" b="0" i="0">
                <a:solidFill>
                  <a:srgbClr val="393939"/>
                </a:solidFill>
                <a:effectLst/>
                <a:latin typeface="Noto Sans"/>
              </a:rPr>
              <a:t> at the same initial point.</a:t>
            </a:r>
          </a:p>
          <a:p>
            <a:br>
              <a:rPr lang="" b="0" i="0">
                <a:solidFill>
                  <a:srgbClr val="393939"/>
                </a:solidFill>
                <a:effectLst/>
                <a:latin typeface="Noto Sans"/>
              </a:rPr>
            </a:br>
            <a:r>
              <a:rPr lang="" b="0" i="0">
                <a:solidFill>
                  <a:srgbClr val="393939"/>
                </a:solidFill>
                <a:effectLst/>
                <a:latin typeface="Noto Sans"/>
              </a:rPr>
              <a:t>Complete the parallelogram. The resultant vector </a:t>
            </a:r>
            <a:r>
              <a:rPr lang="" b="0" i="0" u="none" strike="noStrike">
                <a:solidFill>
                  <a:srgbClr val="393939"/>
                </a:solidFill>
                <a:effectLst/>
                <a:latin typeface="MathJax_Math-italic"/>
              </a:rPr>
              <a:t>u</a:t>
            </a:r>
            <a:r>
              <a:rPr lang="" b="0" i="0" u="none" strike="noStrike">
                <a:solidFill>
                  <a:srgbClr val="393939"/>
                </a:solidFill>
                <a:effectLst/>
                <a:latin typeface="MathJax_Main"/>
              </a:rPr>
              <a:t>⃗ +</a:t>
            </a:r>
            <a:r>
              <a:rPr lang="" b="0" i="0" u="none" strike="noStrike">
                <a:solidFill>
                  <a:srgbClr val="393939"/>
                </a:solidFill>
                <a:effectLst/>
                <a:latin typeface="MathJax_Math-italic"/>
              </a:rPr>
              <a:t>v</a:t>
            </a:r>
            <a:r>
              <a:rPr lang="" b="0" i="0" u="none" strike="noStrike">
                <a:solidFill>
                  <a:srgbClr val="393939"/>
                </a:solidFill>
                <a:effectLst/>
                <a:latin typeface="MathJax_Main"/>
              </a:rPr>
              <a:t>⃗ </a:t>
            </a:r>
            <a:r>
              <a:rPr lang="" b="0" i="0" u="none" strike="noStrike">
                <a:solidFill>
                  <a:srgbClr val="393939"/>
                </a:solidFill>
                <a:effectLst/>
                <a:latin typeface="Noto Sans"/>
              </a:rPr>
              <a:t>u→+v→</a:t>
            </a:r>
            <a:r>
              <a:rPr lang="" b="0" i="0">
                <a:solidFill>
                  <a:srgbClr val="393939"/>
                </a:solidFill>
                <a:effectLst/>
                <a:latin typeface="Noto Sans"/>
              </a:rPr>
              <a:t> is the diagonal of the parallelogram.</a:t>
            </a:r>
          </a:p>
          <a:p>
            <a:br>
              <a:rPr lang="" b="0" i="0">
                <a:solidFill>
                  <a:srgbClr val="393939"/>
                </a:solidFill>
                <a:effectLst/>
                <a:latin typeface="Noto Sans"/>
              </a:rPr>
            </a:br>
            <a:endParaRPr lang="" b="0" i="0">
              <a:solidFill>
                <a:srgbClr val="393939"/>
              </a:solidFill>
              <a:effectLst/>
              <a:latin typeface="Noto Sans"/>
            </a:endParaRPr>
          </a:p>
          <a:p>
            <a:endParaRPr lang=""/>
          </a:p>
        </p:txBody>
      </p:sp>
      <p:pic>
        <p:nvPicPr>
          <p:cNvPr id="4" name="Picture 3">
            <a:extLst>
              <a:ext uri="{FF2B5EF4-FFF2-40B4-BE49-F238E27FC236}">
                <a16:creationId xmlns:a16="http://schemas.microsoft.com/office/drawing/2014/main" id="{240762AA-FCFC-984B-A93B-70B3B8E846CE}"/>
              </a:ext>
            </a:extLst>
          </p:cNvPr>
          <p:cNvPicPr>
            <a:picLocks noChangeAspect="1"/>
          </p:cNvPicPr>
          <p:nvPr/>
        </p:nvPicPr>
        <p:blipFill>
          <a:blip r:embed="rId2"/>
          <a:stretch>
            <a:fillRect/>
          </a:stretch>
        </p:blipFill>
        <p:spPr>
          <a:xfrm>
            <a:off x="3305473" y="4100975"/>
            <a:ext cx="2381250" cy="1905000"/>
          </a:xfrm>
          <a:prstGeom prst="rect">
            <a:avLst/>
          </a:prstGeom>
        </p:spPr>
      </p:pic>
    </p:spTree>
    <p:extLst>
      <p:ext uri="{BB962C8B-B14F-4D97-AF65-F5344CB8AC3E}">
        <p14:creationId xmlns:p14="http://schemas.microsoft.com/office/powerpoint/2010/main" val="124719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986C-BC62-0C4C-99DB-A0658045402A}"/>
              </a:ext>
            </a:extLst>
          </p:cNvPr>
          <p:cNvSpPr>
            <a:spLocks noGrp="1"/>
          </p:cNvSpPr>
          <p:nvPr>
            <p:ph type="title"/>
          </p:nvPr>
        </p:nvSpPr>
        <p:spPr/>
        <p:txBody>
          <a:bodyPr/>
          <a:lstStyle/>
          <a:p>
            <a:r>
              <a:rPr lang=""/>
              <a:t>Triangle Method:</a:t>
            </a:r>
          </a:p>
        </p:txBody>
      </p:sp>
      <p:sp>
        <p:nvSpPr>
          <p:cNvPr id="3" name="Content Placeholder 2">
            <a:extLst>
              <a:ext uri="{FF2B5EF4-FFF2-40B4-BE49-F238E27FC236}">
                <a16:creationId xmlns:a16="http://schemas.microsoft.com/office/drawing/2014/main" id="{3671B68A-9580-D048-8855-5337C9851C02}"/>
              </a:ext>
            </a:extLst>
          </p:cNvPr>
          <p:cNvSpPr>
            <a:spLocks noGrp="1"/>
          </p:cNvSpPr>
          <p:nvPr>
            <p:ph idx="1"/>
          </p:nvPr>
        </p:nvSpPr>
        <p:spPr/>
        <p:txBody>
          <a:bodyPr/>
          <a:lstStyle/>
          <a:p>
            <a:r>
              <a:rPr lang="" b="0" i="0">
                <a:solidFill>
                  <a:srgbClr val="393939"/>
                </a:solidFill>
                <a:effectLst/>
                <a:latin typeface="Noto Sans"/>
              </a:rPr>
              <a:t>Draw the vectors one after another, placing the initial point of each successive vector at the terminal point of the previous vector. Then draw the resultant from the initial point of the first vector to the terminal point of the last vector. This method is also called the </a:t>
            </a:r>
            <a:r>
              <a:rPr lang="" b="0" i="1">
                <a:solidFill>
                  <a:srgbClr val="393939"/>
                </a:solidFill>
                <a:effectLst/>
                <a:latin typeface="Noto Sans"/>
              </a:rPr>
              <a:t>head-to-tail method </a:t>
            </a:r>
            <a:r>
              <a:rPr lang="" b="0" i="0">
                <a:solidFill>
                  <a:srgbClr val="393939"/>
                </a:solidFill>
                <a:effectLst/>
                <a:latin typeface="Noto Sans"/>
              </a:rPr>
              <a:t>.</a:t>
            </a:r>
          </a:p>
          <a:p>
            <a:endParaRPr lang=""/>
          </a:p>
        </p:txBody>
      </p:sp>
    </p:spTree>
    <p:extLst>
      <p:ext uri="{BB962C8B-B14F-4D97-AF65-F5344CB8AC3E}">
        <p14:creationId xmlns:p14="http://schemas.microsoft.com/office/powerpoint/2010/main" val="218815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5EA9-9736-A244-AE85-307A99DC24F9}"/>
              </a:ext>
            </a:extLst>
          </p:cNvPr>
          <p:cNvSpPr>
            <a:spLocks noGrp="1"/>
          </p:cNvSpPr>
          <p:nvPr>
            <p:ph type="title"/>
          </p:nvPr>
        </p:nvSpPr>
        <p:spPr/>
        <p:txBody>
          <a:bodyPr/>
          <a:lstStyle/>
          <a:p>
            <a:r>
              <a:rPr lang=""/>
              <a:t>Triangle Addition Method:</a:t>
            </a:r>
          </a:p>
        </p:txBody>
      </p:sp>
      <p:pic>
        <p:nvPicPr>
          <p:cNvPr id="4" name="Picture 4">
            <a:extLst>
              <a:ext uri="{FF2B5EF4-FFF2-40B4-BE49-F238E27FC236}">
                <a16:creationId xmlns:a16="http://schemas.microsoft.com/office/drawing/2014/main" id="{1A5B8AFF-42D9-7C4F-B30C-746E69635DFE}"/>
              </a:ext>
            </a:extLst>
          </p:cNvPr>
          <p:cNvPicPr>
            <a:picLocks noGrp="1" noChangeAspect="1"/>
          </p:cNvPicPr>
          <p:nvPr>
            <p:ph idx="1"/>
          </p:nvPr>
        </p:nvPicPr>
        <p:blipFill>
          <a:blip r:embed="rId2"/>
          <a:stretch>
            <a:fillRect/>
          </a:stretch>
        </p:blipFill>
        <p:spPr>
          <a:xfrm>
            <a:off x="1287887" y="2401373"/>
            <a:ext cx="4878757" cy="2652433"/>
          </a:xfrm>
        </p:spPr>
      </p:pic>
    </p:spTree>
    <p:extLst>
      <p:ext uri="{BB962C8B-B14F-4D97-AF65-F5344CB8AC3E}">
        <p14:creationId xmlns:p14="http://schemas.microsoft.com/office/powerpoint/2010/main" val="26480512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16</TotalTime>
  <Words>666</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MathJax_Main</vt:lpstr>
      <vt:lpstr>MathJax_Math-italic</vt:lpstr>
      <vt:lpstr>Noto Sans</vt:lpstr>
      <vt:lpstr>Roboto</vt:lpstr>
      <vt:lpstr>Trebuchet MS</vt:lpstr>
      <vt:lpstr>Wingdings 3</vt:lpstr>
      <vt:lpstr>Facet</vt:lpstr>
      <vt:lpstr>Addition and Subtraction of Vector</vt:lpstr>
      <vt:lpstr>Vector Addition</vt:lpstr>
      <vt:lpstr>Vector subtraction</vt:lpstr>
      <vt:lpstr>Adding and Subtracting Vectors</vt:lpstr>
      <vt:lpstr>Adding and Subtracting Vectors(cont.)</vt:lpstr>
      <vt:lpstr>Parallelogram Method Place both vectors u and v at the same initial point.  Complete the parallelogram. The resultant vector u + v is the diagonal of the parallelogram.   </vt:lpstr>
      <vt:lpstr>Parallelogram Vector Addition </vt:lpstr>
      <vt:lpstr>Triangle Method:</vt:lpstr>
      <vt:lpstr>Triangle Addition Method:</vt:lpstr>
      <vt:lpstr>Triangle Subtraction Method:</vt:lpstr>
      <vt:lpstr>Example:</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 Course Code:</dc:title>
  <dc:creator>sagorcsebsmrstu2019@gmail.com</dc:creator>
  <cp:lastModifiedBy>Hasebul Hasan</cp:lastModifiedBy>
  <cp:revision>25</cp:revision>
  <dcterms:created xsi:type="dcterms:W3CDTF">2021-07-16T04:20:55Z</dcterms:created>
  <dcterms:modified xsi:type="dcterms:W3CDTF">2021-07-17T04:38:59Z</dcterms:modified>
</cp:coreProperties>
</file>