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1A68-A0B9-4F78-8EA0-970948202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684" y="1054895"/>
            <a:ext cx="9796631" cy="2058987"/>
          </a:xfrm>
        </p:spPr>
        <p:txBody>
          <a:bodyPr>
            <a:noAutofit/>
          </a:bodyPr>
          <a:lstStyle/>
          <a:p>
            <a:r>
              <a:rPr lang="en-US" sz="6000" cap="none" dirty="0"/>
              <a:t>Gradient, Divergence And Curl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7E62-328B-4C75-BD4D-0D2933D26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8" y="3266282"/>
            <a:ext cx="9001462" cy="1655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Jamil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Rayhan</a:t>
            </a:r>
            <a:br>
              <a:rPr lang="en-US" sz="2800" b="1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ID: 18CSE058</a:t>
            </a:r>
            <a:br>
              <a:rPr lang="en-US" b="1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9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FA6-AB71-4D9C-A35D-F930331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280"/>
            <a:ext cx="3240194" cy="731520"/>
          </a:xfrm>
        </p:spPr>
        <p:txBody>
          <a:bodyPr>
            <a:normAutofit/>
          </a:bodyPr>
          <a:lstStyle/>
          <a:p>
            <a:r>
              <a:rPr lang="en-US" sz="4000" cap="none" dirty="0"/>
              <a:t>Example -1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AC19-EF15-4AE6-AAD8-7CDE8BD6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158240"/>
                <a:ext cx="10353762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b="1" dirty="0"/>
                  <a:t> </a:t>
                </a:r>
                <a:r>
                  <a:rPr lang="en-US" sz="2400" dirty="0"/>
                  <a:t>=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yz j + 2yz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/>
                  <a:t>(or curl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i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</a:rPr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- 2x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yz j + 2yz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</a:rPr>
                  <a:t>)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baseline="30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xz</m:t>
                              </m:r>
                              <m:r>
                                <m:rPr>
                                  <m:nor/>
                                </m:rPr>
                                <a:rPr lang="en-US" sz="2400" baseline="30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30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yz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yz</m:t>
                              </m:r>
                              <m:r>
                                <m:rPr>
                                  <m:nor/>
                                </m:rPr>
                                <a:rPr lang="en-US" sz="2400" baseline="30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/>
                  <a:t> 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/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yz </a:t>
                </a:r>
                <a:r>
                  <a:rPr lang="en-US" sz="2400" dirty="0"/>
                  <a:t>)]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/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r>
                  <a:rPr lang="en-US" sz="2400" dirty="0"/>
                  <a:t>j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yz </a:t>
                </a:r>
                <a:r>
                  <a:rPr lang="en-US" sz="2400" dirty="0"/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r>
                  <a:rPr lang="en-US" sz="2400" dirty="0"/>
                  <a:t>k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/>
                  <a:t>+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y)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/>
                  <a:t> + (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)j + (- 4xyz)k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dirty="0"/>
                  <a:t>+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2x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y)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/>
                  <a:t> +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- 4xyz k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Ans.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AC19-EF15-4AE6-AAD8-7CDE8BD6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158240"/>
                <a:ext cx="10353762" cy="5486399"/>
              </a:xfrm>
              <a:blipFill>
                <a:blip r:embed="rId2"/>
                <a:stretch>
                  <a:fillRect l="-1060" r="-118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3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FA6-AB71-4D9C-A35D-F930331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280"/>
            <a:ext cx="3240194" cy="731520"/>
          </a:xfrm>
        </p:spPr>
        <p:txBody>
          <a:bodyPr>
            <a:normAutofit/>
          </a:bodyPr>
          <a:lstStyle/>
          <a:p>
            <a:r>
              <a:rPr lang="en-US" sz="4000" cap="none" dirty="0"/>
              <a:t>Example -2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AC19-EF15-4AE6-AAD8-7CDE8BD6E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158240"/>
                <a:ext cx="10642479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– 3xz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j + 2xyz 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  <m:r>
                      <m:rPr>
                        <m:nor/>
                      </m:rPr>
                      <a:rPr lang="en-US" sz="2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 curl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i="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– 3xz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j + 2xyz k)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=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baseline="30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yz</m:t>
                              </m:r>
                              <m:r>
                                <m:rPr>
                                  <m:nor/>
                                </m:rPr>
                                <a:rPr lang="en-US" sz="2400" baseline="300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–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xz</m:t>
                              </m:r>
                              <m:r>
                                <m:rPr>
                                  <m:nor/>
                                </m:rPr>
                                <a:rPr lang="en-US" sz="2400" baseline="300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xyz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=[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2xyz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(- 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3xz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)]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yz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xyz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 +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- 3xz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yz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=(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2xz + 6xz)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(2yz-2yz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)j + (-3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=8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xz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- 4</a:t>
                </a: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   Ans.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1AC19-EF15-4AE6-AAD8-7CDE8BD6E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158240"/>
                <a:ext cx="10642479" cy="5486399"/>
              </a:xfrm>
              <a:blipFill>
                <a:blip r:embed="rId2"/>
                <a:stretch>
                  <a:fillRect l="-1031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5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6019-F92D-4857-84CE-69D405D9A4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7210" y="2950572"/>
            <a:ext cx="8839201" cy="795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0" b="1" cap="non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br>
              <a:rPr lang="en-US" sz="11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115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E56F-2566-4EF9-86B7-EC333969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/>
              <a:t>Gradient</a:t>
            </a:r>
            <a:endParaRPr lang="en-US" sz="7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E9349-DFB4-4958-BEAC-A1259902A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effectLst/>
                  </a:rPr>
                  <a:t>The gradient </a:t>
                </a:r>
                <a:r>
                  <a:rPr lang="en-US" sz="2800" dirty="0">
                    <a:effectLst/>
                  </a:rPr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  <m: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</a:rPr>
                  <a:t>(x, y, z) be defined and differentiable at each point (x, y, z) in a certain region of space . Then the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</m:oMath>
                </a14:m>
                <a:r>
                  <a:rPr lang="en-US" sz="2800" dirty="0">
                    <a:effectLst/>
                  </a:rPr>
                  <a:t>, 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effectLst/>
                  </a:rPr>
                  <a:t>or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</m:oMath>
                </a14:m>
                <a:r>
                  <a:rPr lang="en-US" sz="2800" dirty="0">
                    <a:effectLst/>
                  </a:rPr>
                  <a:t>, is defined by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=</m:t>
                    </m:r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sz="2800" dirty="0">
                    <a:effectLst/>
                  </a:rPr>
                  <a:t>=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δϕ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δϕ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δϕ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E9349-DFB4-4958-BEAC-A1259902A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7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856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19D-43C6-4FC3-B64C-6E6236D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69" y="470536"/>
            <a:ext cx="4439255" cy="783771"/>
          </a:xfrm>
        </p:spPr>
        <p:txBody>
          <a:bodyPr>
            <a:noAutofit/>
          </a:bodyPr>
          <a:lstStyle/>
          <a:p>
            <a:r>
              <a:rPr lang="en-US" sz="5400" cap="none" dirty="0"/>
              <a:t>Example 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78F3-5E7B-4B72-9794-9BB7F87BA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8037" y="1452426"/>
                <a:ext cx="10458995" cy="471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  <m: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sz="2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x,y,z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= 3x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y-y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(or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at the point (1, -2, -1).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=</m:t>
                    </m:r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−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2</m:t>
                    </m:r>
                    <m: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=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 </m:t>
                    </m:r>
                    <m:f>
                      <m:fPr>
                        <m:ctrlPr>
                          <a:rPr lang="en-US" sz="28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− 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800" dirty="0" smtClean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 smtClean="0">
                        <a:effectLst/>
                      </a:rPr>
                      <m:t>2</m:t>
                    </m:r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f>
                      <m:f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3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y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− 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y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3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  <m:f>
                      <m:f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3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y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 </m:t>
                    </m:r>
                    <m:r>
                      <m:rPr>
                        <m:nor/>
                      </m:rPr>
                      <a:rPr lang="en-US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− 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y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3</m:t>
                    </m:r>
                    <m:r>
                      <m:rPr>
                        <m:nor/>
                      </m:rPr>
                      <a:rPr 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a:rPr lang="en-US" sz="28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=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6xy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(3x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- 3y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800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j -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2y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US" sz="2800" dirty="0">
                    <a:effectLst/>
                  </a:rPr>
                  <a:t>=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6(1)(-2)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+ (3(1)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- 3(-2)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(-1)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j - 2(-2)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(-1) k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US" sz="2800" dirty="0">
                    <a:effectLst/>
                  </a:rPr>
                  <a:t>=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-12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- 9 j - 16 k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Ans.</a:t>
                </a:r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078F3-5E7B-4B72-9794-9BB7F87BA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8037" y="1452426"/>
                <a:ext cx="10458995" cy="4711338"/>
              </a:xfrm>
              <a:blipFill>
                <a:blip r:embed="rId2"/>
                <a:stretch>
                  <a:fillRect l="-1283" t="-647" r="-816" b="-10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1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AA94-01F5-4B73-BEF7-3ECAABD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04" y="103414"/>
            <a:ext cx="4158946" cy="1001486"/>
          </a:xfrm>
        </p:spPr>
        <p:txBody>
          <a:bodyPr>
            <a:noAutofit/>
          </a:bodyPr>
          <a:lstStyle/>
          <a:p>
            <a:r>
              <a:rPr lang="en-US" sz="4800" cap="none" dirty="0"/>
              <a:t>Example -2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46C75-A6A6-4080-B1B6-1278B39C7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119" y="1220026"/>
                <a:ext cx="10353762" cy="4417947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If 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𝜙</m:t>
                    </m:r>
                    <m:r>
                      <m:rPr>
                        <m:nor/>
                      </m:rPr>
                      <a:rPr lang="en-US" sz="2800" dirty="0"/>
                      <m:t>=</m:t>
                    </m:r>
                  </m:oMath>
                </a14:m>
                <a:r>
                  <a:rPr lang="en-US" sz="2800" dirty="0">
                    <a:effectLst/>
                  </a:rPr>
                  <a:t>2xz</a:t>
                </a:r>
                <a:r>
                  <a:rPr lang="en-US" sz="2800" baseline="30000" dirty="0">
                    <a:effectLst/>
                  </a:rPr>
                  <a:t>4</a:t>
                </a:r>
                <a:r>
                  <a:rPr lang="en-US" sz="2800" dirty="0">
                    <a:effectLst/>
                  </a:rPr>
                  <a:t>-x</a:t>
                </a:r>
                <a:r>
                  <a:rPr lang="en-US" sz="2800" baseline="30000" dirty="0">
                    <a:effectLst/>
                  </a:rPr>
                  <a:t>2</a:t>
                </a:r>
                <a:r>
                  <a:rPr lang="en-US" sz="2800" dirty="0">
                    <a:effectLst/>
                  </a:rPr>
                  <a:t>y</a:t>
                </a:r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𝛻𝜙</m:t>
                    </m:r>
                  </m:oMath>
                </a14:m>
                <a:r>
                  <a:rPr lang="en-US" sz="2800" dirty="0"/>
                  <a:t> and ।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𝛻𝜙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।</m:t>
                    </m:r>
                  </m:oMath>
                </a14:m>
                <a:r>
                  <a:rPr lang="en-US" sz="2800" dirty="0"/>
                  <a:t> at the point (2,-2,-1).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𝛻𝜙</m:t>
                    </m:r>
                    <m:r>
                      <m:rPr>
                        <m:nor/>
                      </m:rPr>
                      <a:rPr lang="en-US" sz="2800" dirty="0"/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4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−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y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=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 </m:t>
                    </m:r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4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y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4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y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4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dirty="0" smtClean="0">
                        <a:effectLst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</a:rPr>
                      <m:t>y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=</a:t>
                </a:r>
                <a:r>
                  <a:rPr lang="en-US" sz="2800" dirty="0">
                    <a:effectLst/>
                  </a:rPr>
                  <a:t> (2z</a:t>
                </a:r>
                <a:r>
                  <a:rPr lang="en-US" sz="2800" baseline="30000" dirty="0">
                    <a:effectLst/>
                  </a:rPr>
                  <a:t>4 </a:t>
                </a:r>
                <a:r>
                  <a:rPr lang="en-US" sz="2800" dirty="0">
                    <a:effectLst/>
                  </a:rPr>
                  <a:t>- 2xy) i - x</a:t>
                </a:r>
                <a:r>
                  <a:rPr lang="en-US" sz="2800" baseline="30000" dirty="0">
                    <a:effectLst/>
                  </a:rPr>
                  <a:t>2  </a:t>
                </a:r>
                <a:r>
                  <a:rPr lang="en-US" sz="2800" dirty="0">
                    <a:effectLst/>
                  </a:rPr>
                  <a:t>j + 8xz</a:t>
                </a:r>
                <a:r>
                  <a:rPr lang="en-US" sz="2800" baseline="30000" dirty="0">
                    <a:effectLst/>
                  </a:rPr>
                  <a:t>3 </a:t>
                </a:r>
                <a:r>
                  <a:rPr lang="en-US" sz="2800" dirty="0">
                    <a:effectLst/>
                  </a:rPr>
                  <a:t>k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=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(2(-1)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- 2(2)(-2))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(2)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j + 8(2)(-1)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k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  <a:r>
                  <a:rPr lang="en-US" sz="2800" dirty="0"/>
                  <a:t>=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10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– 4 j -16 k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Ans.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46C75-A6A6-4080-B1B6-1278B39C7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119" y="1220026"/>
                <a:ext cx="10353762" cy="4417947"/>
              </a:xfrm>
              <a:blipFill>
                <a:blip r:embed="rId2"/>
                <a:stretch>
                  <a:fillRect l="-1178" t="-828" b="-17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27BF-ECFB-4E75-95E5-3DD995A3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67" y="266156"/>
            <a:ext cx="3309862" cy="740229"/>
          </a:xfrm>
        </p:spPr>
        <p:txBody>
          <a:bodyPr>
            <a:normAutofit/>
          </a:bodyPr>
          <a:lstStyle/>
          <a:p>
            <a:r>
              <a:rPr lang="en-US" sz="4000" cap="none" dirty="0"/>
              <a:t>Example -2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3B4E8-E9B0-446A-BE82-F527F7B5D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7042" y="1184384"/>
                <a:ext cx="10353762" cy="5010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ffectLst/>
                  </a:rPr>
                  <a:t>Again</a:t>
                </a:r>
                <a:r>
                  <a:rPr lang="en-US" sz="2800" dirty="0"/>
                  <a:t>,</a:t>
                </a:r>
              </a:p>
              <a:p>
                <a:pPr marL="0" indent="0">
                  <a:buNone/>
                </a:pPr>
                <a:r>
                  <a:rPr lang="en-US" sz="2800" dirty="0"/>
                  <a:t>।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𝛻𝜙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।</m:t>
                    </m:r>
                  </m:oMath>
                </a14:m>
                <a:r>
                  <a:rPr lang="en-US" sz="2800" dirty="0"/>
                  <a:t>=</a:t>
                </a:r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 =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100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16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256</m:t>
                        </m:r>
                      </m:e>
                    </m:rad>
                  </m:oMath>
                </a14:m>
                <a:endParaRPr lang="en-US" sz="280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=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100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16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256</m:t>
                        </m:r>
                      </m:e>
                    </m:ra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 =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372</m:t>
                        </m:r>
                      </m:e>
                    </m:rad>
                  </m:oMath>
                </a14:m>
                <a:endParaRPr lang="en-US" sz="2800" b="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=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93</m:t>
                        </m:r>
                      </m:e>
                    </m:rad>
                  </m:oMath>
                </a14:m>
                <a:endParaRPr lang="en-US" sz="2800" b="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=2</a:t>
                </a: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93</m:t>
                        </m:r>
                      </m:e>
                    </m:rad>
                  </m:oMath>
                </a14:m>
                <a:endParaRPr lang="en-US" sz="2800" b="0" dirty="0">
                  <a:effectLst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Ans.</a:t>
                </a:r>
                <a:endParaRPr lang="en-US" sz="2800" b="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3B4E8-E9B0-446A-BE82-F527F7B5D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042" y="1184384"/>
                <a:ext cx="10353762" cy="5010131"/>
              </a:xfrm>
              <a:blipFill>
                <a:blip r:embed="rId2"/>
                <a:stretch>
                  <a:fillRect l="-1354" t="-730" b="-1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07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DB09-5C0E-4B3C-B208-7E9AD150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126" y="296093"/>
            <a:ext cx="4563748" cy="766354"/>
          </a:xfrm>
        </p:spPr>
        <p:txBody>
          <a:bodyPr>
            <a:noAutofit/>
          </a:bodyPr>
          <a:lstStyle/>
          <a:p>
            <a:r>
              <a:rPr lang="en-US" sz="5400" cap="none" dirty="0"/>
              <a:t>Divergence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CFBAC-FE3F-48CE-A4E9-EAC003725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909" y="1567543"/>
                <a:ext cx="10353762" cy="33005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effectLst/>
                  </a:rPr>
                  <a:t>The divergence </a:t>
                </a:r>
                <a:r>
                  <a:rPr lang="en-US" sz="2800" dirty="0">
                    <a:effectLst/>
                  </a:rPr>
                  <a:t>: Let </a:t>
                </a:r>
                <a:r>
                  <a:rPr lang="en-US" sz="2800" b="1" dirty="0">
                    <a:effectLst/>
                  </a:rPr>
                  <a:t>V</a:t>
                </a:r>
                <a:r>
                  <a:rPr lang="en-US" sz="2800" dirty="0">
                    <a:effectLst/>
                  </a:rPr>
                  <a:t>(x, y, z) =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i+V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j+V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800" dirty="0">
                    <a:effectLst/>
                  </a:rPr>
                  <a:t>be defined and differentiable at each point (x , y , z) in a certain region of space . Then the divergence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sz="2800" b="0" i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effectLst/>
                  </a:rPr>
                  <a:t> written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800" dirty="0">
                    <a:effectLst/>
                  </a:rPr>
                  <a:t> or div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i="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800" dirty="0">
                    <a:effectLst/>
                  </a:rPr>
                  <a:t>, is defined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                                           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i="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m:rPr>
                        <m:nor/>
                      </m:rPr>
                      <a:rPr lang="en-US" sz="2800" dirty="0"/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.</a:t>
                </a:r>
                <a:r>
                  <a:rPr lang="en-US" sz="2800" dirty="0">
                    <a:effectLst/>
                  </a:rPr>
                  <a:t>(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i+V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j+V</a:t>
                </a:r>
                <a:r>
                  <a:rPr lang="en-US" sz="2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800" dirty="0">
                    <a:effectLst/>
                  </a:rPr>
                  <a:t>)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𝑧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CFBAC-FE3F-48CE-A4E9-EAC003725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909" y="1567543"/>
                <a:ext cx="10353762" cy="3300548"/>
              </a:xfrm>
              <a:blipFill>
                <a:blip r:embed="rId2"/>
                <a:stretch>
                  <a:fillRect l="-1237" t="-738" b="-2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3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D540-E604-4A24-8C6A-58F2D25D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34" y="266156"/>
            <a:ext cx="4190515" cy="696686"/>
          </a:xfrm>
        </p:spPr>
        <p:txBody>
          <a:bodyPr>
            <a:noAutofit/>
          </a:bodyPr>
          <a:lstStyle/>
          <a:p>
            <a:r>
              <a:rPr lang="en-US" sz="4800" cap="none" dirty="0"/>
              <a:t>Example -1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259FE-F9F1-46A7-8519-B30E6BA7D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585" y="1133221"/>
                <a:ext cx="10353762" cy="51102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800" dirty="0"/>
                  <a:t> If </a:t>
                </a: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pl-PL" sz="2800" dirty="0"/>
                  <a:t> =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- 2y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+ xy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k</a:t>
                </a:r>
                <a:r>
                  <a:rPr lang="pl-PL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l-PL" sz="2800" dirty="0"/>
                  <a:t>(div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pl-PL" sz="2800" dirty="0"/>
                  <a:t>) at the point (1,-1,1).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nor/>
                      </m:rPr>
                      <a:rPr lang="en-US" sz="2800" dirty="0"/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.</a:t>
                </a:r>
                <a:r>
                  <a:rPr lang="en-US" sz="2800" dirty="0">
                    <a:effectLst/>
                  </a:rPr>
                  <a:t>(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lang="en-US" sz="2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- 2y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 + xy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k</a:t>
                </a:r>
                <a:r>
                  <a:rPr lang="en-US" sz="2800" dirty="0">
                    <a:effectLst/>
                  </a:rPr>
                  <a:t>)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− 2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xy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b="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=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2xz - 6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xy</m:t>
                    </m:r>
                    <m:r>
                      <m:rPr>
                        <m:nor/>
                      </m:rPr>
                      <a:rPr lang="en-US" sz="28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28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=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2(1)(1) - 6(-1)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(1)(-1)</a:t>
                </a:r>
                <a:r>
                  <a:rPr lang="en-US" sz="28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=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2 - 6 + 1</a:t>
                </a:r>
              </a:p>
              <a:p>
                <a:pPr marL="0" indent="0">
                  <a:buNone/>
                </a:pPr>
                <a:r>
                  <a:rPr lang="en-US" sz="2800" dirty="0"/>
                  <a:t>       =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  <a:p>
                <a:pPr marL="0" indent="0"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Ans.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259FE-F9F1-46A7-8519-B30E6BA7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585" y="1133221"/>
                <a:ext cx="10353762" cy="5110280"/>
              </a:xfrm>
              <a:blipFill>
                <a:blip r:embed="rId2"/>
                <a:stretch>
                  <a:fillRect l="-412" b="-1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30C-B7D4-480D-A7D3-EAD39494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38" y="95795"/>
            <a:ext cx="3388239" cy="705394"/>
          </a:xfrm>
        </p:spPr>
        <p:txBody>
          <a:bodyPr>
            <a:normAutofit/>
          </a:bodyPr>
          <a:lstStyle/>
          <a:p>
            <a:r>
              <a:rPr lang="en-US" sz="4000" cap="none" dirty="0"/>
              <a:t>Example -2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CC7EB-AE52-4F21-8BBE-67B7CDC94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888273"/>
                <a:ext cx="10353762" cy="5738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  <m:r>
                      <a:rPr lang="en-US" sz="2400" b="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dirty="0">
                    <a:effectLst/>
                  </a:rPr>
                  <a:t>2x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/>
                  </a:rPr>
                  <a:t>y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z</a:t>
                </a:r>
                <a:r>
                  <a:rPr lang="en-US" sz="2400" baseline="30000" dirty="0">
                    <a:effectLst/>
                  </a:rPr>
                  <a:t>4</a:t>
                </a:r>
                <a:r>
                  <a:rPr lang="en-US" sz="2400" dirty="0"/>
                  <a:t>, Find</a:t>
                </a:r>
                <a:r>
                  <a:rPr lang="en-US" sz="2400" dirty="0">
                    <a:effectLst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</m:oMath>
                </a14:m>
                <a:r>
                  <a:rPr lang="en-US" sz="2400" b="1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</m:oMath>
                </a14:m>
                <a:r>
                  <a:rPr lang="en-US" sz="2400" dirty="0"/>
                  <a:t>(div grad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ϕ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  <m:r>
                      <m:rPr>
                        <m:nor/>
                      </m:rPr>
                      <a:rPr lang="en-US" sz="2400" dirty="0" smtClean="0">
                        <a:effectLst/>
                      </a:rPr>
                      <m:t>=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</m:oMath>
                </a14:m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=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 </m:t>
                    </m:r>
                    <m:f>
                      <m:fPr>
                        <m:ctrlPr>
                          <a:rPr lang="en-US" sz="2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δx</m:t>
                        </m:r>
                      </m:den>
                    </m:f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j</m:t>
                    </m:r>
                    <m:f>
                      <m:f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</m:den>
                    </m:f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k</m:t>
                    </m:r>
                    <m:f>
                      <m:f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δz</m:t>
                        </m:r>
                      </m:den>
                    </m:f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=</a:t>
                </a:r>
                <a:r>
                  <a:rPr lang="en-US" sz="2400" dirty="0">
                    <a:effectLst/>
                  </a:rPr>
                  <a:t> 6x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y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z</a:t>
                </a:r>
                <a:r>
                  <a:rPr lang="en-US" sz="2400" baseline="30000" dirty="0">
                    <a:effectLst/>
                  </a:rPr>
                  <a:t>4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2400" dirty="0">
                    <a:effectLst/>
                  </a:rPr>
                  <a:t>x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/>
                  </a:rPr>
                  <a:t>yz</a:t>
                </a:r>
                <a:r>
                  <a:rPr lang="en-US" sz="2400" baseline="30000" dirty="0">
                    <a:effectLst/>
                  </a:rPr>
                  <a:t>4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j +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r>
                  <a:rPr lang="en-US" sz="2400" dirty="0">
                    <a:effectLst/>
                  </a:rPr>
                  <a:t>x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/>
                  </a:rPr>
                  <a:t>y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z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Then,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∇ϕ</m:t>
                    </m:r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  <a:r>
                  <a:rPr lang="en-US" sz="2400" dirty="0">
                    <a:effectLst/>
                  </a:rPr>
                  <a:t>(6x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y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z</a:t>
                </a:r>
                <a:r>
                  <a:rPr lang="en-US" sz="2400" baseline="30000" dirty="0">
                    <a:effectLst/>
                  </a:rPr>
                  <a:t>4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2400" dirty="0">
                    <a:effectLst/>
                  </a:rPr>
                  <a:t>x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/>
                  </a:rPr>
                  <a:t>yz</a:t>
                </a:r>
                <a:r>
                  <a:rPr lang="en-US" sz="2400" baseline="30000" dirty="0">
                    <a:effectLst/>
                  </a:rPr>
                  <a:t>4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j +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r>
                  <a:rPr lang="en-US" sz="2400" dirty="0">
                    <a:effectLst/>
                  </a:rPr>
                  <a:t>x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/>
                  </a:rPr>
                  <a:t>y</a:t>
                </a:r>
                <a:r>
                  <a:rPr lang="en-US" sz="2400" baseline="30000" dirty="0">
                    <a:effectLst/>
                  </a:rPr>
                  <a:t>2</a:t>
                </a:r>
                <a:r>
                  <a:rPr lang="en-US" sz="2400" dirty="0">
                    <a:effectLst/>
                  </a:rPr>
                  <a:t>z</a:t>
                </a:r>
                <a:r>
                  <a:rPr lang="en-US" sz="2400" baseline="30000" dirty="0">
                    <a:effectLst/>
                  </a:rPr>
                  <a:t>3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400" dirty="0">
                    <a:effectLst/>
                  </a:rPr>
                  <a:t>)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6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8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b="0" dirty="0"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=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0" i="0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4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24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x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y</m:t>
                    </m:r>
                    <m:r>
                      <m:rPr>
                        <m:nor/>
                      </m:rPr>
                      <a:rPr lang="en-US" sz="2400" baseline="30000" dirty="0">
                        <a:effectLst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z</m:t>
                    </m:r>
                    <m:r>
                      <m:rPr>
                        <m:nor/>
                      </m:rPr>
                      <a:rPr lang="en-US" sz="2400" b="0" i="0" baseline="30000" dirty="0" smtClean="0">
                        <a:effectLst/>
                      </a:rPr>
                      <m:t>2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Ans.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CC7EB-AE52-4F21-8BBE-67B7CDC94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888273"/>
                <a:ext cx="10353762" cy="5738949"/>
              </a:xfrm>
              <a:blipFill>
                <a:blip r:embed="rId2"/>
                <a:stretch>
                  <a:fillRect l="-1001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3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055C-C7BE-493E-9A20-A502468A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66" y="325755"/>
            <a:ext cx="2126584" cy="888274"/>
          </a:xfrm>
        </p:spPr>
        <p:txBody>
          <a:bodyPr>
            <a:noAutofit/>
          </a:bodyPr>
          <a:lstStyle/>
          <a:p>
            <a:r>
              <a:rPr lang="en-US" sz="6000" cap="none" dirty="0"/>
              <a:t>Curl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06CCA-AEA2-4EC0-BC23-22FEA0A45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628503"/>
                <a:ext cx="10353762" cy="47635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effectLst/>
                  </a:rPr>
                  <a:t>The curl : </a:t>
                </a:r>
                <a:r>
                  <a:rPr lang="en-US" sz="2400" dirty="0"/>
                  <a:t>If </a:t>
                </a:r>
                <a:r>
                  <a:rPr lang="en-US" sz="2400" b="1" dirty="0">
                    <a:effectLst/>
                  </a:rPr>
                  <a:t>V</a:t>
                </a:r>
                <a:r>
                  <a:rPr lang="en-US" sz="2400" dirty="0"/>
                  <a:t>(z, y, z) is a differentiable vector field then the curl or rotation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400" dirty="0">
                    <a:effectLst/>
                  </a:rPr>
                  <a:t>,</a:t>
                </a:r>
                <a:r>
                  <a:rPr lang="en-US" sz="2400" b="1" dirty="0">
                    <a:effectLst/>
                  </a:rPr>
                  <a:t> </a:t>
                </a:r>
                <a:r>
                  <a:rPr lang="en-US" sz="2400" dirty="0"/>
                  <a:t>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</m:oMath>
                </a14:m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400" dirty="0"/>
                  <a:t>, curl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rot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400" dirty="0"/>
                  <a:t>, is defined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∇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acc>
                      <m:accPr>
                        <m:chr m:val="⃗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ⅈ+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m:rPr>
                        <m:nor/>
                      </m:rPr>
                      <a: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i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</m:oMath>
                </a14:m>
                <a:r>
                  <a:rPr lang="en-US" sz="2400" dirty="0">
                    <a:effectLst/>
                  </a:rPr>
                  <a:t> (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i+V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j+V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400" dirty="0">
                    <a:effectLst/>
                  </a:rPr>
                  <a:t>)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=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baseline="30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baseline="30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)j 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/>
                  <a:t>)k</a:t>
                </a: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06CCA-AEA2-4EC0-BC23-22FEA0A45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628503"/>
                <a:ext cx="10353762" cy="4763587"/>
              </a:xfrm>
              <a:blipFill>
                <a:blip r:embed="rId2"/>
                <a:stretch>
                  <a:fillRect l="-1001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379</TotalTime>
  <Words>980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Gradient, Divergence And Curl</vt:lpstr>
      <vt:lpstr>Gradient</vt:lpstr>
      <vt:lpstr>Example -1</vt:lpstr>
      <vt:lpstr>Example -2</vt:lpstr>
      <vt:lpstr>Example -2</vt:lpstr>
      <vt:lpstr>Divergence</vt:lpstr>
      <vt:lpstr>Example -1</vt:lpstr>
      <vt:lpstr>Example -2</vt:lpstr>
      <vt:lpstr>Curl</vt:lpstr>
      <vt:lpstr>Example -1</vt:lpstr>
      <vt:lpstr>Example 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Gradient, Divergence And Curl</dc:title>
  <dc:creator>Md.Afridi Bhuiyan Rabby</dc:creator>
  <cp:lastModifiedBy>Hasebul Hasan</cp:lastModifiedBy>
  <cp:revision>44</cp:revision>
  <dcterms:created xsi:type="dcterms:W3CDTF">2021-07-15T16:38:41Z</dcterms:created>
  <dcterms:modified xsi:type="dcterms:W3CDTF">2021-07-17T04:12:26Z</dcterms:modified>
</cp:coreProperties>
</file>