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62" r:id="rId4"/>
    <p:sldId id="257" r:id="rId5"/>
    <p:sldId id="258" r:id="rId6"/>
    <p:sldId id="265" r:id="rId7"/>
    <p:sldId id="259" r:id="rId8"/>
    <p:sldId id="260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4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53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08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9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2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2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2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0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2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2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44C8-7A36-4D31-BBE3-43362EEB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10990" y="409094"/>
            <a:ext cx="9755187" cy="2766528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C40FB-985B-4A65-A723-B76B27C3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868984" y="3280621"/>
            <a:ext cx="9755187" cy="5503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Presented by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jamil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rayhan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ID: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18cse061</a:t>
            </a:r>
          </a:p>
        </p:txBody>
      </p:sp>
    </p:spTree>
    <p:extLst>
      <p:ext uri="{BB962C8B-B14F-4D97-AF65-F5344CB8AC3E}">
        <p14:creationId xmlns:p14="http://schemas.microsoft.com/office/powerpoint/2010/main" val="179882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C977-FBA1-473E-BCD3-516E07B5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04552"/>
            <a:ext cx="10396882" cy="1151965"/>
          </a:xfrm>
        </p:spPr>
        <p:txBody>
          <a:bodyPr/>
          <a:lstStyle/>
          <a:p>
            <a:r>
              <a:rPr lang="en-US" dirty="0"/>
              <a:t>Illustration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CB8D-87AC-457D-9478-1FAB1C8F95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56517"/>
            <a:ext cx="10394707" cy="3772683"/>
          </a:xfrm>
        </p:spPr>
        <p:txBody>
          <a:bodyPr>
            <a:normAutofit lnSpcReduction="10000"/>
          </a:bodyPr>
          <a:lstStyle/>
          <a:p>
            <a:r>
              <a:rPr lang="en-US" sz="3200" b="0" i="0" cap="none" dirty="0">
                <a:solidFill>
                  <a:srgbClr val="3B3835"/>
                </a:solidFill>
                <a:effectLst/>
              </a:rPr>
              <a:t>If </a:t>
            </a:r>
            <a:r>
              <a:rPr lang="en-US" sz="32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 and </a:t>
            </a:r>
            <a:r>
              <a:rPr lang="en-US" sz="32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 are two vectors of form </a:t>
            </a:r>
          </a:p>
          <a:p>
            <a:pPr marL="1371600" lvl="3" indent="0">
              <a:buNone/>
            </a:pPr>
            <a:r>
              <a:rPr lang="en-US" sz="32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 = A</a:t>
            </a:r>
            <a:r>
              <a:rPr lang="en-US" sz="3200" b="0" i="0" cap="none" baseline="-25000" dirty="0">
                <a:solidFill>
                  <a:srgbClr val="3B3835"/>
                </a:solidFill>
                <a:effectLst/>
              </a:rPr>
              <a:t>1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i + A</a:t>
            </a:r>
            <a:r>
              <a:rPr lang="en-US" sz="3200" b="0" i="0" cap="none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j +A</a:t>
            </a:r>
            <a:r>
              <a:rPr lang="en-US" sz="3200" b="0" i="0" cap="none" baseline="-25000" dirty="0">
                <a:solidFill>
                  <a:srgbClr val="3B3835"/>
                </a:solidFill>
                <a:effectLst/>
              </a:rPr>
              <a:t>3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k </a:t>
            </a:r>
          </a:p>
          <a:p>
            <a:pPr marL="1371600" lvl="3" indent="0">
              <a:buNone/>
            </a:pPr>
            <a:r>
              <a:rPr lang="en-US" sz="32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 = B</a:t>
            </a:r>
            <a:r>
              <a:rPr lang="en-US" sz="3200" b="0" i="0" cap="none" baseline="-25000" dirty="0">
                <a:solidFill>
                  <a:srgbClr val="3B3835"/>
                </a:solidFill>
                <a:effectLst/>
              </a:rPr>
              <a:t>1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i + B</a:t>
            </a:r>
            <a:r>
              <a:rPr lang="en-US" sz="3200" b="0" i="0" cap="none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j + B</a:t>
            </a:r>
            <a:r>
              <a:rPr lang="en-US" sz="3200" b="0" i="0" cap="none" baseline="-25000" dirty="0">
                <a:solidFill>
                  <a:srgbClr val="3B3835"/>
                </a:solidFill>
                <a:effectLst/>
              </a:rPr>
              <a:t>3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k </a:t>
            </a:r>
          </a:p>
          <a:p>
            <a:r>
              <a:rPr lang="en-US" sz="3200" b="0" i="0" cap="none" dirty="0">
                <a:solidFill>
                  <a:srgbClr val="3B3835"/>
                </a:solidFill>
                <a:effectLst/>
              </a:rPr>
              <a:t>Then the cross Product of </a:t>
            </a:r>
            <a:r>
              <a:rPr lang="en-US" sz="32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 and </a:t>
            </a:r>
            <a:r>
              <a:rPr lang="en-US" sz="32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200" b="0" i="0" cap="none" dirty="0">
                <a:solidFill>
                  <a:srgbClr val="3B3835"/>
                </a:solidFill>
                <a:effectLst/>
              </a:rPr>
              <a:t> is,</a:t>
            </a:r>
          </a:p>
          <a:p>
            <a:endParaRPr lang="en-US" sz="3200" b="0" i="0" cap="none" dirty="0">
              <a:solidFill>
                <a:srgbClr val="3B3835"/>
              </a:solidFill>
              <a:effectLst/>
            </a:endParaRPr>
          </a:p>
          <a:p>
            <a:pPr lvl="4"/>
            <a:r>
              <a:rPr lang="en-US" sz="2800" b="0" i="0" cap="none" dirty="0">
                <a:solidFill>
                  <a:srgbClr val="3B3835"/>
                </a:solidFill>
                <a:effectLst/>
              </a:rPr>
              <a:t> </a:t>
            </a:r>
            <a:r>
              <a:rPr lang="en-US" sz="28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2800" b="0" i="0" cap="none" dirty="0">
                <a:solidFill>
                  <a:srgbClr val="3B3835"/>
                </a:solidFill>
                <a:effectLst/>
              </a:rPr>
              <a:t> x </a:t>
            </a:r>
            <a:r>
              <a:rPr lang="en-US" sz="28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2800" b="0" i="0" cap="none" dirty="0">
                <a:solidFill>
                  <a:srgbClr val="3B3835"/>
                </a:solidFill>
                <a:effectLst/>
              </a:rPr>
              <a:t> =</a:t>
            </a:r>
            <a:endParaRPr lang="en-US" sz="2800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55D03-E2A9-4488-8A10-4FB3EA6EC2BF}"/>
              </a:ext>
            </a:extLst>
          </p:cNvPr>
          <p:cNvSpPr txBox="1"/>
          <p:nvPr/>
        </p:nvSpPr>
        <p:spPr>
          <a:xfrm>
            <a:off x="4114648" y="4055621"/>
            <a:ext cx="25188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3B3835"/>
                </a:solidFill>
              </a:rPr>
              <a:t>i</a:t>
            </a:r>
            <a:r>
              <a:rPr lang="en-US" sz="2800" b="0" i="0" cap="none" dirty="0">
                <a:solidFill>
                  <a:srgbClr val="3B3835"/>
                </a:solidFill>
                <a:effectLst/>
              </a:rPr>
              <a:t>        j       </a:t>
            </a:r>
            <a:r>
              <a:rPr lang="en-US" sz="2800" dirty="0">
                <a:solidFill>
                  <a:srgbClr val="3B3835"/>
                </a:solidFill>
              </a:rPr>
              <a:t>k</a:t>
            </a:r>
          </a:p>
          <a:p>
            <a:pPr algn="ctr"/>
            <a:r>
              <a:rPr lang="en-US" sz="2800" dirty="0">
                <a:solidFill>
                  <a:srgbClr val="3B3835"/>
                </a:solidFill>
              </a:rPr>
              <a:t>A</a:t>
            </a:r>
            <a:r>
              <a:rPr lang="en-US" sz="2800" baseline="-25000" dirty="0">
                <a:solidFill>
                  <a:srgbClr val="3B3835"/>
                </a:solidFill>
              </a:rPr>
              <a:t>1</a:t>
            </a:r>
            <a:r>
              <a:rPr lang="en-US" sz="2800" dirty="0">
                <a:solidFill>
                  <a:srgbClr val="3B3835"/>
                </a:solidFill>
              </a:rPr>
              <a:t>     A</a:t>
            </a:r>
            <a:r>
              <a:rPr lang="en-US" sz="2800" baseline="-25000" dirty="0">
                <a:solidFill>
                  <a:srgbClr val="3B3835"/>
                </a:solidFill>
              </a:rPr>
              <a:t>2 </a:t>
            </a:r>
            <a:r>
              <a:rPr lang="en-US" sz="2800" dirty="0">
                <a:solidFill>
                  <a:srgbClr val="3B3835"/>
                </a:solidFill>
              </a:rPr>
              <a:t>    A</a:t>
            </a:r>
            <a:r>
              <a:rPr lang="en-US" sz="2800" baseline="-25000" dirty="0">
                <a:solidFill>
                  <a:srgbClr val="3B3835"/>
                </a:solidFill>
              </a:rPr>
              <a:t>3</a:t>
            </a:r>
            <a:r>
              <a:rPr lang="en-US" sz="2800" dirty="0">
                <a:solidFill>
                  <a:srgbClr val="3B3835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rgbClr val="3B3835"/>
                </a:solidFill>
              </a:rPr>
              <a:t>B</a:t>
            </a:r>
            <a:r>
              <a:rPr lang="en-US" sz="2800" baseline="-25000" dirty="0">
                <a:solidFill>
                  <a:srgbClr val="3B3835"/>
                </a:solidFill>
              </a:rPr>
              <a:t>1 </a:t>
            </a:r>
            <a:r>
              <a:rPr lang="en-US" sz="2800" dirty="0">
                <a:solidFill>
                  <a:srgbClr val="3B3835"/>
                </a:solidFill>
              </a:rPr>
              <a:t>     B</a:t>
            </a:r>
            <a:r>
              <a:rPr lang="en-US" sz="2800" baseline="-25000" dirty="0">
                <a:solidFill>
                  <a:srgbClr val="3B3835"/>
                </a:solidFill>
              </a:rPr>
              <a:t>2 </a:t>
            </a:r>
            <a:r>
              <a:rPr lang="en-US" sz="2800" dirty="0">
                <a:solidFill>
                  <a:srgbClr val="3B3835"/>
                </a:solidFill>
              </a:rPr>
              <a:t>    B</a:t>
            </a:r>
            <a:r>
              <a:rPr lang="en-US" sz="2800" baseline="-25000" dirty="0">
                <a:solidFill>
                  <a:srgbClr val="3B3835"/>
                </a:solidFill>
              </a:rPr>
              <a:t>3</a:t>
            </a:r>
            <a:endParaRPr lang="en-US" sz="2800" b="0" i="0" cap="none" baseline="-25000" dirty="0">
              <a:solidFill>
                <a:srgbClr val="3B3835"/>
              </a:solidFill>
              <a:effectLst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9FDFDE-BB39-445D-A7D8-C32FDB258FD2}"/>
              </a:ext>
            </a:extLst>
          </p:cNvPr>
          <p:cNvCxnSpPr/>
          <p:nvPr/>
        </p:nvCxnSpPr>
        <p:spPr>
          <a:xfrm>
            <a:off x="4114648" y="4055620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D58B0-65CE-402C-BA64-18CFA87DC1F4}"/>
              </a:ext>
            </a:extLst>
          </p:cNvPr>
          <p:cNvCxnSpPr>
            <a:cxnSpLocks/>
          </p:cNvCxnSpPr>
          <p:nvPr/>
        </p:nvCxnSpPr>
        <p:spPr>
          <a:xfrm>
            <a:off x="6485467" y="4055620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0E41-D5EC-412C-9969-D7BE9DE6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00" y="22998"/>
            <a:ext cx="10396882" cy="115196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9594-CE3C-4786-8BBF-3D7528E8DB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648800"/>
            <a:ext cx="10394707" cy="4104585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sz="3200" b="0" i="0" cap="none" dirty="0">
                <a:solidFill>
                  <a:srgbClr val="333333"/>
                </a:solidFill>
                <a:effectLst/>
              </a:rPr>
              <a:t>The cross product is given as,</a:t>
            </a:r>
          </a:p>
          <a:p>
            <a:pPr marL="0" indent="0" algn="l" fontAlgn="base">
              <a:buNone/>
            </a:pPr>
            <a:endParaRPr lang="en-US" sz="3200" b="0" i="0" cap="none" dirty="0">
              <a:solidFill>
                <a:srgbClr val="333333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3200" b="0" i="0" cap="none" dirty="0">
                <a:solidFill>
                  <a:srgbClr val="333333"/>
                </a:solidFill>
                <a:effectLst/>
              </a:rPr>
              <a:t>   </a:t>
            </a:r>
            <a:r>
              <a:rPr lang="en-US" sz="3200" b="0" i="0" u="sng" cap="none" dirty="0">
                <a:solidFill>
                  <a:srgbClr val="333333"/>
                </a:solidFill>
                <a:effectLst/>
              </a:rPr>
              <a:t>a</a:t>
            </a:r>
            <a:r>
              <a:rPr lang="en-US" sz="3200" b="0" i="0" cap="none" dirty="0">
                <a:solidFill>
                  <a:srgbClr val="333333"/>
                </a:solidFill>
                <a:effectLst/>
              </a:rPr>
              <a:t> × </a:t>
            </a:r>
            <a:r>
              <a:rPr lang="en-US" sz="3200" b="0" i="0" u="sng" cap="none" dirty="0">
                <a:solidFill>
                  <a:srgbClr val="333333"/>
                </a:solidFill>
                <a:effectLst/>
              </a:rPr>
              <a:t>b</a:t>
            </a:r>
            <a:r>
              <a:rPr lang="en-US" sz="3200" b="0" i="0" cap="none" dirty="0">
                <a:solidFill>
                  <a:srgbClr val="333333"/>
                </a:solidFill>
                <a:effectLst/>
              </a:rPr>
              <a:t> =</a:t>
            </a:r>
          </a:p>
          <a:p>
            <a:pPr marL="0" indent="0" algn="l" fontAlgn="base">
              <a:buNone/>
            </a:pPr>
            <a:endParaRPr lang="en-US" sz="3200" b="0" i="0" cap="none" dirty="0">
              <a:solidFill>
                <a:srgbClr val="333333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3200" b="0" i="0" cap="none" dirty="0">
                <a:solidFill>
                  <a:srgbClr val="333333"/>
                </a:solidFill>
                <a:effectLst/>
              </a:rPr>
              <a:t>           = [(4×9)−(5×8)] </a:t>
            </a:r>
            <a:r>
              <a:rPr lang="en-US" sz="3200" b="0" i="0" cap="none" dirty="0" err="1">
                <a:solidFill>
                  <a:srgbClr val="333333"/>
                </a:solidFill>
                <a:effectLst/>
              </a:rPr>
              <a:t>i</a:t>
            </a:r>
            <a:r>
              <a:rPr lang="en-US" sz="3200" b="0" i="0" cap="none" dirty="0">
                <a:solidFill>
                  <a:srgbClr val="333333"/>
                </a:solidFill>
                <a:effectLst/>
              </a:rPr>
              <a:t> − [(3×9)−(5×7)]j + [(3×8)−(4×7)] k</a:t>
            </a:r>
          </a:p>
          <a:p>
            <a:pPr marL="0" indent="0" algn="l" fontAlgn="base">
              <a:buNone/>
            </a:pPr>
            <a:r>
              <a:rPr lang="en-US" sz="3200" b="0" i="0" cap="none" dirty="0">
                <a:solidFill>
                  <a:srgbClr val="333333"/>
                </a:solidFill>
                <a:effectLst/>
              </a:rPr>
              <a:t>           = (36−40)</a:t>
            </a:r>
            <a:r>
              <a:rPr lang="en-US" sz="3200" b="0" i="0" cap="none" dirty="0" err="1">
                <a:solidFill>
                  <a:srgbClr val="333333"/>
                </a:solidFill>
                <a:effectLst/>
              </a:rPr>
              <a:t>i</a:t>
            </a:r>
            <a:r>
              <a:rPr lang="en-US" sz="3200" b="0" i="0" cap="none" dirty="0">
                <a:solidFill>
                  <a:srgbClr val="333333"/>
                </a:solidFill>
                <a:effectLst/>
              </a:rPr>
              <a:t> − (27−35)j + (24−28) k  </a:t>
            </a:r>
          </a:p>
          <a:p>
            <a:pPr marL="0" indent="0" algn="l" fontAlgn="base">
              <a:buNone/>
            </a:pPr>
            <a:r>
              <a:rPr lang="en-US" sz="3200" b="0" i="0" cap="none" dirty="0">
                <a:solidFill>
                  <a:srgbClr val="333333"/>
                </a:solidFill>
                <a:effectLst/>
              </a:rPr>
              <a:t>           = −4i + 8j −4k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1E3D0-48EA-47CC-9D58-FFBF98109674}"/>
              </a:ext>
            </a:extLst>
          </p:cNvPr>
          <p:cNvSpPr txBox="1"/>
          <p:nvPr/>
        </p:nvSpPr>
        <p:spPr>
          <a:xfrm>
            <a:off x="2301108" y="2256580"/>
            <a:ext cx="3014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cap="none" dirty="0" err="1">
                <a:solidFill>
                  <a:srgbClr val="333333"/>
                </a:solidFill>
                <a:effectLst/>
              </a:rPr>
              <a:t>i</a:t>
            </a:r>
            <a:r>
              <a:rPr lang="en-US" sz="3200" b="0" i="0" cap="none" dirty="0">
                <a:solidFill>
                  <a:srgbClr val="333333"/>
                </a:solidFill>
                <a:effectLst/>
              </a:rPr>
              <a:t>       j     k</a:t>
            </a:r>
          </a:p>
          <a:p>
            <a:pPr marL="0" indent="0" algn="ctr" fontAlgn="base">
              <a:buNone/>
            </a:pPr>
            <a:r>
              <a:rPr lang="en-US" sz="3200" b="0" i="0" cap="none" dirty="0">
                <a:solidFill>
                  <a:srgbClr val="333333"/>
                </a:solidFill>
                <a:effectLst/>
              </a:rPr>
              <a:t>3     4     5</a:t>
            </a:r>
          </a:p>
          <a:p>
            <a:pPr algn="ctr" fontAlgn="base"/>
            <a:r>
              <a:rPr lang="en-US" sz="3200" b="0" i="0" cap="none" dirty="0">
                <a:solidFill>
                  <a:srgbClr val="333333"/>
                </a:solidFill>
                <a:effectLst/>
              </a:rPr>
              <a:t>7     8     9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672D9-EC1A-4A51-92DA-948C71F9BE85}"/>
              </a:ext>
            </a:extLst>
          </p:cNvPr>
          <p:cNvSpPr txBox="1"/>
          <p:nvPr/>
        </p:nvSpPr>
        <p:spPr>
          <a:xfrm>
            <a:off x="401300" y="1054113"/>
            <a:ext cx="9827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Untitled Sans"/>
              </a:rPr>
              <a:t> Find the cross product of 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JXc-TeX-math-I"/>
              </a:rPr>
              <a:t>a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Untitled Sans"/>
              </a:rPr>
              <a:t>= (3,4,5) and b  = (7,8,9)</a:t>
            </a:r>
            <a:endParaRPr lang="en-US" sz="3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BFF548-2AC7-4D61-9CCE-747ABD5CF905}"/>
              </a:ext>
            </a:extLst>
          </p:cNvPr>
          <p:cNvCxnSpPr/>
          <p:nvPr/>
        </p:nvCxnSpPr>
        <p:spPr>
          <a:xfrm>
            <a:off x="2607734" y="2256580"/>
            <a:ext cx="0" cy="1569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4D96DA-8A95-4211-BA55-F12F151075DB}"/>
              </a:ext>
            </a:extLst>
          </p:cNvPr>
          <p:cNvCxnSpPr/>
          <p:nvPr/>
        </p:nvCxnSpPr>
        <p:spPr>
          <a:xfrm>
            <a:off x="5046133" y="2256580"/>
            <a:ext cx="0" cy="1569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9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8D5F-F3FB-43EA-9BDA-9E658C17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49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68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3D58-0479-48EE-9BA0-E188A658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vector multiplication?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3957-E487-443F-AAAC-5BCE1A1C3C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600" cap="none" dirty="0"/>
              <a:t>Multiplication of two (or more) vector with themselves.</a:t>
            </a:r>
          </a:p>
          <a:p>
            <a:r>
              <a:rPr lang="en-US" sz="3600" cap="none" dirty="0"/>
              <a:t>T</a:t>
            </a:r>
            <a:r>
              <a:rPr lang="en-US" sz="3600" b="0" i="0" cap="none" dirty="0">
                <a:effectLst/>
              </a:rPr>
              <a:t>he product of the projection of the first vector onto the second vector </a:t>
            </a:r>
          </a:p>
          <a:p>
            <a:r>
              <a:rPr lang="en-US" sz="3600" cap="none" dirty="0"/>
              <a:t>And t</a:t>
            </a:r>
            <a:r>
              <a:rPr lang="en-US" sz="3600" b="0" i="0" cap="none" dirty="0">
                <a:effectLst/>
              </a:rPr>
              <a:t>he magnitude of the second vector.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71990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8A4-E344-424C-B71D-462B9E74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166D-FB0A-4800-BC65-F810AE5D71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4800" cap="none" dirty="0"/>
              <a:t>There are two kinds of multiplication for vector.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4800" cap="none" dirty="0"/>
              <a:t>Dot  product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4800" cap="none" dirty="0"/>
              <a:t>Cross product</a:t>
            </a:r>
          </a:p>
        </p:txBody>
      </p:sp>
    </p:spTree>
    <p:extLst>
      <p:ext uri="{BB962C8B-B14F-4D97-AF65-F5344CB8AC3E}">
        <p14:creationId xmlns:p14="http://schemas.microsoft.com/office/powerpoint/2010/main" val="320344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FB09-EED8-4D87-96D8-849DF1B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8" y="621440"/>
            <a:ext cx="10396882" cy="1151965"/>
          </a:xfrm>
        </p:spPr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F1B5-9F2F-40F2-90C3-A677CB2070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151" y="1430669"/>
            <a:ext cx="10394707" cy="4463155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dobe Garamond Pro" panose="02020502060506020403" pitchFamily="18" charset="0"/>
                <a:cs typeface="Arial" panose="020B0604020202020204" pitchFamily="34" charset="0"/>
              </a:rPr>
              <a:t>The dot product of two vector</a:t>
            </a:r>
          </a:p>
          <a:p>
            <a:pPr marL="0" indent="0">
              <a:buNone/>
            </a:pPr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 </a:t>
            </a:r>
            <a:r>
              <a:rPr lang="en-US" sz="40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A</a:t>
            </a:r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 </a:t>
            </a:r>
            <a:r>
              <a:rPr lang="en-US" sz="4000" cap="none" dirty="0">
                <a:latin typeface="Adobe Garamond Pro" panose="02020502060506020403" pitchFamily="18" charset="0"/>
                <a:cs typeface="Arial" panose="020B0604020202020204" pitchFamily="34" charset="0"/>
              </a:rPr>
              <a:t>and </a:t>
            </a:r>
            <a:r>
              <a:rPr lang="en-US" sz="40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B</a:t>
            </a:r>
            <a:r>
              <a:rPr lang="en-US" sz="4000" cap="none" dirty="0">
                <a:latin typeface="Adobe Garamond Pro" panose="02020502060506020403" pitchFamily="18" charset="0"/>
                <a:cs typeface="Arial" panose="020B0604020202020204" pitchFamily="34" charset="0"/>
              </a:rPr>
              <a:t> is defined as the scalar</a:t>
            </a:r>
          </a:p>
          <a:p>
            <a:pPr marL="0" indent="0">
              <a:buNone/>
            </a:pPr>
            <a:r>
              <a:rPr lang="en-US" sz="4000" cap="none" dirty="0">
                <a:latin typeface="Adobe Garamond Pro" panose="02020502060506020403" pitchFamily="18" charset="0"/>
                <a:cs typeface="Arial" panose="020B0604020202020204" pitchFamily="34" charset="0"/>
              </a:rPr>
              <a:t> value </a:t>
            </a:r>
            <a:r>
              <a:rPr lang="en-US" sz="4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AB cos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4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cap="none" dirty="0">
                <a:latin typeface="Adobe Garamond Pro" panose="02020502060506020403" pitchFamily="18" charset="0"/>
                <a:cs typeface="Arial" panose="020B0604020202020204" pitchFamily="34" charset="0"/>
              </a:rPr>
              <a:t>Where </a:t>
            </a:r>
            <a:r>
              <a:rPr lang="el-GR" sz="3600" b="0" i="0" dirty="0">
                <a:solidFill>
                  <a:srgbClr val="3B38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4000" cap="none" dirty="0">
                <a:latin typeface="Adobe Garamond Pro" panose="02020502060506020403" pitchFamily="18" charset="0"/>
                <a:cs typeface="Arial" panose="020B0604020202020204" pitchFamily="34" charset="0"/>
              </a:rPr>
              <a:t> is the angle between them such that 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0≤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≤π</a:t>
            </a: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.</a:t>
            </a:r>
            <a:endParaRPr lang="en-US" sz="40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anose="02020502060506020403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5C6A4-ACC3-451F-B87D-A7BC0AC4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84" y="1598358"/>
            <a:ext cx="3877603" cy="26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95ED-83B2-4B7C-A065-25DD007E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dot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7A6E-3137-44E8-B720-97493A59CC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600" cap="none" dirty="0">
                <a:latin typeface="Adobe Garamond Pro" panose="02020502060506020403" pitchFamily="18" charset="0"/>
              </a:rPr>
              <a:t>It is denoted by </a:t>
            </a:r>
            <a:r>
              <a:rPr lang="en-US" sz="36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A</a:t>
            </a:r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.</a:t>
            </a:r>
            <a:r>
              <a:rPr lang="en-US" sz="36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B</a:t>
            </a:r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 </a:t>
            </a:r>
            <a:r>
              <a:rPr lang="en-US" sz="3600" cap="none" dirty="0">
                <a:latin typeface="Adobe Garamond Pro" panose="02020502060506020403" pitchFamily="18" charset="0"/>
              </a:rPr>
              <a:t>by placing a dot sign between the vectors.</a:t>
            </a:r>
          </a:p>
          <a:p>
            <a:r>
              <a:rPr lang="en-US" sz="3600" cap="none" dirty="0">
                <a:latin typeface="Adobe Garamond Pro" panose="02020502060506020403" pitchFamily="18" charset="0"/>
              </a:rPr>
              <a:t>So we have the equation,</a:t>
            </a:r>
          </a:p>
          <a:p>
            <a:pPr marL="3657600" lvl="8" indent="0">
              <a:buNone/>
            </a:pPr>
            <a:r>
              <a:rPr lang="en-US" sz="3600" b="1" i="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A</a:t>
            </a:r>
            <a:r>
              <a:rPr lang="en-US" sz="3600" b="1" i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.</a:t>
            </a:r>
            <a:r>
              <a:rPr lang="en-US" sz="36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B</a:t>
            </a:r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= AB cos</a:t>
            </a:r>
            <a:r>
              <a:rPr lang="el-G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sz="3600" b="1" i="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0" i="0" dirty="0">
                <a:latin typeface="Adobe Garamond Pro" panose="02020502060506020403" pitchFamily="18" charset="0"/>
              </a:rPr>
              <a:t>A</a:t>
            </a:r>
            <a:r>
              <a:rPr lang="en-US" sz="3600" b="0" i="0" cap="none" dirty="0">
                <a:latin typeface="Adobe Garamond Pro" panose="02020502060506020403" pitchFamily="18" charset="0"/>
              </a:rPr>
              <a:t>nother name of dot product is </a:t>
            </a:r>
            <a:r>
              <a:rPr lang="en-US" sz="3600" b="1" i="0" cap="none" dirty="0">
                <a:latin typeface="Adobe Garamond Pro" panose="02020502060506020403" pitchFamily="18" charset="0"/>
              </a:rPr>
              <a:t>Scalar product</a:t>
            </a:r>
            <a:endParaRPr lang="en-US" sz="3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AD7-F625-4475-AD7C-D0B723DB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236E-0F48-48CE-9B91-4BF9E30CD7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22400"/>
            <a:ext cx="10394707" cy="4521200"/>
          </a:xfrm>
        </p:spPr>
        <p:txBody>
          <a:bodyPr>
            <a:normAutofit/>
          </a:bodyPr>
          <a:lstStyle/>
          <a:p>
            <a:r>
              <a:rPr lang="en-US" sz="3600" b="0" i="0" cap="none" dirty="0">
                <a:solidFill>
                  <a:srgbClr val="3B3835"/>
                </a:solidFill>
                <a:effectLst/>
              </a:rPr>
              <a:t> If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and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are two vectors of form,</a:t>
            </a:r>
          </a:p>
          <a:p>
            <a:pPr marL="0" indent="0" algn="ctr">
              <a:buNone/>
            </a:pPr>
            <a:r>
              <a:rPr lang="en-US" sz="3600" b="0" i="0" cap="none" dirty="0">
                <a:solidFill>
                  <a:srgbClr val="3B3835"/>
                </a:solidFill>
                <a:effectLst/>
              </a:rPr>
              <a:t>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= A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1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i + A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j +A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3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k </a:t>
            </a:r>
          </a:p>
          <a:p>
            <a:pPr marL="0" indent="0" algn="ctr">
              <a:buNone/>
            </a:pPr>
            <a:r>
              <a:rPr lang="en-US" sz="3600" b="0" i="0" cap="none" dirty="0">
                <a:solidFill>
                  <a:srgbClr val="3B3835"/>
                </a:solidFill>
                <a:effectLst/>
              </a:rPr>
              <a:t>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= B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1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i + B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j + B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3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k </a:t>
            </a:r>
          </a:p>
          <a:p>
            <a:r>
              <a:rPr lang="en-US" sz="3600" b="0" i="0" cap="none" dirty="0">
                <a:solidFill>
                  <a:srgbClr val="3B3835"/>
                </a:solidFill>
                <a:effectLst/>
              </a:rPr>
              <a:t>Then the dot product of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and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is,</a:t>
            </a:r>
          </a:p>
          <a:p>
            <a:pPr marL="0" indent="0" algn="ctr">
              <a:buNone/>
            </a:pPr>
            <a:r>
              <a:rPr lang="en-US" sz="3600" b="0" i="0" cap="none" dirty="0">
                <a:solidFill>
                  <a:srgbClr val="3B3835"/>
                </a:solidFill>
                <a:effectLst/>
              </a:rPr>
              <a:t> 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A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.</a:t>
            </a:r>
            <a:r>
              <a:rPr lang="en-US" sz="3600" b="1" i="0" u="sng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= A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1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1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+ A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 + A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3</a:t>
            </a:r>
            <a:r>
              <a:rPr lang="en-US" sz="3600" b="0" i="0" cap="none" dirty="0">
                <a:solidFill>
                  <a:srgbClr val="3B3835"/>
                </a:solidFill>
                <a:effectLst/>
              </a:rPr>
              <a:t>B</a:t>
            </a:r>
            <a:r>
              <a:rPr lang="en-US" sz="3600" b="0" i="0" cap="none" baseline="-25000" dirty="0">
                <a:solidFill>
                  <a:srgbClr val="3B3835"/>
                </a:solidFill>
                <a:effectLst/>
              </a:rPr>
              <a:t>3</a:t>
            </a:r>
            <a:endParaRPr lang="en-US" sz="3600" cap="none" baseline="-25000" dirty="0"/>
          </a:p>
        </p:txBody>
      </p:sp>
    </p:spTree>
    <p:extLst>
      <p:ext uri="{BB962C8B-B14F-4D97-AF65-F5344CB8AC3E}">
        <p14:creationId xmlns:p14="http://schemas.microsoft.com/office/powerpoint/2010/main" val="411066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F37F-D388-4A68-9551-A522B880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8" y="0"/>
            <a:ext cx="10396882" cy="115196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A4C7-EC32-48F0-8B12-E0596ED228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704589"/>
            <a:ext cx="10394707" cy="48365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and </a:t>
            </a:r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</a:t>
            </a:r>
            <a:r>
              <a:rPr lang="en-US" sz="3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 that</a:t>
            </a:r>
            <a:r>
              <a:rPr lang="en-US" sz="3800" b="1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 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 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).(B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=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i.(B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k) + 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j.(B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k) + 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k.(B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=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(Proved)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19B82E-4EA7-4913-95F5-CDA4BDC3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87064"/>
              </p:ext>
            </p:extLst>
          </p:nvPr>
        </p:nvGraphicFramePr>
        <p:xfrm>
          <a:off x="4924035" y="5020236"/>
          <a:ext cx="7507706" cy="797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7706">
                  <a:extLst>
                    <a:ext uri="{9D8B030D-6E8A-4147-A177-3AD203B41FA5}">
                      <a16:colId xmlns:a16="http://schemas.microsoft.com/office/drawing/2014/main" val="1643938491"/>
                    </a:ext>
                  </a:extLst>
                </a:gridCol>
              </a:tblGrid>
              <a:tr h="797336">
                <a:tc>
                  <a:txBody>
                    <a:bodyPr/>
                    <a:lstStyle/>
                    <a:p>
                      <a:r>
                        <a:rPr lang="en-US" sz="2800" dirty="0" err="1"/>
                        <a:t>i.i</a:t>
                      </a:r>
                      <a:r>
                        <a:rPr lang="en-US" sz="2800" dirty="0"/>
                        <a:t> = </a:t>
                      </a:r>
                      <a:r>
                        <a:rPr lang="en-US" sz="2800" dirty="0" err="1"/>
                        <a:t>j.j</a:t>
                      </a:r>
                      <a:r>
                        <a:rPr lang="en-US" sz="2800" dirty="0"/>
                        <a:t> = </a:t>
                      </a:r>
                      <a:r>
                        <a:rPr lang="en-US" sz="2800" dirty="0" err="1"/>
                        <a:t>k.k</a:t>
                      </a:r>
                      <a:r>
                        <a:rPr lang="en-US" sz="2800" dirty="0"/>
                        <a:t> = 1 and all other product are zero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86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32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723-2ADD-4EBF-AC47-20C4DBA7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-34365"/>
            <a:ext cx="10396882" cy="1151965"/>
          </a:xfrm>
        </p:spPr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6900-BA2B-4490-A4BA-3F6E8394A1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4" y="1117600"/>
            <a:ext cx="7188200" cy="4256985"/>
          </a:xfrm>
        </p:spPr>
        <p:txBody>
          <a:bodyPr>
            <a:normAutofit lnSpcReduction="10000"/>
          </a:bodyPr>
          <a:lstStyle/>
          <a:p>
            <a:r>
              <a:rPr lang="en-US" sz="4000" cap="none" dirty="0"/>
              <a:t>The cross product of two vector </a:t>
            </a:r>
            <a:r>
              <a:rPr lang="en-US" sz="4000" b="1" u="sng" cap="none" dirty="0"/>
              <a:t>A</a:t>
            </a:r>
            <a:r>
              <a:rPr lang="en-US" sz="4000" cap="none" dirty="0"/>
              <a:t> and </a:t>
            </a:r>
            <a:r>
              <a:rPr lang="en-US" sz="4000" b="1" u="sng" cap="none" dirty="0"/>
              <a:t>B</a:t>
            </a:r>
            <a:r>
              <a:rPr lang="en-US" sz="4000" cap="none" dirty="0"/>
              <a:t> is defined as </a:t>
            </a:r>
            <a:r>
              <a:rPr lang="en-US" sz="4000" b="1" cap="none" dirty="0"/>
              <a:t>AB sin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4000" b="1" cap="none" dirty="0"/>
              <a:t> </a:t>
            </a:r>
            <a:r>
              <a:rPr lang="en-US" sz="4000" cap="none" dirty="0"/>
              <a:t>with a direction perpendicular to </a:t>
            </a:r>
            <a:r>
              <a:rPr lang="en-US" sz="4000" b="1" u="sng" cap="none" dirty="0"/>
              <a:t>A</a:t>
            </a:r>
            <a:r>
              <a:rPr lang="en-US" sz="4000" cap="none" dirty="0"/>
              <a:t> and </a:t>
            </a:r>
            <a:r>
              <a:rPr lang="en-US" sz="4000" b="1" u="sng" cap="none" dirty="0"/>
              <a:t>B</a:t>
            </a:r>
            <a:r>
              <a:rPr lang="en-US" sz="4000" cap="none" dirty="0"/>
              <a:t> in right hand system,</a:t>
            </a:r>
          </a:p>
          <a:p>
            <a:r>
              <a:rPr lang="en-US" sz="4000" cap="none" dirty="0"/>
              <a:t> where 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4000" cap="none" dirty="0"/>
              <a:t> is the angle between them such that </a:t>
            </a:r>
            <a:r>
              <a:rPr lang="el-G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0≤θ≤π</a:t>
            </a:r>
            <a:r>
              <a:rPr lang="en-US" sz="4000" b="0" i="0" dirty="0">
                <a:solidFill>
                  <a:srgbClr val="3B38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rial" panose="020B0604020202020204" pitchFamily="34" charset="0"/>
              </a:rPr>
              <a:t>.</a:t>
            </a:r>
            <a:endParaRPr lang="en-US" sz="40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320B3-F5E0-4AB6-9E14-998BD548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49" y="1811868"/>
            <a:ext cx="3996451" cy="278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3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062B-C7B3-4C71-9D01-D5512D4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5" y="43305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is cross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CEE-F17E-4530-B5A6-8A0A8228C5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961796"/>
            <a:ext cx="10394707" cy="3311189"/>
          </a:xfrm>
        </p:spPr>
        <p:txBody>
          <a:bodyPr>
            <a:noAutofit/>
          </a:bodyPr>
          <a:lstStyle/>
          <a:p>
            <a:r>
              <a:rPr lang="en-US" sz="4000" dirty="0"/>
              <a:t>I</a:t>
            </a:r>
            <a:r>
              <a:rPr lang="en-US" sz="4000" cap="none" dirty="0"/>
              <a:t>ts denoted by </a:t>
            </a:r>
            <a:r>
              <a:rPr lang="en-US" sz="4000" b="1" u="sng" cap="none" dirty="0"/>
              <a:t>A</a:t>
            </a:r>
            <a:r>
              <a:rPr lang="en-US" sz="4000" b="1" cap="none" dirty="0"/>
              <a:t> x </a:t>
            </a:r>
            <a:r>
              <a:rPr lang="en-US" sz="4000" b="1" u="sng" cap="none" dirty="0"/>
              <a:t>B</a:t>
            </a:r>
            <a:r>
              <a:rPr lang="en-US" sz="4000" b="1" cap="none" dirty="0"/>
              <a:t> </a:t>
            </a:r>
            <a:r>
              <a:rPr lang="en-US" sz="4000" cap="none" dirty="0"/>
              <a:t>by placing a cross sign between the vectors.</a:t>
            </a:r>
          </a:p>
          <a:p>
            <a:r>
              <a:rPr lang="en-US" sz="4000" cap="none" dirty="0"/>
              <a:t>So we have the equation,</a:t>
            </a:r>
          </a:p>
          <a:p>
            <a:pPr marL="3200400" lvl="7" indent="0">
              <a:buNone/>
            </a:pPr>
            <a:r>
              <a:rPr lang="de-DE" sz="4000" b="1" u="sng" cap="none" dirty="0"/>
              <a:t>A</a:t>
            </a:r>
            <a:r>
              <a:rPr lang="de-DE" sz="4000" b="1" cap="none" dirty="0"/>
              <a:t> </a:t>
            </a:r>
            <a:r>
              <a:rPr lang="de-DE" sz="4000" b="0" cap="none" dirty="0">
                <a:effectLst/>
              </a:rPr>
              <a:t>x </a:t>
            </a:r>
            <a:r>
              <a:rPr lang="de-DE" sz="4000" b="1" u="sng" cap="none" dirty="0">
                <a:effectLst/>
              </a:rPr>
              <a:t>B</a:t>
            </a:r>
            <a:r>
              <a:rPr lang="de-DE" sz="4000" b="0" cap="none" dirty="0">
                <a:effectLst/>
              </a:rPr>
              <a:t> = AB sinθη = </a:t>
            </a:r>
            <a:r>
              <a:rPr lang="de-DE" sz="4000" b="1" u="sng" cap="none" dirty="0">
                <a:effectLst/>
              </a:rPr>
              <a:t>C</a:t>
            </a:r>
            <a:r>
              <a:rPr lang="de-DE" sz="4000" b="1" cap="none" dirty="0">
                <a:effectLst/>
              </a:rPr>
              <a:t> </a:t>
            </a:r>
          </a:p>
          <a:p>
            <a:r>
              <a:rPr lang="de-DE" sz="4000" cap="none" dirty="0"/>
              <a:t>Another name of dot product is </a:t>
            </a:r>
            <a:r>
              <a:rPr lang="de-DE" sz="4000" b="1" cap="none" dirty="0"/>
              <a:t>vector product</a:t>
            </a:r>
            <a:endParaRPr lang="en-US" sz="4000" b="1" cap="none" dirty="0"/>
          </a:p>
        </p:txBody>
      </p:sp>
    </p:spTree>
    <p:extLst>
      <p:ext uri="{BB962C8B-B14F-4D97-AF65-F5344CB8AC3E}">
        <p14:creationId xmlns:p14="http://schemas.microsoft.com/office/powerpoint/2010/main" val="124563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6">
      <a:majorFont>
        <a:latin typeface="Impact"/>
        <a:ea typeface=""/>
        <a:cs typeface=""/>
      </a:majorFont>
      <a:minorFont>
        <a:latin typeface="Adobe Garamond Pro"/>
        <a:ea typeface=""/>
        <a:cs typeface="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207</TotalTime>
  <Words>536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Garamond Pro</vt:lpstr>
      <vt:lpstr>Arial</vt:lpstr>
      <vt:lpstr>Calibri</vt:lpstr>
      <vt:lpstr>Courier New</vt:lpstr>
      <vt:lpstr>Impact</vt:lpstr>
      <vt:lpstr>MJXc-TeX-math-I</vt:lpstr>
      <vt:lpstr>Untitled Sans</vt:lpstr>
      <vt:lpstr>Main Event</vt:lpstr>
      <vt:lpstr>Vector multiplication</vt:lpstr>
      <vt:lpstr>What is vector multiplication?</vt:lpstr>
      <vt:lpstr>Types of vector multiplication</vt:lpstr>
      <vt:lpstr>Dot Product</vt:lpstr>
      <vt:lpstr>What is dot product?</vt:lpstr>
      <vt:lpstr>Illustration of dot product</vt:lpstr>
      <vt:lpstr>Example</vt:lpstr>
      <vt:lpstr>Cross product</vt:lpstr>
      <vt:lpstr>What is cross product?</vt:lpstr>
      <vt:lpstr>Illustration of cross product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Dot, cross and multiple product of vector</dc:title>
  <dc:creator>Hasebul Hasan</dc:creator>
  <cp:lastModifiedBy>Hasebul Hasan</cp:lastModifiedBy>
  <cp:revision>21</cp:revision>
  <dcterms:created xsi:type="dcterms:W3CDTF">2021-07-16T15:10:44Z</dcterms:created>
  <dcterms:modified xsi:type="dcterms:W3CDTF">2021-07-17T03:54:05Z</dcterms:modified>
</cp:coreProperties>
</file>