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654514"/>
            <a:ext cx="9715500" cy="2774486"/>
          </a:xfrm>
        </p:spPr>
        <p:txBody>
          <a:bodyPr/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Differentiation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Presented by Jamil </a:t>
            </a:r>
            <a:r>
              <a:rPr lang="en-US" sz="2800" dirty="0" err="1"/>
              <a:t>Rayhan</a:t>
            </a:r>
            <a:endParaRPr lang="en-US" sz="2800" dirty="0"/>
          </a:p>
          <a:p>
            <a:r>
              <a:rPr lang="en-US" sz="2800" dirty="0"/>
              <a:t>ID: 18CSE061</a:t>
            </a:r>
          </a:p>
        </p:txBody>
      </p:sp>
    </p:spTree>
    <p:extLst>
      <p:ext uri="{BB962C8B-B14F-4D97-AF65-F5344CB8AC3E}">
        <p14:creationId xmlns:p14="http://schemas.microsoft.com/office/powerpoint/2010/main" val="17153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37855"/>
                <a:ext cx="10438342" cy="450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b)  </a:t>
                </a:r>
                <a:r>
                  <a:rPr lang="en-US" sz="2000" dirty="0">
                    <a:solidFill>
                      <a:schemeClr val="tx1"/>
                    </a:solidFill>
                  </a:rPr>
                  <a:t>A x B = (5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k ).(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j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j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k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(A x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j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k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−3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i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+3 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j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+(5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−11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														[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Ans</a:t>
                </a:r>
                <a:r>
                  <a:rPr lang="en-US" sz="2000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37855"/>
                <a:ext cx="10438342" cy="4503507"/>
              </a:xfrm>
              <a:blipFill rotWithShape="0">
                <a:blip r:embed="rId2"/>
                <a:stretch>
                  <a:fillRect l="-584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57450"/>
            <a:ext cx="9769302" cy="1863725"/>
          </a:xfrm>
        </p:spPr>
        <p:txBody>
          <a:bodyPr>
            <a:norm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99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733"/>
          </a:xfrm>
        </p:spPr>
        <p:txBody>
          <a:bodyPr/>
          <a:lstStyle/>
          <a:p>
            <a:r>
              <a:rPr lang="en-US" dirty="0"/>
              <a:t>ORDINARY DERIVATIVES OF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39333"/>
                <a:ext cx="8596668" cy="323426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be a vector depending on a single scalar variable u. Then,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n-US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denotes an increment in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 ordinary derivative of the vector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with respect to the scalar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given by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 limit exists.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39333"/>
                <a:ext cx="8596668" cy="3234267"/>
              </a:xfrm>
              <a:blipFill rotWithShape="0">
                <a:blip r:embed="rId2"/>
                <a:stretch>
                  <a:fillRect l="-709" t="-1130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34873" y="5786582"/>
            <a:ext cx="1799152" cy="433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34873" y="4793673"/>
            <a:ext cx="1405163" cy="1426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40037" y="4793673"/>
            <a:ext cx="393988" cy="992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449437"/>
                  </p:ext>
                </p:extLst>
              </p:nvPr>
            </p:nvGraphicFramePr>
            <p:xfrm>
              <a:off x="4514850" y="6153150"/>
              <a:ext cx="828675" cy="485775"/>
            </p:xfrm>
            <a:graphic>
              <a:graphicData uri="http://schemas.openxmlformats.org/drawingml/2006/table">
                <a:tbl>
                  <a:tblPr/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449437"/>
                  </p:ext>
                </p:extLst>
              </p:nvPr>
            </p:nvGraphicFramePr>
            <p:xfrm>
              <a:off x="4514850" y="6153150"/>
              <a:ext cx="828675" cy="485775"/>
            </p:xfrm>
            <a:graphic>
              <a:graphicData uri="http://schemas.openxmlformats.org/drawingml/2006/table">
                <a:tbl>
                  <a:tblPr/>
                  <a:tblGrid>
                    <a:gridCol w="828675"/>
                  </a:tblGrid>
                  <a:tr h="485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4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637658"/>
                  </p:ext>
                </p:extLst>
              </p:nvPr>
            </p:nvGraphicFramePr>
            <p:xfrm>
              <a:off x="3381375" y="5180734"/>
              <a:ext cx="1162050" cy="485775"/>
            </p:xfrm>
            <a:graphic>
              <a:graphicData uri="http://schemas.openxmlformats.org/drawingml/2006/table">
                <a:tbl>
                  <a:tblPr/>
                  <a:tblGrid>
                    <a:gridCol w="1162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i="1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637658"/>
                  </p:ext>
                </p:extLst>
              </p:nvPr>
            </p:nvGraphicFramePr>
            <p:xfrm>
              <a:off x="3381375" y="5180734"/>
              <a:ext cx="1162050" cy="485775"/>
            </p:xfrm>
            <a:graphic>
              <a:graphicData uri="http://schemas.openxmlformats.org/drawingml/2006/table">
                <a:tbl>
                  <a:tblPr/>
                  <a:tblGrid>
                    <a:gridCol w="1162050"/>
                  </a:tblGrid>
                  <a:tr h="485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74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34735"/>
                  </p:ext>
                </p:extLst>
              </p:nvPr>
            </p:nvGraphicFramePr>
            <p:xfrm>
              <a:off x="5419724" y="5017558"/>
              <a:ext cx="2581276" cy="640080"/>
            </p:xfrm>
            <a:graphic>
              <a:graphicData uri="http://schemas.openxmlformats.org/drawingml/2006/table">
                <a:tbl>
                  <a:tblPr/>
                  <a:tblGrid>
                    <a:gridCol w="25812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b="1" dirty="0"/>
                            <a:t>R = 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i="1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r>
                            <a:rPr lang="en-US" b="1" dirty="0"/>
                            <a:t> -R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34735"/>
                  </p:ext>
                </p:extLst>
              </p:nvPr>
            </p:nvGraphicFramePr>
            <p:xfrm>
              <a:off x="5419724" y="5017558"/>
              <a:ext cx="2581276" cy="640080"/>
            </p:xfrm>
            <a:graphic>
              <a:graphicData uri="http://schemas.openxmlformats.org/drawingml/2006/table">
                <a:tbl>
                  <a:tblPr/>
                  <a:tblGrid>
                    <a:gridCol w="2581276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56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20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733"/>
          </a:xfrm>
        </p:spPr>
        <p:txBody>
          <a:bodyPr/>
          <a:lstStyle/>
          <a:p>
            <a:r>
              <a:rPr lang="en-US" dirty="0"/>
              <a:t>Space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39333"/>
                <a:ext cx="9438216" cy="427566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in particular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is the position vector r(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joining the origin 0 of a coordinate system and any point (x, y, z), then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= x(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y(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)j + z(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)k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and specification of the vector function r(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defines x, y and z as functions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As u changes, the terminal point of r describes a space curve having parametric equations     x = x(u),  y = y(u),  z = z(u)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a vector in the direction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exists, the limit will be a vector in the direction of the tangent to the space curve at (x, y, z) and is given by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39333"/>
                <a:ext cx="9438216" cy="4275667"/>
              </a:xfrm>
              <a:blipFill rotWithShape="0">
                <a:blip r:embed="rId2"/>
                <a:stretch>
                  <a:fillRect l="-646" t="-855" r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973123" y="5880197"/>
            <a:ext cx="1799152" cy="433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73123" y="4887288"/>
            <a:ext cx="1405163" cy="1426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378287" y="4887288"/>
            <a:ext cx="393988" cy="992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19041"/>
                  </p:ext>
                </p:extLst>
              </p:nvPr>
            </p:nvGraphicFramePr>
            <p:xfrm>
              <a:off x="5657850" y="5724525"/>
              <a:ext cx="828675" cy="485775"/>
            </p:xfrm>
            <a:graphic>
              <a:graphicData uri="http://schemas.openxmlformats.org/drawingml/2006/table">
                <a:tbl>
                  <a:tblPr/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19041"/>
                  </p:ext>
                </p:extLst>
              </p:nvPr>
            </p:nvGraphicFramePr>
            <p:xfrm>
              <a:off x="5657850" y="5724525"/>
              <a:ext cx="828675" cy="485775"/>
            </p:xfrm>
            <a:graphic>
              <a:graphicData uri="http://schemas.openxmlformats.org/drawingml/2006/table">
                <a:tbl>
                  <a:tblPr/>
                  <a:tblGrid>
                    <a:gridCol w="828675"/>
                  </a:tblGrid>
                  <a:tr h="485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190288"/>
                  </p:ext>
                </p:extLst>
              </p:nvPr>
            </p:nvGraphicFramePr>
            <p:xfrm>
              <a:off x="5114925" y="4887288"/>
              <a:ext cx="1162050" cy="485775"/>
            </p:xfrm>
            <a:graphic>
              <a:graphicData uri="http://schemas.openxmlformats.org/drawingml/2006/table">
                <a:tbl>
                  <a:tblPr/>
                  <a:tblGrid>
                    <a:gridCol w="1162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i="1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190288"/>
                  </p:ext>
                </p:extLst>
              </p:nvPr>
            </p:nvGraphicFramePr>
            <p:xfrm>
              <a:off x="5114925" y="4887288"/>
              <a:ext cx="1162050" cy="485775"/>
            </p:xfrm>
            <a:graphic>
              <a:graphicData uri="http://schemas.openxmlformats.org/drawingml/2006/table">
                <a:tbl>
                  <a:tblPr/>
                  <a:tblGrid>
                    <a:gridCol w="1162050"/>
                  </a:tblGrid>
                  <a:tr h="485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74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020042"/>
                  </p:ext>
                </p:extLst>
              </p:nvPr>
            </p:nvGraphicFramePr>
            <p:xfrm>
              <a:off x="6915150" y="4998720"/>
              <a:ext cx="2581276" cy="640080"/>
            </p:xfrm>
            <a:graphic>
              <a:graphicData uri="http://schemas.openxmlformats.org/drawingml/2006/table">
                <a:tbl>
                  <a:tblPr/>
                  <a:tblGrid>
                    <a:gridCol w="25812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oMath>
                          </a14:m>
                          <a:r>
                            <a:rPr lang="en-US" b="1" dirty="0"/>
                            <a:t> = 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i="1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r>
                            <a:rPr lang="en-US" b="1" dirty="0"/>
                            <a:t> -r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020042"/>
                  </p:ext>
                </p:extLst>
              </p:nvPr>
            </p:nvGraphicFramePr>
            <p:xfrm>
              <a:off x="6915150" y="4998720"/>
              <a:ext cx="2581276" cy="640080"/>
            </p:xfrm>
            <a:graphic>
              <a:graphicData uri="http://schemas.openxmlformats.org/drawingml/2006/table">
                <a:tbl>
                  <a:tblPr/>
                  <a:tblGrid>
                    <a:gridCol w="2581276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57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973123" y="4772025"/>
            <a:ext cx="0" cy="154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73123" y="6314111"/>
            <a:ext cx="1951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10100" y="6314111"/>
            <a:ext cx="363023" cy="46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991225" y="4810125"/>
            <a:ext cx="923925" cy="1266825"/>
          </a:xfrm>
          <a:custGeom>
            <a:avLst/>
            <a:gdLst>
              <a:gd name="connsiteX0" fmla="*/ 0 w 923925"/>
              <a:gd name="connsiteY0" fmla="*/ 0 h 1266825"/>
              <a:gd name="connsiteX1" fmla="*/ 419100 w 923925"/>
              <a:gd name="connsiteY1" fmla="*/ 123825 h 1266825"/>
              <a:gd name="connsiteX2" fmla="*/ 762000 w 923925"/>
              <a:gd name="connsiteY2" fmla="*/ 361950 h 1266825"/>
              <a:gd name="connsiteX3" fmla="*/ 923925 w 923925"/>
              <a:gd name="connsiteY3" fmla="*/ 838200 h 1266825"/>
              <a:gd name="connsiteX4" fmla="*/ 762000 w 923925"/>
              <a:gd name="connsiteY4" fmla="*/ 1095375 h 1266825"/>
              <a:gd name="connsiteX5" fmla="*/ 542925 w 923925"/>
              <a:gd name="connsiteY5" fmla="*/ 1266825 h 1266825"/>
              <a:gd name="connsiteX6" fmla="*/ 542925 w 923925"/>
              <a:gd name="connsiteY6" fmla="*/ 1266825 h 1266825"/>
              <a:gd name="connsiteX7" fmla="*/ 542925 w 923925"/>
              <a:gd name="connsiteY7" fmla="*/ 12668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925" h="1266825">
                <a:moveTo>
                  <a:pt x="0" y="0"/>
                </a:moveTo>
                <a:cubicBezTo>
                  <a:pt x="146050" y="31750"/>
                  <a:pt x="292100" y="63500"/>
                  <a:pt x="419100" y="123825"/>
                </a:cubicBezTo>
                <a:cubicBezTo>
                  <a:pt x="546100" y="184150"/>
                  <a:pt x="677863" y="242888"/>
                  <a:pt x="762000" y="361950"/>
                </a:cubicBezTo>
                <a:cubicBezTo>
                  <a:pt x="846137" y="481012"/>
                  <a:pt x="923925" y="715963"/>
                  <a:pt x="923925" y="838200"/>
                </a:cubicBezTo>
                <a:cubicBezTo>
                  <a:pt x="923925" y="960437"/>
                  <a:pt x="825500" y="1023938"/>
                  <a:pt x="762000" y="1095375"/>
                </a:cubicBezTo>
                <a:cubicBezTo>
                  <a:pt x="698500" y="1166812"/>
                  <a:pt x="542925" y="1266825"/>
                  <a:pt x="542925" y="1266825"/>
                </a:cubicBezTo>
                <a:lnTo>
                  <a:pt x="542925" y="1266825"/>
                </a:lnTo>
                <a:lnTo>
                  <a:pt x="542925" y="12668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19875" y="5229225"/>
            <a:ext cx="304800" cy="2095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5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Continuity and differentiability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A vector function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=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j +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k is called continuous at u if the three scalar functions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),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and 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are continuous at u or 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l-G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. Equivalently,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continuous 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for each positive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we can find some positive number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  I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l-G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,           whenever 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| &lt;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 vector function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called differentiable of order n, if its nth derivative exists. A function which is differentiable is necessarily continuous but the converse is not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284" t="-81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Differentiation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If A, B and C are differentiable vector functions of a scalar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:r>
                  <a:rPr lang="az-Cyrl-AZ" sz="2000" i="1" dirty="0">
                    <a:solidFill>
                      <a:schemeClr val="tx1"/>
                    </a:solidFill>
                  </a:rPr>
                  <a:t>ф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a differentiable scalar function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×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az-Cyrl-AZ" sz="2000" i="1" dirty="0">
                        <a:solidFill>
                          <a:schemeClr val="tx1"/>
                        </a:solidFill>
                      </a:rPr>
                      <m:t>ф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tx1"/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az-Cyrl-AZ" sz="2000" i="1" dirty="0">
                        <a:solidFill>
                          <a:schemeClr val="tx1"/>
                        </a:solidFill>
                      </a:rPr>
                      <m:t>ф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az-Cyrl-AZ" sz="2000" i="1" dirty="0">
                            <a:solidFill>
                              <a:schemeClr val="tx1"/>
                            </a:solidFill>
                          </a:rPr>
                          <m:t>ф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284" t="-812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3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Partial derivatives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a vector depending on more than one scalar variable, (x, y, z) for example, then we can write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(x, y, z).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the partial derivative of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defined as,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with respect to x,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en-US" sz="2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with respect to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with respect to z,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709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(u) = x(u)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y(u) j + z(u) k , where x, y and z are differentiable functions of a scalar u, prove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chemeClr val="tx1"/>
                            </a:solidFill>
                          </a:rPr>
                          <m:t>R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m:rPr>
                        <m:nor/>
                      </m:rPr>
                      <a:rPr lang="en-US" sz="20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chemeClr val="tx1"/>
                        </a:solidFill>
                      </a:rPr>
                      <m:t>k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 − [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l-P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pl-P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pl-P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𝑨𝒖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 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pl-PL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k      [proved]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709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A particle moves along a curve whose parametric equations are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y = 2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z = 2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t is the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Determine its velocity and acceleration at any time.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 position vector r of the particle is,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xi +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yj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zk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j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 velocity is,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 acceleration is,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j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18 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k    [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Ans</a:t>
                </a:r>
                <a:r>
                  <a:rPr lang="en-US" sz="2000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709" t="-81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2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A =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k and 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j 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find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(A . B),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(A x B).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a)  </a:t>
                </a:r>
                <a:r>
                  <a:rPr lang="en-US" sz="2000" dirty="0">
                    <a:solidFill>
                      <a:schemeClr val="tx1"/>
                    </a:solidFill>
                  </a:rPr>
                  <a:t>A.B = (5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k ).(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j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(A .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 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[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Ans</a:t>
                </a:r>
                <a:r>
                  <a:rPr lang="en-US" sz="200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855"/>
                <a:ext cx="8596668" cy="4503507"/>
              </a:xfrm>
              <a:blipFill rotWithShape="0">
                <a:blip r:embed="rId2"/>
                <a:stretch>
                  <a:fillRect l="-709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1067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Facet</vt:lpstr>
      <vt:lpstr>Vector Differentiation</vt:lpstr>
      <vt:lpstr>ORDINARY DERIVATIVES OF VECTOR</vt:lpstr>
      <vt:lpstr>Space Curve</vt:lpstr>
      <vt:lpstr>Continuity and differentiability</vt:lpstr>
      <vt:lpstr>Differentiation formulas</vt:lpstr>
      <vt:lpstr>Partial derivatives of vectors</vt:lpstr>
      <vt:lpstr>Example 1</vt:lpstr>
      <vt:lpstr>Example 2</vt:lpstr>
      <vt:lpstr>Example 3</vt:lpstr>
      <vt:lpstr>Example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Differentiation</dc:title>
  <dc:creator>Nazmul Hassan</dc:creator>
  <cp:lastModifiedBy>Hasebul Hasan</cp:lastModifiedBy>
  <cp:revision>20</cp:revision>
  <dcterms:created xsi:type="dcterms:W3CDTF">2021-07-16T13:15:51Z</dcterms:created>
  <dcterms:modified xsi:type="dcterms:W3CDTF">2021-07-17T04:37:10Z</dcterms:modified>
</cp:coreProperties>
</file>