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8" r:id="rId5"/>
    <p:sldId id="271" r:id="rId6"/>
    <p:sldId id="259" r:id="rId7"/>
    <p:sldId id="260" r:id="rId8"/>
    <p:sldId id="261" r:id="rId9"/>
    <p:sldId id="273" r:id="rId10"/>
    <p:sldId id="262" r:id="rId11"/>
    <p:sldId id="263" r:id="rId12"/>
    <p:sldId id="264" r:id="rId13"/>
    <p:sldId id="275" r:id="rId14"/>
    <p:sldId id="266" r:id="rId15"/>
    <p:sldId id="268" r:id="rId16"/>
    <p:sldId id="269" r:id="rId17"/>
    <p:sldId id="270" r:id="rId18"/>
    <p:sldId id="276"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132" autoAdjust="0"/>
    <p:restoredTop sz="94660"/>
  </p:normalViewPr>
  <p:slideViewPr>
    <p:cSldViewPr snapToGrid="0">
      <p:cViewPr varScale="1">
        <p:scale>
          <a:sx n="36" d="100"/>
          <a:sy n="36" d="100"/>
        </p:scale>
        <p:origin x="5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B546B-FEC8-4CDC-B0EF-4A015951EEFF}" type="datetimeFigureOut">
              <a:rPr lang="fr-FR" smtClean="0"/>
              <a:t>23/10/2024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C7E63-33B1-4E45-81C6-227B9A0F2B97}" type="slidenum">
              <a:rPr lang="fr-FR" smtClean="0"/>
              <a:t>‹N°›</a:t>
            </a:fld>
            <a:endParaRPr lang="fr-FR"/>
          </a:p>
        </p:txBody>
      </p:sp>
    </p:spTree>
    <p:extLst>
      <p:ext uri="{BB962C8B-B14F-4D97-AF65-F5344CB8AC3E}">
        <p14:creationId xmlns:p14="http://schemas.microsoft.com/office/powerpoint/2010/main" val="275396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0C7E63-33B1-4E45-81C6-227B9A0F2B97}" type="slidenum">
              <a:rPr lang="fr-FR" smtClean="0"/>
              <a:t>1</a:t>
            </a:fld>
            <a:endParaRPr lang="fr-FR"/>
          </a:p>
        </p:txBody>
      </p:sp>
    </p:spTree>
    <p:extLst>
      <p:ext uri="{BB962C8B-B14F-4D97-AF65-F5344CB8AC3E}">
        <p14:creationId xmlns:p14="http://schemas.microsoft.com/office/powerpoint/2010/main" val="130376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395716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91849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5195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2088626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0835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106916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80517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424248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89680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C8782C-F551-4907-92EE-08056A864224}" type="datetimeFigureOut">
              <a:rPr lang="fr-FR" smtClean="0"/>
              <a:t>23/10/2024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195098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BC8782C-F551-4907-92EE-08056A864224}" type="datetimeFigureOut">
              <a:rPr lang="fr-FR" smtClean="0"/>
              <a:t>23/10/2024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466462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BC8782C-F551-4907-92EE-08056A864224}" type="datetimeFigureOut">
              <a:rPr lang="fr-FR" smtClean="0"/>
              <a:t>23/10/2024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405484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BC8782C-F551-4907-92EE-08056A864224}" type="datetimeFigureOut">
              <a:rPr lang="fr-FR" smtClean="0"/>
              <a:t>23/10/2024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22214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8782C-F551-4907-92EE-08056A864224}" type="datetimeFigureOut">
              <a:rPr lang="fr-FR" smtClean="0"/>
              <a:t>23/10/2024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37159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BC8782C-F551-4907-92EE-08056A864224}" type="datetimeFigureOut">
              <a:rPr lang="fr-FR" smtClean="0"/>
              <a:t>23/10/2024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200166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BC8782C-F551-4907-92EE-08056A864224}" type="datetimeFigureOut">
              <a:rPr lang="fr-FR" smtClean="0"/>
              <a:t>23/10/2024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4B523B9-6585-430E-81AA-95B6F51316C2}" type="slidenum">
              <a:rPr lang="fr-FR" smtClean="0"/>
              <a:t>‹N°›</a:t>
            </a:fld>
            <a:endParaRPr lang="fr-FR"/>
          </a:p>
        </p:txBody>
      </p:sp>
    </p:spTree>
    <p:extLst>
      <p:ext uri="{BB962C8B-B14F-4D97-AF65-F5344CB8AC3E}">
        <p14:creationId xmlns:p14="http://schemas.microsoft.com/office/powerpoint/2010/main" val="1215333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C8782C-F551-4907-92EE-08056A864224}" type="datetimeFigureOut">
              <a:rPr lang="fr-FR" smtClean="0"/>
              <a:t>23/10/2024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523B9-6585-430E-81AA-95B6F51316C2}" type="slidenum">
              <a:rPr lang="fr-FR" smtClean="0"/>
              <a:t>‹N°›</a:t>
            </a:fld>
            <a:endParaRPr lang="fr-FR"/>
          </a:p>
        </p:txBody>
      </p:sp>
    </p:spTree>
    <p:extLst>
      <p:ext uri="{BB962C8B-B14F-4D97-AF65-F5344CB8AC3E}">
        <p14:creationId xmlns:p14="http://schemas.microsoft.com/office/powerpoint/2010/main" val="2734289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4E1F2-9646-4EFE-8AD7-DB6A960D3173}"/>
              </a:ext>
            </a:extLst>
          </p:cNvPr>
          <p:cNvSpPr>
            <a:spLocks noGrp="1"/>
          </p:cNvSpPr>
          <p:nvPr>
            <p:ph type="ctrTitle"/>
          </p:nvPr>
        </p:nvSpPr>
        <p:spPr/>
        <p:txBody>
          <a:bodyPr/>
          <a:lstStyle/>
          <a:p>
            <a:pPr algn="ctr"/>
            <a:r>
              <a:rPr lang="fr-FR" sz="6000" dirty="0">
                <a:solidFill>
                  <a:schemeClr val="accent2">
                    <a:lumMod val="60000"/>
                    <a:lumOff val="40000"/>
                  </a:schemeClr>
                </a:solidFill>
              </a:rPr>
              <a:t>Compte rendu d’un ouvrage </a:t>
            </a:r>
            <a:br>
              <a:rPr lang="fr-FR" sz="6000" dirty="0">
                <a:solidFill>
                  <a:schemeClr val="accent6">
                    <a:lumMod val="50000"/>
                  </a:schemeClr>
                </a:solidFill>
              </a:rPr>
            </a:br>
            <a:endParaRPr lang="fr-FR" dirty="0"/>
          </a:p>
        </p:txBody>
      </p:sp>
      <p:sp>
        <p:nvSpPr>
          <p:cNvPr id="3" name="Sous-titre 2">
            <a:extLst>
              <a:ext uri="{FF2B5EF4-FFF2-40B4-BE49-F238E27FC236}">
                <a16:creationId xmlns:a16="http://schemas.microsoft.com/office/drawing/2014/main" id="{214FD1E6-5051-4269-9121-4C65D9BEBAEC}"/>
              </a:ext>
            </a:extLst>
          </p:cNvPr>
          <p:cNvSpPr>
            <a:spLocks noGrp="1"/>
          </p:cNvSpPr>
          <p:nvPr>
            <p:ph type="subTitle" idx="1"/>
          </p:nvPr>
        </p:nvSpPr>
        <p:spPr>
          <a:xfrm>
            <a:off x="3262126" y="4217981"/>
            <a:ext cx="6356006" cy="1096899"/>
          </a:xfrm>
        </p:spPr>
        <p:txBody>
          <a:bodyPr>
            <a:normAutofit fontScale="77500" lnSpcReduction="20000"/>
          </a:bodyPr>
          <a:lstStyle/>
          <a:p>
            <a:r>
              <a:rPr lang="fr-FR" sz="4400" dirty="0">
                <a:solidFill>
                  <a:schemeClr val="accent2">
                    <a:lumMod val="75000"/>
                  </a:schemeClr>
                </a:solidFill>
              </a:rPr>
              <a:t>Préparé par: Limane Jamila</a:t>
            </a:r>
          </a:p>
          <a:p>
            <a:r>
              <a:rPr lang="fr-FR" sz="4400" dirty="0">
                <a:solidFill>
                  <a:schemeClr val="accent2">
                    <a:lumMod val="75000"/>
                  </a:schemeClr>
                </a:solidFill>
              </a:rPr>
              <a:t>Encadré par: </a:t>
            </a:r>
            <a:r>
              <a:rPr lang="fr-FR" sz="4400" dirty="0" err="1">
                <a:solidFill>
                  <a:schemeClr val="accent2">
                    <a:lumMod val="75000"/>
                  </a:schemeClr>
                </a:solidFill>
              </a:rPr>
              <a:t>Fellahi</a:t>
            </a:r>
            <a:r>
              <a:rPr lang="fr-FR" sz="4400" dirty="0">
                <a:solidFill>
                  <a:schemeClr val="accent2">
                    <a:lumMod val="75000"/>
                  </a:schemeClr>
                </a:solidFill>
              </a:rPr>
              <a:t> Salma</a:t>
            </a:r>
          </a:p>
        </p:txBody>
      </p:sp>
    </p:spTree>
    <p:extLst>
      <p:ext uri="{BB962C8B-B14F-4D97-AF65-F5344CB8AC3E}">
        <p14:creationId xmlns:p14="http://schemas.microsoft.com/office/powerpoint/2010/main" val="266253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6B1D6-5779-4B84-8128-783FC88CFEBD}"/>
              </a:ext>
            </a:extLst>
          </p:cNvPr>
          <p:cNvSpPr>
            <a:spLocks noGrp="1"/>
          </p:cNvSpPr>
          <p:nvPr>
            <p:ph type="title"/>
          </p:nvPr>
        </p:nvSpPr>
        <p:spPr/>
        <p:txBody>
          <a:bodyPr/>
          <a:lstStyle/>
          <a:p>
            <a:pPr algn="ctr"/>
            <a:r>
              <a:rPr lang="fr-FR" sz="4400" dirty="0"/>
              <a:t>4- Analyser la source</a:t>
            </a:r>
            <a:endParaRPr lang="fr-FR" dirty="0"/>
          </a:p>
        </p:txBody>
      </p:sp>
      <p:sp>
        <p:nvSpPr>
          <p:cNvPr id="3" name="Espace réservé du contenu 2">
            <a:extLst>
              <a:ext uri="{FF2B5EF4-FFF2-40B4-BE49-F238E27FC236}">
                <a16:creationId xmlns:a16="http://schemas.microsoft.com/office/drawing/2014/main" id="{C2DDA751-A38E-43B4-8DA8-70E025B4788F}"/>
              </a:ext>
            </a:extLst>
          </p:cNvPr>
          <p:cNvSpPr>
            <a:spLocks noGrp="1"/>
          </p:cNvSpPr>
          <p:nvPr>
            <p:ph idx="1"/>
          </p:nvPr>
        </p:nvSpPr>
        <p:spPr>
          <a:xfrm>
            <a:off x="962025" y="1546225"/>
            <a:ext cx="10515600" cy="4946650"/>
          </a:xfrm>
        </p:spPr>
        <p:txBody>
          <a:bodyPr>
            <a:normAutofit/>
          </a:bodyPr>
          <a:lstStyle/>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Quelle histoire raconte le texte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Déduire le thème du texte d'origine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S'appuyer sur le thème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Dégager les grandes idées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Classer les idées par ordre d'importance et d'adaptabilité</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Style et ton : le choix à réaliser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La question du réalisme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Comment décaler le ton de l'adaptation</a:t>
            </a:r>
            <a:r>
              <a:rPr lang="fr-FR" sz="1800" dirty="0">
                <a:effectLst/>
                <a:latin typeface="Calibri" panose="020F0502020204030204" pitchFamily="34" charset="0"/>
                <a:ea typeface="Calibri" panose="020F0502020204030204" pitchFamily="34" charset="0"/>
                <a:cs typeface="Arial" panose="020B0604020202020204" pitchFamily="34" charset="0"/>
              </a:rPr>
              <a:t> </a:t>
            </a:r>
            <a:r>
              <a:rPr lang="fr-FR" sz="1800" dirty="0">
                <a:effectLst/>
                <a:latin typeface="Times New Roman" panose="02020603050405020304" pitchFamily="18" charset="0"/>
                <a:ea typeface="Calibri" panose="020F0502020204030204" pitchFamily="34" charset="0"/>
                <a:cs typeface="Arial" panose="020B0604020202020204" pitchFamily="34" charset="0"/>
              </a:rPr>
              <a:t>par rapport au récit original ?</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2103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50E6B-BEEB-4CD1-8088-FD22D83D36B7}"/>
              </a:ext>
            </a:extLst>
          </p:cNvPr>
          <p:cNvSpPr>
            <a:spLocks noGrp="1"/>
          </p:cNvSpPr>
          <p:nvPr>
            <p:ph type="title"/>
          </p:nvPr>
        </p:nvSpPr>
        <p:spPr/>
        <p:txBody>
          <a:bodyPr>
            <a:normAutofit fontScale="90000"/>
          </a:bodyPr>
          <a:lstStyle/>
          <a:p>
            <a:pPr marL="0" indent="0" algn="ctr">
              <a:buNone/>
            </a:pPr>
            <a:r>
              <a:rPr lang="fr-FR" sz="4400" dirty="0"/>
              <a:t>5- Paradigmes et méthodes de la structure scénaristique</a:t>
            </a:r>
            <a:endParaRPr lang="fr-FR" dirty="0"/>
          </a:p>
        </p:txBody>
      </p:sp>
      <p:sp>
        <p:nvSpPr>
          <p:cNvPr id="3" name="Espace réservé du contenu 2">
            <a:extLst>
              <a:ext uri="{FF2B5EF4-FFF2-40B4-BE49-F238E27FC236}">
                <a16:creationId xmlns:a16="http://schemas.microsoft.com/office/drawing/2014/main" id="{A81F3A42-3A0A-4627-B4E1-B9BF33CDA07C}"/>
              </a:ext>
            </a:extLst>
          </p:cNvPr>
          <p:cNvSpPr>
            <a:spLocks noGrp="1"/>
          </p:cNvSpPr>
          <p:nvPr>
            <p:ph idx="1"/>
          </p:nvPr>
        </p:nvSpPr>
        <p:spPr>
          <a:xfrm>
            <a:off x="838200" y="1825624"/>
            <a:ext cx="10515600" cy="4746625"/>
          </a:xfrm>
        </p:spPr>
        <p:txBody>
          <a:bodyPr>
            <a:noAutofit/>
          </a:bodyPr>
          <a:lstStyle/>
          <a:p>
            <a:r>
              <a:rPr lang="fr-FR" dirty="0">
                <a:effectLst/>
                <a:latin typeface="Times New Roman" panose="02020603050405020304" pitchFamily="18" charset="0"/>
                <a:ea typeface="Calibri" panose="020F0502020204030204" pitchFamily="34" charset="0"/>
                <a:cs typeface="Arial" panose="020B0604020202020204" pitchFamily="34" charset="0"/>
              </a:rPr>
              <a:t>Pourquoi utiliser une structure ?</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La structure en trois actes</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Charnières dramatiques et voyage du personnage</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Les situations dramatiques selon Georges </a:t>
            </a:r>
            <a:r>
              <a:rPr lang="fr-FR" dirty="0" err="1">
                <a:effectLst/>
                <a:latin typeface="Times New Roman" panose="02020603050405020304" pitchFamily="18" charset="0"/>
                <a:ea typeface="Calibri" panose="020F0502020204030204" pitchFamily="34" charset="0"/>
                <a:cs typeface="Arial" panose="020B0604020202020204" pitchFamily="34" charset="0"/>
              </a:rPr>
              <a:t>Polti</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Quelques questions à se poser</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Travailler le climax</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Soigner les détails</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Travailler le </a:t>
            </a:r>
            <a:r>
              <a:rPr lang="fr-FR" dirty="0" err="1">
                <a:effectLst/>
                <a:latin typeface="Times New Roman" panose="02020603050405020304" pitchFamily="18" charset="0"/>
                <a:ea typeface="Calibri" panose="020F0502020204030204" pitchFamily="34" charset="0"/>
                <a:cs typeface="Arial" panose="020B0604020202020204" pitchFamily="34" charset="0"/>
              </a:rPr>
              <a:t>séquencier</a:t>
            </a:r>
            <a:endParaRPr lang="fr-FR"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986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4D43A-54DC-47F5-BF5B-CF4C224545C4}"/>
              </a:ext>
            </a:extLst>
          </p:cNvPr>
          <p:cNvSpPr>
            <a:spLocks noGrp="1"/>
          </p:cNvSpPr>
          <p:nvPr>
            <p:ph type="title"/>
          </p:nvPr>
        </p:nvSpPr>
        <p:spPr/>
        <p:txBody>
          <a:bodyPr>
            <a:normAutofit fontScale="90000"/>
          </a:bodyPr>
          <a:lstStyle/>
          <a:p>
            <a:pPr marL="0" indent="0" algn="ctr">
              <a:buNone/>
            </a:pPr>
            <a:r>
              <a:rPr lang="fr-FR" sz="4400" dirty="0"/>
              <a:t>6- Les outils pour structurer le nouveau récit</a:t>
            </a:r>
            <a:endParaRPr lang="fr-FR" dirty="0"/>
          </a:p>
        </p:txBody>
      </p:sp>
      <p:sp>
        <p:nvSpPr>
          <p:cNvPr id="3" name="Espace réservé du contenu 2">
            <a:extLst>
              <a:ext uri="{FF2B5EF4-FFF2-40B4-BE49-F238E27FC236}">
                <a16:creationId xmlns:a16="http://schemas.microsoft.com/office/drawing/2014/main" id="{CECFF78B-43DA-4B01-ACC5-2519C45FB88B}"/>
              </a:ext>
            </a:extLst>
          </p:cNvPr>
          <p:cNvSpPr>
            <a:spLocks noGrp="1"/>
          </p:cNvSpPr>
          <p:nvPr>
            <p:ph idx="1"/>
          </p:nvPr>
        </p:nvSpPr>
        <p:spPr/>
        <p:txBody>
          <a:bodyPr>
            <a:normAutofit/>
          </a:bodyPr>
          <a:lstStyle/>
          <a:p>
            <a:pPr>
              <a:lnSpc>
                <a:spcPct val="150000"/>
              </a:lnSpc>
            </a:pPr>
            <a:r>
              <a:rPr lang="fr-FR" dirty="0">
                <a:effectLst/>
                <a:latin typeface="Times New Roman" panose="02020603050405020304" pitchFamily="18" charset="0"/>
                <a:ea typeface="Calibri" panose="020F0502020204030204" pitchFamily="34" charset="0"/>
                <a:cs typeface="Arial" panose="020B0604020202020204" pitchFamily="34" charset="0"/>
              </a:rPr>
              <a:t>L'incident déclencheur</a:t>
            </a:r>
            <a:endParaRPr lang="fr-FR"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dirty="0">
                <a:effectLst/>
                <a:latin typeface="Times New Roman" panose="02020603050405020304" pitchFamily="18" charset="0"/>
                <a:ea typeface="Calibri" panose="020F0502020204030204" pitchFamily="34" charset="0"/>
                <a:cs typeface="Arial" panose="020B0604020202020204" pitchFamily="34" charset="0"/>
              </a:rPr>
              <a:t>Le but du personnage principal (l'objectif)</a:t>
            </a:r>
            <a:endParaRPr lang="fr-FR"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dirty="0">
                <a:effectLst/>
                <a:latin typeface="Times New Roman" panose="02020603050405020304" pitchFamily="18" charset="0"/>
                <a:ea typeface="Calibri" panose="020F0502020204030204" pitchFamily="34" charset="0"/>
                <a:cs typeface="Arial" panose="020B0604020202020204" pitchFamily="34" charset="0"/>
              </a:rPr>
              <a:t>L'obstacle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dirty="0">
                <a:effectLst/>
                <a:latin typeface="Times New Roman" panose="02020603050405020304" pitchFamily="18" charset="0"/>
                <a:ea typeface="Calibri" panose="020F0502020204030204" pitchFamily="34" charset="0"/>
                <a:cs typeface="Arial" panose="020B0604020202020204" pitchFamily="34" charset="0"/>
              </a:rPr>
              <a:t>Le conflit</a:t>
            </a:r>
            <a:endParaRPr lang="fr-FR"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dirty="0">
                <a:effectLst/>
                <a:latin typeface="Times New Roman" panose="02020603050405020304" pitchFamily="18" charset="0"/>
                <a:ea typeface="Calibri" panose="020F0502020204030204" pitchFamily="34" charset="0"/>
                <a:cs typeface="Arial" panose="020B0604020202020204" pitchFamily="34" charset="0"/>
              </a:rPr>
              <a:t>Les intrigues secondaires</a:t>
            </a:r>
            <a:endParaRPr lang="fr-FR"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dirty="0">
                <a:effectLst/>
                <a:latin typeface="Times New Roman" panose="02020603050405020304" pitchFamily="18" charset="0"/>
                <a:ea typeface="Calibri" panose="020F0502020204030204" pitchFamily="34" charset="0"/>
                <a:cs typeface="Arial" panose="020B0604020202020204" pitchFamily="34" charset="0"/>
              </a:rPr>
              <a:t>Le </a:t>
            </a:r>
            <a:r>
              <a:rPr lang="fr-FR" dirty="0" err="1">
                <a:effectLst/>
                <a:latin typeface="Times New Roman" panose="02020603050405020304" pitchFamily="18" charset="0"/>
                <a:ea typeface="Calibri" panose="020F0502020204030204" pitchFamily="34" charset="0"/>
                <a:cs typeface="Arial" panose="020B0604020202020204" pitchFamily="34" charset="0"/>
              </a:rPr>
              <a:t>metaplot</a:t>
            </a:r>
            <a:endParaRPr lang="fr-FR"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224975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4D1D8-0A02-485A-9DAB-70063C73D8F4}"/>
              </a:ext>
            </a:extLst>
          </p:cNvPr>
          <p:cNvSpPr>
            <a:spLocks noGrp="1"/>
          </p:cNvSpPr>
          <p:nvPr>
            <p:ph type="title"/>
          </p:nvPr>
        </p:nvSpPr>
        <p:spPr>
          <a:xfrm>
            <a:off x="1066800" y="2251075"/>
            <a:ext cx="10515600" cy="1325563"/>
          </a:xfrm>
        </p:spPr>
        <p:txBody>
          <a:bodyPr/>
          <a:lstStyle/>
          <a:p>
            <a:pPr algn="ctr"/>
            <a:r>
              <a:rPr lang="fr-FR" dirty="0"/>
              <a:t>Partie 3: </a:t>
            </a:r>
            <a:r>
              <a:rPr lang="fr-FR" sz="4400" dirty="0">
                <a:solidFill>
                  <a:schemeClr val="accent6">
                    <a:lumMod val="75000"/>
                  </a:schemeClr>
                </a:solidFill>
              </a:rPr>
              <a:t>ÉCRIRE LE SCÉNARIO</a:t>
            </a:r>
            <a:endParaRPr lang="fr-FR" dirty="0">
              <a:solidFill>
                <a:schemeClr val="accent6">
                  <a:lumMod val="75000"/>
                </a:schemeClr>
              </a:solidFill>
            </a:endParaRPr>
          </a:p>
        </p:txBody>
      </p:sp>
    </p:spTree>
    <p:extLst>
      <p:ext uri="{BB962C8B-B14F-4D97-AF65-F5344CB8AC3E}">
        <p14:creationId xmlns:p14="http://schemas.microsoft.com/office/powerpoint/2010/main" val="43467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C47A0-A847-4501-9B14-6452BEC8963B}"/>
              </a:ext>
            </a:extLst>
          </p:cNvPr>
          <p:cNvSpPr>
            <a:spLocks noGrp="1"/>
          </p:cNvSpPr>
          <p:nvPr>
            <p:ph type="title"/>
          </p:nvPr>
        </p:nvSpPr>
        <p:spPr/>
        <p:txBody>
          <a:bodyPr/>
          <a:lstStyle/>
          <a:p>
            <a:pPr marL="0" indent="0" algn="ctr">
              <a:buNone/>
            </a:pPr>
            <a:r>
              <a:rPr lang="fr-FR" dirty="0">
                <a:solidFill>
                  <a:schemeClr val="accent6">
                    <a:lumMod val="60000"/>
                    <a:lumOff val="40000"/>
                  </a:schemeClr>
                </a:solidFill>
              </a:rPr>
              <a:t>7- Les procédés narratifs </a:t>
            </a:r>
          </a:p>
        </p:txBody>
      </p:sp>
      <p:sp>
        <p:nvSpPr>
          <p:cNvPr id="3" name="Espace réservé du contenu 2">
            <a:extLst>
              <a:ext uri="{FF2B5EF4-FFF2-40B4-BE49-F238E27FC236}">
                <a16:creationId xmlns:a16="http://schemas.microsoft.com/office/drawing/2014/main" id="{D0C84A0A-770D-4E1D-BDC5-C119AC184BEF}"/>
              </a:ext>
            </a:extLst>
          </p:cNvPr>
          <p:cNvSpPr>
            <a:spLocks noGrp="1"/>
          </p:cNvSpPr>
          <p:nvPr>
            <p:ph idx="1"/>
          </p:nvPr>
        </p:nvSpPr>
        <p:spPr>
          <a:xfrm>
            <a:off x="838200" y="1448657"/>
            <a:ext cx="3415301" cy="5092556"/>
          </a:xfrm>
        </p:spPr>
        <p:txBody>
          <a:bodyPr>
            <a:normAutofit lnSpcReduction="10000"/>
          </a:bodyPr>
          <a:lstStyle/>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Accroche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Hareng-saur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Implant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err="1">
                <a:effectLst/>
                <a:latin typeface="Times New Roman" panose="02020603050405020304" pitchFamily="18" charset="0"/>
                <a:ea typeface="Calibri" panose="020F0502020204030204" pitchFamily="34" charset="0"/>
                <a:cs typeface="Arial" panose="020B0604020202020204" pitchFamily="34" charset="0"/>
              </a:rPr>
              <a:t>Cliffhanger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McGuffin</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Voix off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Suspense et effet de surprise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Flash-back</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Ellipses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Coup de théâtre et twist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3DABBB46-70AD-4A57-B6C1-BB4DBE702709}"/>
              </a:ext>
            </a:extLst>
          </p:cNvPr>
          <p:cNvSpPr txBox="1"/>
          <p:nvPr/>
        </p:nvSpPr>
        <p:spPr>
          <a:xfrm>
            <a:off x="5794624" y="2840773"/>
            <a:ext cx="4006922" cy="1892826"/>
          </a:xfrm>
          <a:prstGeom prst="rect">
            <a:avLst/>
          </a:prstGeom>
          <a:noFill/>
        </p:spPr>
        <p:txBody>
          <a:bodyPr wrap="square" rtlCol="0">
            <a:spAutoFit/>
          </a:bodyPr>
          <a:lstStyle/>
          <a:p>
            <a:pPr marL="285750" indent="-28575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Ironie dramatique</a:t>
            </a:r>
          </a:p>
          <a:p>
            <a:pPr marL="285750" indent="-28575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Montage alterné /Montage parallèle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Emblèmes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Clr>
                <a:srgbClr val="92D050"/>
              </a:buClr>
              <a:buFont typeface="Wingdings" panose="05000000000000000000" pitchFamily="2" charset="2"/>
              <a:buChar char="Ø"/>
            </a:pP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3016647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89886-1F77-4063-A216-660CF229E742}"/>
              </a:ext>
            </a:extLst>
          </p:cNvPr>
          <p:cNvSpPr>
            <a:spLocks noGrp="1"/>
          </p:cNvSpPr>
          <p:nvPr>
            <p:ph type="title"/>
          </p:nvPr>
        </p:nvSpPr>
        <p:spPr/>
        <p:txBody>
          <a:bodyPr/>
          <a:lstStyle/>
          <a:p>
            <a:pPr marL="0" indent="0" algn="ctr">
              <a:buNone/>
            </a:pPr>
            <a:r>
              <a:rPr lang="fr-FR" dirty="0">
                <a:solidFill>
                  <a:schemeClr val="accent6">
                    <a:lumMod val="60000"/>
                    <a:lumOff val="40000"/>
                  </a:schemeClr>
                </a:solidFill>
              </a:rPr>
              <a:t>8- Les personnages</a:t>
            </a:r>
          </a:p>
        </p:txBody>
      </p:sp>
      <p:sp>
        <p:nvSpPr>
          <p:cNvPr id="3" name="Espace réservé du contenu 2">
            <a:extLst>
              <a:ext uri="{FF2B5EF4-FFF2-40B4-BE49-F238E27FC236}">
                <a16:creationId xmlns:a16="http://schemas.microsoft.com/office/drawing/2014/main" id="{B72B708F-ABC7-4222-BD84-51AF5142CEEE}"/>
              </a:ext>
            </a:extLst>
          </p:cNvPr>
          <p:cNvSpPr>
            <a:spLocks noGrp="1"/>
          </p:cNvSpPr>
          <p:nvPr>
            <p:ph idx="1"/>
          </p:nvPr>
        </p:nvSpPr>
        <p:spPr>
          <a:xfrm>
            <a:off x="838200" y="1323974"/>
            <a:ext cx="10515600" cy="5267325"/>
          </a:xfrm>
        </p:spPr>
        <p:txBody>
          <a:bodyPr>
            <a:normAutofit/>
          </a:bodyPr>
          <a:lstStyle/>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Réduire le nombre de personnages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Choisir les personnages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Construire les personnages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Dégager le chemin initiatique du personnage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Et si le personnage était un archétype mythologique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Réaliser la fiche biographique des personnages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8025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B58E2C-185A-4213-8E82-3BD0FDE5C626}"/>
              </a:ext>
            </a:extLst>
          </p:cNvPr>
          <p:cNvSpPr>
            <a:spLocks noGrp="1"/>
          </p:cNvSpPr>
          <p:nvPr>
            <p:ph type="title"/>
          </p:nvPr>
        </p:nvSpPr>
        <p:spPr/>
        <p:txBody>
          <a:bodyPr>
            <a:normAutofit/>
          </a:bodyPr>
          <a:lstStyle/>
          <a:p>
            <a:pPr marL="0" indent="0" algn="ctr"/>
            <a:r>
              <a:rPr lang="fr-FR" dirty="0">
                <a:solidFill>
                  <a:schemeClr val="accent6">
                    <a:lumMod val="60000"/>
                    <a:lumOff val="40000"/>
                  </a:schemeClr>
                </a:solidFill>
              </a:rPr>
              <a:t>9- Dialogues et contextes narratifs </a:t>
            </a:r>
          </a:p>
        </p:txBody>
      </p:sp>
      <p:sp>
        <p:nvSpPr>
          <p:cNvPr id="3" name="Espace réservé du contenu 2">
            <a:extLst>
              <a:ext uri="{FF2B5EF4-FFF2-40B4-BE49-F238E27FC236}">
                <a16:creationId xmlns:a16="http://schemas.microsoft.com/office/drawing/2014/main" id="{6BFB282B-0B6E-452A-94F4-1E344FDCECD5}"/>
              </a:ext>
            </a:extLst>
          </p:cNvPr>
          <p:cNvSpPr>
            <a:spLocks noGrp="1"/>
          </p:cNvSpPr>
          <p:nvPr>
            <p:ph idx="1"/>
          </p:nvPr>
        </p:nvSpPr>
        <p:spPr/>
        <p:txBody>
          <a:bodyPr>
            <a:normAutofit fontScale="92500" lnSpcReduction="10000"/>
          </a:bodyPr>
          <a:lstStyle/>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L'importance du dialogue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La question du contexte et de l'époque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Le style du dialogue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La création de sous-textes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L'importance des lieux et des saisons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Les lieux</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Changer de lieu</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Les heures et les saisons</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1344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60E00C-3678-438B-B247-145968E3C153}"/>
              </a:ext>
            </a:extLst>
          </p:cNvPr>
          <p:cNvSpPr>
            <a:spLocks noGrp="1"/>
          </p:cNvSpPr>
          <p:nvPr>
            <p:ph type="title"/>
          </p:nvPr>
        </p:nvSpPr>
        <p:spPr/>
        <p:txBody>
          <a:bodyPr/>
          <a:lstStyle/>
          <a:p>
            <a:pPr algn="ctr"/>
            <a:r>
              <a:rPr lang="fr-FR" dirty="0">
                <a:solidFill>
                  <a:schemeClr val="accent6">
                    <a:lumMod val="60000"/>
                    <a:lumOff val="40000"/>
                  </a:schemeClr>
                </a:solidFill>
              </a:rPr>
              <a:t>10- Corriger et améliorer le scénario</a:t>
            </a:r>
          </a:p>
        </p:txBody>
      </p:sp>
      <p:sp>
        <p:nvSpPr>
          <p:cNvPr id="3" name="Espace réservé du contenu 2">
            <a:extLst>
              <a:ext uri="{FF2B5EF4-FFF2-40B4-BE49-F238E27FC236}">
                <a16:creationId xmlns:a16="http://schemas.microsoft.com/office/drawing/2014/main" id="{2B856742-AF2B-4969-8327-69372F2D0EFE}"/>
              </a:ext>
            </a:extLst>
          </p:cNvPr>
          <p:cNvSpPr>
            <a:spLocks noGrp="1"/>
          </p:cNvSpPr>
          <p:nvPr>
            <p:ph idx="1"/>
          </p:nvPr>
        </p:nvSpPr>
        <p:spPr/>
        <p:txBody>
          <a:bodyPr>
            <a:normAutofit/>
          </a:bodyPr>
          <a:lstStyle/>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Les points à (re)travailler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fr-FR" sz="1800" dirty="0">
                <a:effectLst/>
                <a:latin typeface="Times New Roman" panose="02020603050405020304" pitchFamily="18" charset="0"/>
                <a:ea typeface="Calibri" panose="020F0502020204030204" pitchFamily="34" charset="0"/>
                <a:cs typeface="Arial" panose="020B0604020202020204" pitchFamily="34" charset="0"/>
              </a:rPr>
              <a:t>Les dangers de l'adaptation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5127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70FD7-F158-44A5-B1FE-389FDE988F38}"/>
              </a:ext>
            </a:extLst>
          </p:cNvPr>
          <p:cNvSpPr>
            <a:spLocks noGrp="1"/>
          </p:cNvSpPr>
          <p:nvPr>
            <p:ph type="title"/>
          </p:nvPr>
        </p:nvSpPr>
        <p:spPr/>
        <p:txBody>
          <a:bodyPr/>
          <a:lstStyle/>
          <a:p>
            <a:pPr algn="ctr"/>
            <a:r>
              <a:rPr lang="fr-FR" dirty="0">
                <a:solidFill>
                  <a:schemeClr val="accent6">
                    <a:lumMod val="60000"/>
                    <a:lumOff val="40000"/>
                  </a:schemeClr>
                </a:solidFill>
              </a:rPr>
              <a:t>Conclusion</a:t>
            </a:r>
          </a:p>
        </p:txBody>
      </p:sp>
      <p:sp>
        <p:nvSpPr>
          <p:cNvPr id="3" name="Espace réservé du contenu 2">
            <a:extLst>
              <a:ext uri="{FF2B5EF4-FFF2-40B4-BE49-F238E27FC236}">
                <a16:creationId xmlns:a16="http://schemas.microsoft.com/office/drawing/2014/main" id="{85DFF872-4C29-40CC-9FBE-D332EE219478}"/>
              </a:ext>
            </a:extLst>
          </p:cNvPr>
          <p:cNvSpPr>
            <a:spLocks noGrp="1"/>
          </p:cNvSpPr>
          <p:nvPr>
            <p:ph idx="1"/>
          </p:nvPr>
        </p:nvSpPr>
        <p:spPr/>
        <p:txBody>
          <a:bodyPr/>
          <a:lstStyle/>
          <a:p>
            <a:r>
              <a:rPr lang="fr-FR" dirty="0"/>
              <a:t>En guise de conclusion, l'adaptation littéraire en film est un processus complexe qui va au-delà de la simple transposition. Les adaptateurs doivent jongler avec la préservation de l'esprit de l'œuvre originale et l'innovation nécessaire pour capter un nouveau public. </a:t>
            </a:r>
          </a:p>
          <a:p>
            <a:r>
              <a:rPr lang="fr-FR" dirty="0"/>
              <a:t>En reconnaissant les défis de cette tâche, nous pouvons mieux apprécier le travail des adaptateurs et leur capacité à offrir de nouvelles perspectives sur des histoires connues, enrichissant ainsi notre culture cinématographique.</a:t>
            </a:r>
          </a:p>
        </p:txBody>
      </p:sp>
    </p:spTree>
    <p:extLst>
      <p:ext uri="{BB962C8B-B14F-4D97-AF65-F5344CB8AC3E}">
        <p14:creationId xmlns:p14="http://schemas.microsoft.com/office/powerpoint/2010/main" val="263499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C0B0BC1-E986-4A88-9C70-2FDD2864DA4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177" b="14995"/>
          <a:stretch/>
        </p:blipFill>
        <p:spPr bwMode="auto">
          <a:xfrm>
            <a:off x="1327745" y="99398"/>
            <a:ext cx="9536509" cy="665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53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5940B29-D800-422E-8AA6-7C9AB64CB883}"/>
              </a:ext>
            </a:extLst>
          </p:cNvPr>
          <p:cNvPicPr>
            <a:picLocks noChangeAspect="1"/>
          </p:cNvPicPr>
          <p:nvPr/>
        </p:nvPicPr>
        <p:blipFill>
          <a:blip r:embed="rId2"/>
          <a:stretch>
            <a:fillRect/>
          </a:stretch>
        </p:blipFill>
        <p:spPr>
          <a:xfrm>
            <a:off x="6096001" y="0"/>
            <a:ext cx="6096000" cy="6858000"/>
          </a:xfrm>
          <a:prstGeom prst="rect">
            <a:avLst/>
          </a:prstGeom>
        </p:spPr>
      </p:pic>
      <p:sp>
        <p:nvSpPr>
          <p:cNvPr id="7" name="ZoneTexte 6">
            <a:extLst>
              <a:ext uri="{FF2B5EF4-FFF2-40B4-BE49-F238E27FC236}">
                <a16:creationId xmlns:a16="http://schemas.microsoft.com/office/drawing/2014/main" id="{7CE06716-4659-4E15-AD2C-76C1CD973DA6}"/>
              </a:ext>
            </a:extLst>
          </p:cNvPr>
          <p:cNvSpPr txBox="1"/>
          <p:nvPr/>
        </p:nvSpPr>
        <p:spPr>
          <a:xfrm>
            <a:off x="466725" y="874454"/>
            <a:ext cx="5276850" cy="5386090"/>
          </a:xfrm>
          <a:prstGeom prst="rect">
            <a:avLst/>
          </a:prstGeom>
          <a:noFill/>
        </p:spPr>
        <p:txBody>
          <a:bodyPr wrap="square" rtlCol="0">
            <a:spAutoFit/>
          </a:bodyPr>
          <a:lstStyle/>
          <a:p>
            <a:r>
              <a:rPr lang="fr-FR" sz="2000" b="1" dirty="0"/>
              <a:t>Présentation de l’ouvrage:</a:t>
            </a:r>
          </a:p>
          <a:p>
            <a:endParaRPr lang="fr-FR" dirty="0"/>
          </a:p>
          <a:p>
            <a:pPr marL="285750" indent="-285750">
              <a:buFontTx/>
              <a:buChar char="-"/>
            </a:pPr>
            <a:r>
              <a:rPr lang="fr-FR" dirty="0"/>
              <a:t>Titre : </a:t>
            </a:r>
            <a:r>
              <a:rPr lang="fr-FR" i="1" dirty="0"/>
              <a:t>Adapter un livre pour le cinéma et la télévision</a:t>
            </a:r>
            <a:br>
              <a:rPr lang="fr-FR" dirty="0"/>
            </a:br>
            <a:r>
              <a:rPr lang="fr-FR" dirty="0"/>
              <a:t>- Auteur : Olivier Cotte</a:t>
            </a:r>
            <a:br>
              <a:rPr lang="fr-FR" dirty="0"/>
            </a:br>
            <a:r>
              <a:rPr lang="fr-FR" dirty="0"/>
              <a:t>- Date de publication : 2020</a:t>
            </a:r>
            <a:br>
              <a:rPr lang="fr-FR" dirty="0"/>
            </a:br>
            <a:r>
              <a:rPr lang="fr-FR" dirty="0"/>
              <a:t>- Éditeur : Armand Colin</a:t>
            </a:r>
          </a:p>
          <a:p>
            <a:endParaRPr lang="fr-FR" dirty="0"/>
          </a:p>
          <a:p>
            <a:r>
              <a:rPr lang="fr-FR" dirty="0"/>
              <a:t>	………………………………………………….</a:t>
            </a:r>
          </a:p>
          <a:p>
            <a:endParaRPr lang="fr-FR" dirty="0"/>
          </a:p>
          <a:p>
            <a:pPr algn="just"/>
            <a:r>
              <a:rPr lang="fr-FR" dirty="0"/>
              <a:t>    Cet ouvrage explore les enjeux et les techniques de l'adaptation d'œuvres littéraires pour les médias audiovisuels. </a:t>
            </a:r>
          </a:p>
          <a:p>
            <a:pPr algn="just"/>
            <a:r>
              <a:rPr lang="fr-FR" dirty="0"/>
              <a:t>     Olivier Cotte y aborde les défis liés à la fidélité à l'œuvre originale tout en soulignant l'importance de la créativité et de l'interprétation personnelle dans le processus d'adaptation.</a:t>
            </a:r>
          </a:p>
          <a:p>
            <a:endParaRPr lang="fr-FR" dirty="0"/>
          </a:p>
          <a:p>
            <a:endParaRPr lang="fr-FR" dirty="0"/>
          </a:p>
        </p:txBody>
      </p:sp>
    </p:spTree>
    <p:extLst>
      <p:ext uri="{BB962C8B-B14F-4D97-AF65-F5344CB8AC3E}">
        <p14:creationId xmlns:p14="http://schemas.microsoft.com/office/powerpoint/2010/main" val="354331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06194-8FA5-4998-8CFC-A964593CDBDF}"/>
              </a:ext>
            </a:extLst>
          </p:cNvPr>
          <p:cNvSpPr>
            <a:spLocks noGrp="1"/>
          </p:cNvSpPr>
          <p:nvPr>
            <p:ph type="title"/>
          </p:nvPr>
        </p:nvSpPr>
        <p:spPr>
          <a:xfrm>
            <a:off x="838200" y="-111125"/>
            <a:ext cx="10515600" cy="1325563"/>
          </a:xfrm>
        </p:spPr>
        <p:txBody>
          <a:bodyPr>
            <a:normAutofit/>
          </a:bodyPr>
          <a:lstStyle/>
          <a:p>
            <a:r>
              <a:rPr lang="fr-FR" sz="5400" dirty="0">
                <a:solidFill>
                  <a:schemeClr val="accent6">
                    <a:lumMod val="50000"/>
                  </a:schemeClr>
                </a:solidFill>
              </a:rPr>
              <a:t>Plan</a:t>
            </a:r>
            <a:r>
              <a:rPr lang="fr-FR" dirty="0"/>
              <a:t> </a:t>
            </a:r>
          </a:p>
        </p:txBody>
      </p:sp>
      <p:sp>
        <p:nvSpPr>
          <p:cNvPr id="3" name="Espace réservé du contenu 2">
            <a:extLst>
              <a:ext uri="{FF2B5EF4-FFF2-40B4-BE49-F238E27FC236}">
                <a16:creationId xmlns:a16="http://schemas.microsoft.com/office/drawing/2014/main" id="{351CC6A7-6CFB-4979-AD27-BDF198C47A55}"/>
              </a:ext>
            </a:extLst>
          </p:cNvPr>
          <p:cNvSpPr>
            <a:spLocks noGrp="1"/>
          </p:cNvSpPr>
          <p:nvPr>
            <p:ph idx="1"/>
          </p:nvPr>
        </p:nvSpPr>
        <p:spPr>
          <a:xfrm>
            <a:off x="602225" y="842962"/>
            <a:ext cx="10515600" cy="5172075"/>
          </a:xfrm>
        </p:spPr>
        <p:txBody>
          <a:bodyPr>
            <a:noAutofit/>
          </a:bodyPr>
          <a:lstStyle/>
          <a:p>
            <a:pPr marL="0" indent="0">
              <a:buNone/>
            </a:pPr>
            <a:r>
              <a:rPr lang="fr-FR" sz="2000" dirty="0">
                <a:solidFill>
                  <a:schemeClr val="accent6">
                    <a:lumMod val="50000"/>
                  </a:schemeClr>
                </a:solidFill>
              </a:rPr>
              <a:t>	</a:t>
            </a:r>
            <a:r>
              <a:rPr lang="fr-FR" dirty="0">
                <a:solidFill>
                  <a:schemeClr val="accent6">
                    <a:lumMod val="50000"/>
                  </a:schemeClr>
                </a:solidFill>
              </a:rPr>
              <a:t>PARTIE 1: LES BASES DE L’ADAPTATION </a:t>
            </a:r>
          </a:p>
          <a:p>
            <a:pPr marL="0" indent="0">
              <a:buNone/>
            </a:pPr>
            <a:r>
              <a:rPr lang="fr-FR" dirty="0"/>
              <a:t>		1- Les différences entre scénario original et adaptation</a:t>
            </a:r>
          </a:p>
          <a:p>
            <a:pPr marL="0" indent="0">
              <a:buNone/>
            </a:pPr>
            <a:r>
              <a:rPr lang="fr-FR" dirty="0"/>
              <a:t>		2- Les œuvres adaptées</a:t>
            </a:r>
          </a:p>
          <a:p>
            <a:pPr marL="0" indent="0">
              <a:buNone/>
            </a:pPr>
            <a:r>
              <a:rPr lang="fr-FR" dirty="0"/>
              <a:t>		3- Le média de destination  </a:t>
            </a:r>
          </a:p>
          <a:p>
            <a:pPr marL="0" indent="0">
              <a:buNone/>
            </a:pPr>
            <a:r>
              <a:rPr lang="fr-FR" dirty="0">
                <a:solidFill>
                  <a:schemeClr val="accent6">
                    <a:lumMod val="50000"/>
                  </a:schemeClr>
                </a:solidFill>
              </a:rPr>
              <a:t>	PARTIE 2: CONSTRUIRE LE SCÉNARIO </a:t>
            </a:r>
          </a:p>
          <a:p>
            <a:pPr marL="0" indent="0">
              <a:buNone/>
            </a:pPr>
            <a:r>
              <a:rPr lang="fr-FR" dirty="0"/>
              <a:t> 		4- Analyser la source </a:t>
            </a:r>
          </a:p>
          <a:p>
            <a:pPr marL="0" indent="0">
              <a:buNone/>
            </a:pPr>
            <a:r>
              <a:rPr lang="fr-FR" dirty="0"/>
              <a:t>		5- Paradigmes et méthodes de la structure scénaristique</a:t>
            </a:r>
          </a:p>
          <a:p>
            <a:pPr marL="0" indent="0">
              <a:buNone/>
            </a:pPr>
            <a:r>
              <a:rPr lang="fr-FR" dirty="0"/>
              <a:t>		6- Les outils pour structurer le nouveau récit</a:t>
            </a:r>
          </a:p>
          <a:p>
            <a:pPr marL="0" indent="0">
              <a:buNone/>
            </a:pPr>
            <a:r>
              <a:rPr lang="fr-FR" dirty="0">
                <a:solidFill>
                  <a:schemeClr val="accent6">
                    <a:lumMod val="50000"/>
                  </a:schemeClr>
                </a:solidFill>
              </a:rPr>
              <a:t>	PARTIE 3: ÉCRIRE LE SCÉNARIO</a:t>
            </a:r>
          </a:p>
          <a:p>
            <a:pPr marL="914400" lvl="2" indent="0">
              <a:buNone/>
            </a:pPr>
            <a:r>
              <a:rPr lang="fr-FR" sz="1800" dirty="0"/>
              <a:t>	7- Les procédés narratifs </a:t>
            </a:r>
          </a:p>
          <a:p>
            <a:pPr marL="914400" lvl="2" indent="0">
              <a:buNone/>
            </a:pPr>
            <a:r>
              <a:rPr lang="fr-FR" sz="1800" dirty="0"/>
              <a:t>	8- Les personnages </a:t>
            </a:r>
          </a:p>
          <a:p>
            <a:pPr marL="914400" lvl="2" indent="0">
              <a:buNone/>
            </a:pPr>
            <a:r>
              <a:rPr lang="fr-FR" sz="1800" dirty="0"/>
              <a:t>	9- Dialogues et contextes narratifs </a:t>
            </a:r>
          </a:p>
          <a:p>
            <a:pPr marL="914400" lvl="2" indent="0">
              <a:buNone/>
            </a:pPr>
            <a:r>
              <a:rPr lang="fr-FR" sz="1800" dirty="0"/>
              <a:t>	10- Corriger et améliorer le scénario </a:t>
            </a:r>
          </a:p>
          <a:p>
            <a:pPr marL="914400" lvl="2" indent="0">
              <a:buNone/>
            </a:pPr>
            <a:r>
              <a:rPr lang="fr-FR" sz="1800" dirty="0">
                <a:solidFill>
                  <a:schemeClr val="accent6">
                    <a:lumMod val="50000"/>
                  </a:schemeClr>
                </a:solidFill>
              </a:rPr>
              <a:t>Conclusion </a:t>
            </a:r>
          </a:p>
        </p:txBody>
      </p:sp>
    </p:spTree>
    <p:extLst>
      <p:ext uri="{BB962C8B-B14F-4D97-AF65-F5344CB8AC3E}">
        <p14:creationId xmlns:p14="http://schemas.microsoft.com/office/powerpoint/2010/main" val="78838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42E929-22C4-4F93-B852-49E084BF7CAF}"/>
              </a:ext>
            </a:extLst>
          </p:cNvPr>
          <p:cNvSpPr>
            <a:spLocks noGrp="1"/>
          </p:cNvSpPr>
          <p:nvPr>
            <p:ph type="title"/>
          </p:nvPr>
        </p:nvSpPr>
        <p:spPr/>
        <p:txBody>
          <a:bodyPr/>
          <a:lstStyle/>
          <a:p>
            <a:pPr algn="ctr"/>
            <a:r>
              <a:rPr lang="fr-FR" dirty="0"/>
              <a:t>Introduction</a:t>
            </a:r>
          </a:p>
        </p:txBody>
      </p:sp>
      <p:sp>
        <p:nvSpPr>
          <p:cNvPr id="3" name="Espace réservé du contenu 2">
            <a:extLst>
              <a:ext uri="{FF2B5EF4-FFF2-40B4-BE49-F238E27FC236}">
                <a16:creationId xmlns:a16="http://schemas.microsoft.com/office/drawing/2014/main" id="{56FDE942-610B-42CC-BF13-E974344B3327}"/>
              </a:ext>
            </a:extLst>
          </p:cNvPr>
          <p:cNvSpPr>
            <a:spLocks noGrp="1"/>
          </p:cNvSpPr>
          <p:nvPr>
            <p:ph idx="1"/>
          </p:nvPr>
        </p:nvSpPr>
        <p:spPr/>
        <p:txBody>
          <a:bodyPr>
            <a:normAutofit/>
          </a:bodyPr>
          <a:lstStyle/>
          <a:p>
            <a:pPr marL="0" indent="0" algn="just">
              <a:buNone/>
            </a:pPr>
            <a:r>
              <a:rPr lang="fr-FR" dirty="0"/>
              <a:t>	L'adaptation d'œuvres littéraires en films est souvent mal comprise. Contrairement à l'idée que l'adaptateur n'est pas un créateur, ce processus requiert des choix complexes, où il doit sélectionner les éléments clés du récit original tout en équilibrant fidélité et transformation. Cette tâche, reconnue par des distinctions professionnelles, fait l'objet de cet ouvrage, qui vise à guider à travers les défis de cette réinterprétation.</a:t>
            </a:r>
          </a:p>
          <a:p>
            <a:pPr marL="0" indent="0" algn="just">
              <a:buNone/>
            </a:pPr>
            <a:r>
              <a:rPr lang="fr-FR" dirty="0"/>
              <a:t>	Le succès des adaptations est souvent sous-estimé, avec près de la moitié des films produits basés sur des œuvres préexistantes. L'attrait pour ces adaptations repose sur des motivations artistiques et financières, mais le succès d'une œuvre littéraire ne garantit pas celui de son adaptation cinématographique.</a:t>
            </a:r>
          </a:p>
          <a:p>
            <a:pPr algn="just"/>
            <a:endParaRPr lang="fr-FR" dirty="0"/>
          </a:p>
        </p:txBody>
      </p:sp>
    </p:spTree>
    <p:extLst>
      <p:ext uri="{BB962C8B-B14F-4D97-AF65-F5344CB8AC3E}">
        <p14:creationId xmlns:p14="http://schemas.microsoft.com/office/powerpoint/2010/main" val="422089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4D1D8-0A02-485A-9DAB-70063C73D8F4}"/>
              </a:ext>
            </a:extLst>
          </p:cNvPr>
          <p:cNvSpPr>
            <a:spLocks noGrp="1"/>
          </p:cNvSpPr>
          <p:nvPr>
            <p:ph type="title"/>
          </p:nvPr>
        </p:nvSpPr>
        <p:spPr>
          <a:xfrm>
            <a:off x="1066800" y="2251075"/>
            <a:ext cx="10515600" cy="1325563"/>
          </a:xfrm>
        </p:spPr>
        <p:txBody>
          <a:bodyPr/>
          <a:lstStyle/>
          <a:p>
            <a:r>
              <a:rPr lang="fr-FR" dirty="0"/>
              <a:t>Partie 1:</a:t>
            </a:r>
            <a:r>
              <a:rPr lang="fr-FR" sz="4400" dirty="0">
                <a:solidFill>
                  <a:schemeClr val="accent6">
                    <a:lumMod val="50000"/>
                  </a:schemeClr>
                </a:solidFill>
              </a:rPr>
              <a:t> LES BASES DE L’ADAPTATION</a:t>
            </a:r>
            <a:r>
              <a:rPr lang="fr-FR" dirty="0"/>
              <a:t> </a:t>
            </a:r>
          </a:p>
        </p:txBody>
      </p:sp>
    </p:spTree>
    <p:extLst>
      <p:ext uri="{BB962C8B-B14F-4D97-AF65-F5344CB8AC3E}">
        <p14:creationId xmlns:p14="http://schemas.microsoft.com/office/powerpoint/2010/main" val="290640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DD82ED-9668-4EED-89F6-71115E323E83}"/>
              </a:ext>
            </a:extLst>
          </p:cNvPr>
          <p:cNvSpPr>
            <a:spLocks noGrp="1"/>
          </p:cNvSpPr>
          <p:nvPr>
            <p:ph type="title"/>
          </p:nvPr>
        </p:nvSpPr>
        <p:spPr>
          <a:xfrm>
            <a:off x="736328" y="137651"/>
            <a:ext cx="8596668" cy="1320800"/>
          </a:xfrm>
        </p:spPr>
        <p:txBody>
          <a:bodyPr>
            <a:normAutofit fontScale="90000"/>
          </a:bodyPr>
          <a:lstStyle/>
          <a:p>
            <a:pPr algn="ctr"/>
            <a:r>
              <a:rPr lang="fr-FR" dirty="0"/>
              <a:t>1- Les différences entre scénario original et adaptation</a:t>
            </a:r>
            <a:br>
              <a:rPr lang="fr-FR" sz="4400" dirty="0">
                <a:solidFill>
                  <a:schemeClr val="accent6">
                    <a:lumMod val="50000"/>
                  </a:schemeClr>
                </a:solidFill>
              </a:rPr>
            </a:br>
            <a:r>
              <a:rPr lang="fr-FR" sz="4400" dirty="0"/>
              <a:t>		</a:t>
            </a:r>
            <a:endParaRPr lang="fr-FR" dirty="0"/>
          </a:p>
        </p:txBody>
      </p:sp>
      <p:sp>
        <p:nvSpPr>
          <p:cNvPr id="3" name="Espace réservé du contenu 2">
            <a:extLst>
              <a:ext uri="{FF2B5EF4-FFF2-40B4-BE49-F238E27FC236}">
                <a16:creationId xmlns:a16="http://schemas.microsoft.com/office/drawing/2014/main" id="{C1D98C72-D73F-44EA-9D8C-A662623173A9}"/>
              </a:ext>
            </a:extLst>
          </p:cNvPr>
          <p:cNvSpPr>
            <a:spLocks noGrp="1"/>
          </p:cNvSpPr>
          <p:nvPr>
            <p:ph idx="1"/>
          </p:nvPr>
        </p:nvSpPr>
        <p:spPr>
          <a:xfrm>
            <a:off x="838200" y="1276350"/>
            <a:ext cx="10515600" cy="5286375"/>
          </a:xfrm>
        </p:spPr>
        <p:txBody>
          <a:bodyPr>
            <a:normAutofit/>
          </a:bodyPr>
          <a:lstStyle/>
          <a:p>
            <a:pPr>
              <a:lnSpc>
                <a:spcPct val="107000"/>
              </a:lnSpc>
              <a:spcAft>
                <a:spcPts val="800"/>
              </a:spcAft>
            </a:pPr>
            <a:endParaRPr lang="fr-FR" sz="18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Le cinéma intérieur : objectivité/subjectivité du récit</a:t>
            </a: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La civilisation du Verbe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Pourquoi est-on souvent déçu par l'adaptation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Privilégier l'esprit plutôt que la lettre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dirty="0">
                <a:effectLst/>
                <a:latin typeface="Times New Roman" panose="02020603050405020304" pitchFamily="18" charset="0"/>
                <a:ea typeface="Calibri" panose="020F0502020204030204" pitchFamily="34" charset="0"/>
                <a:cs typeface="Arial" panose="020B0604020202020204" pitchFamily="34" charset="0"/>
              </a:rPr>
              <a:t>Le droit d'auteur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2548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54DD9-7813-4F84-8E80-394C15202857}"/>
              </a:ext>
            </a:extLst>
          </p:cNvPr>
          <p:cNvSpPr>
            <a:spLocks noGrp="1"/>
          </p:cNvSpPr>
          <p:nvPr>
            <p:ph type="title"/>
          </p:nvPr>
        </p:nvSpPr>
        <p:spPr>
          <a:xfrm>
            <a:off x="838200" y="0"/>
            <a:ext cx="8596668" cy="1320800"/>
          </a:xfrm>
        </p:spPr>
        <p:txBody>
          <a:bodyPr/>
          <a:lstStyle/>
          <a:p>
            <a:pPr marL="0" indent="0" algn="ctr">
              <a:buNone/>
            </a:pPr>
            <a:r>
              <a:rPr lang="fr-FR" sz="4400" dirty="0"/>
              <a:t>2- Les œuvres adaptées</a:t>
            </a:r>
          </a:p>
        </p:txBody>
      </p:sp>
      <p:sp>
        <p:nvSpPr>
          <p:cNvPr id="10" name="ZoneTexte 9">
            <a:extLst>
              <a:ext uri="{FF2B5EF4-FFF2-40B4-BE49-F238E27FC236}">
                <a16:creationId xmlns:a16="http://schemas.microsoft.com/office/drawing/2014/main" id="{B8FE9250-0EA2-41E3-82F0-E6436AEDCD3C}"/>
              </a:ext>
            </a:extLst>
          </p:cNvPr>
          <p:cNvSpPr txBox="1"/>
          <p:nvPr/>
        </p:nvSpPr>
        <p:spPr>
          <a:xfrm>
            <a:off x="495300" y="906054"/>
            <a:ext cx="10858500" cy="5148974"/>
          </a:xfrm>
          <a:prstGeom prst="rect">
            <a:avLst/>
          </a:prstGeom>
          <a:noFill/>
        </p:spPr>
        <p:txBody>
          <a:bodyPr wrap="square">
            <a:spAutoFit/>
          </a:bodyPr>
          <a:lstStyle/>
          <a:p>
            <a:pPr marL="342900" indent="-342900">
              <a:lnSpc>
                <a:spcPct val="150000"/>
              </a:lnSpc>
              <a:buFont typeface="Wingdings" panose="05000000000000000000" pitchFamily="2" charset="2"/>
              <a:buChar char="Ø"/>
            </a:pPr>
            <a:endParaRPr lang="fr-FR" sz="1800" dirty="0">
              <a:effectLst/>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Quelles sources peut-on adapter ?</a:t>
            </a: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La source classique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Existe-t-il des livres inadaptables ?</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Roman et nouvelle</a:t>
            </a: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La pièce de théâtre</a:t>
            </a: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La bande dessinée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La biographie ou l'autobiographie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Le scénario d'un film antérieur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buClr>
                <a:srgbClr val="92D050"/>
              </a:buClr>
              <a:buFont typeface="Wingdings" panose="05000000000000000000" pitchFamily="2" charset="2"/>
              <a:buChar char="Ø"/>
            </a:pPr>
            <a:r>
              <a:rPr lang="fr-FR" sz="1800" dirty="0">
                <a:effectLst/>
                <a:latin typeface="Times New Roman" panose="02020603050405020304" pitchFamily="18" charset="0"/>
                <a:ea typeface="Calibri" panose="020F0502020204030204" pitchFamily="34" charset="0"/>
                <a:cs typeface="Arial" panose="020B0604020202020204" pitchFamily="34" charset="0"/>
              </a:rPr>
              <a:t>La non-fiction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Ø"/>
            </a:pPr>
            <a:endParaRPr lang="fr-FR" sz="1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Ø"/>
            </a:pPr>
            <a:endParaRPr lang="fr-FR" sz="2400" dirty="0">
              <a:highlight>
                <a:srgbClr val="FFFF00"/>
              </a:highlight>
            </a:endParaRPr>
          </a:p>
        </p:txBody>
      </p:sp>
    </p:spTree>
    <p:extLst>
      <p:ext uri="{BB962C8B-B14F-4D97-AF65-F5344CB8AC3E}">
        <p14:creationId xmlns:p14="http://schemas.microsoft.com/office/powerpoint/2010/main" val="19749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01FF8-6C05-441D-8C43-DBDFD7265CEA}"/>
              </a:ext>
            </a:extLst>
          </p:cNvPr>
          <p:cNvSpPr>
            <a:spLocks noGrp="1"/>
          </p:cNvSpPr>
          <p:nvPr>
            <p:ph type="title"/>
          </p:nvPr>
        </p:nvSpPr>
        <p:spPr>
          <a:xfrm>
            <a:off x="579010" y="412955"/>
            <a:ext cx="8596668" cy="1320800"/>
          </a:xfrm>
        </p:spPr>
        <p:txBody>
          <a:bodyPr/>
          <a:lstStyle/>
          <a:p>
            <a:pPr marL="0" indent="0" algn="ctr">
              <a:buNone/>
            </a:pPr>
            <a:r>
              <a:rPr lang="fr-FR" sz="4400" dirty="0"/>
              <a:t>3- Le média de destination  </a:t>
            </a:r>
            <a:endParaRPr lang="fr-FR" dirty="0"/>
          </a:p>
        </p:txBody>
      </p:sp>
      <p:sp>
        <p:nvSpPr>
          <p:cNvPr id="3" name="Espace réservé du contenu 2">
            <a:extLst>
              <a:ext uri="{FF2B5EF4-FFF2-40B4-BE49-F238E27FC236}">
                <a16:creationId xmlns:a16="http://schemas.microsoft.com/office/drawing/2014/main" id="{DC8A4C39-3363-4346-9A7D-79FE9EF76EC4}"/>
              </a:ext>
            </a:extLst>
          </p:cNvPr>
          <p:cNvSpPr>
            <a:spLocks noGrp="1"/>
          </p:cNvSpPr>
          <p:nvPr>
            <p:ph idx="1"/>
          </p:nvPr>
        </p:nvSpPr>
        <p:spPr>
          <a:xfrm>
            <a:off x="746160" y="1733755"/>
            <a:ext cx="8596668" cy="4050596"/>
          </a:xfrm>
        </p:spPr>
        <p:txBody>
          <a:bodyPr>
            <a:noAutofit/>
          </a:bodyPr>
          <a:lstStyle/>
          <a:p>
            <a:r>
              <a:rPr lang="fr-FR" dirty="0">
                <a:effectLst/>
                <a:latin typeface="Times New Roman" panose="02020603050405020304" pitchFamily="18" charset="0"/>
                <a:ea typeface="Calibri" panose="020F0502020204030204" pitchFamily="34" charset="0"/>
                <a:cs typeface="Arial" panose="020B0604020202020204" pitchFamily="34" charset="0"/>
              </a:rPr>
              <a:t>Ne pas penser que cinéma</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La nécessité d'utiliser l'espace de représentation</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La question de la durée imposée</a:t>
            </a:r>
            <a:endParaRPr lang="fr-FR" dirty="0">
              <a:effectLst/>
              <a:latin typeface="Calibri" panose="020F0502020204030204" pitchFamily="34" charset="0"/>
              <a:ea typeface="Calibri" panose="020F0502020204030204" pitchFamily="34" charset="0"/>
              <a:cs typeface="Arial" panose="020B0604020202020204" pitchFamily="34" charset="0"/>
            </a:endParaRPr>
          </a:p>
          <a:p>
            <a:r>
              <a:rPr lang="fr-FR" dirty="0">
                <a:effectLst/>
                <a:latin typeface="Times New Roman" panose="02020603050405020304" pitchFamily="18" charset="0"/>
                <a:ea typeface="Calibri" panose="020F0502020204030204" pitchFamily="34" charset="0"/>
                <a:cs typeface="Arial" panose="020B0604020202020204" pitchFamily="34" charset="0"/>
              </a:rPr>
              <a:t>Adapter pour la série TV</a:t>
            </a:r>
          </a:p>
        </p:txBody>
      </p:sp>
    </p:spTree>
    <p:extLst>
      <p:ext uri="{BB962C8B-B14F-4D97-AF65-F5344CB8AC3E}">
        <p14:creationId xmlns:p14="http://schemas.microsoft.com/office/powerpoint/2010/main" val="328571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4D1D8-0A02-485A-9DAB-70063C73D8F4}"/>
              </a:ext>
            </a:extLst>
          </p:cNvPr>
          <p:cNvSpPr>
            <a:spLocks noGrp="1"/>
          </p:cNvSpPr>
          <p:nvPr>
            <p:ph type="title"/>
          </p:nvPr>
        </p:nvSpPr>
        <p:spPr>
          <a:xfrm>
            <a:off x="1066800" y="2251075"/>
            <a:ext cx="10515600" cy="1325563"/>
          </a:xfrm>
        </p:spPr>
        <p:txBody>
          <a:bodyPr/>
          <a:lstStyle/>
          <a:p>
            <a:r>
              <a:rPr lang="fr-FR" dirty="0"/>
              <a:t>Partie 2:</a:t>
            </a:r>
            <a:r>
              <a:rPr lang="fr-FR" sz="4400" dirty="0">
                <a:solidFill>
                  <a:schemeClr val="accent6">
                    <a:lumMod val="50000"/>
                  </a:schemeClr>
                </a:solidFill>
              </a:rPr>
              <a:t> CONSTRUIRE LE SCÉNARIO</a:t>
            </a:r>
            <a:r>
              <a:rPr lang="fr-FR" dirty="0"/>
              <a:t> </a:t>
            </a:r>
          </a:p>
        </p:txBody>
      </p:sp>
    </p:spTree>
    <p:extLst>
      <p:ext uri="{BB962C8B-B14F-4D97-AF65-F5344CB8AC3E}">
        <p14:creationId xmlns:p14="http://schemas.microsoft.com/office/powerpoint/2010/main" val="423898870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1670</TotalTime>
  <Words>769</Words>
  <Application>Microsoft Office PowerPoint</Application>
  <PresentationFormat>Grand écran</PresentationFormat>
  <Paragraphs>117</Paragraphs>
  <Slides>19</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Arial</vt:lpstr>
      <vt:lpstr>Calibri</vt:lpstr>
      <vt:lpstr>Times New Roman</vt:lpstr>
      <vt:lpstr>Trebuchet MS</vt:lpstr>
      <vt:lpstr>Wingdings</vt:lpstr>
      <vt:lpstr>Wingdings 3</vt:lpstr>
      <vt:lpstr>Facette</vt:lpstr>
      <vt:lpstr>Compte rendu d’un ouvrage  </vt:lpstr>
      <vt:lpstr>Présentation PowerPoint</vt:lpstr>
      <vt:lpstr>Plan </vt:lpstr>
      <vt:lpstr>Introduction</vt:lpstr>
      <vt:lpstr>Partie 1: LES BASES DE L’ADAPTATION </vt:lpstr>
      <vt:lpstr>1- Les différences entre scénario original et adaptation   </vt:lpstr>
      <vt:lpstr>2- Les œuvres adaptées</vt:lpstr>
      <vt:lpstr>3- Le média de destination  </vt:lpstr>
      <vt:lpstr>Partie 2: CONSTRUIRE LE SCÉNARIO </vt:lpstr>
      <vt:lpstr>4- Analyser la source</vt:lpstr>
      <vt:lpstr>5- Paradigmes et méthodes de la structure scénaristique</vt:lpstr>
      <vt:lpstr>6- Les outils pour structurer le nouveau récit</vt:lpstr>
      <vt:lpstr>Partie 3: ÉCRIRE LE SCÉNARIO</vt:lpstr>
      <vt:lpstr>7- Les procédés narratifs </vt:lpstr>
      <vt:lpstr>8- Les personnages</vt:lpstr>
      <vt:lpstr>9- Dialogues et contextes narratifs </vt:lpstr>
      <vt:lpstr>10- Corriger et améliorer le scénario</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limane jamila</dc:creator>
  <cp:lastModifiedBy>limane jamila</cp:lastModifiedBy>
  <cp:revision>86</cp:revision>
  <dcterms:created xsi:type="dcterms:W3CDTF">2024-10-19T15:15:48Z</dcterms:created>
  <dcterms:modified xsi:type="dcterms:W3CDTF">2024-10-23T13:53:19Z</dcterms:modified>
</cp:coreProperties>
</file>