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853A02-9A02-4F5C-AA0D-49754ED6193F}">
  <a:tblStyle styleId="{3C853A02-9A02-4F5C-AA0D-49754ED619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933c8c4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933c8c4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b09a96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b09a96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460950" y="2882450"/>
            <a:ext cx="82221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3852"/>
                </a:solidFill>
              </a:rPr>
              <a:t>Understanding CI/CD</a:t>
            </a:r>
            <a:endParaRPr b="1" sz="4000">
              <a:solidFill>
                <a:srgbClr val="003852"/>
              </a:solidFill>
            </a:endParaRPr>
          </a:p>
        </p:txBody>
      </p:sp>
      <p:sp>
        <p:nvSpPr>
          <p:cNvPr id="55" name="Google Shape;55;p13"/>
          <p:cNvSpPr txBox="1"/>
          <p:nvPr>
            <p:ph idx="4294967295" type="subTitle"/>
          </p:nvPr>
        </p:nvSpPr>
        <p:spPr>
          <a:xfrm>
            <a:off x="460950" y="37415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3852"/>
                </a:solidFill>
              </a:rPr>
              <a:t>A Presentation For </a:t>
            </a:r>
            <a:r>
              <a:rPr b="1" lang="en">
                <a:solidFill>
                  <a:srgbClr val="003852"/>
                </a:solidFill>
              </a:rPr>
              <a:t>The UdaPeople Project</a:t>
            </a:r>
            <a:endParaRPr b="1">
              <a:solidFill>
                <a:srgbClr val="00385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32125" y="4174425"/>
            <a:ext cx="70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852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endParaRPr b="1">
              <a:solidFill>
                <a:srgbClr val="00385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Benjamin Okoli </a:t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Team lead</a:t>
            </a:r>
            <a:r>
              <a:rPr b="1" lang="en" sz="18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800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750" y="398450"/>
            <a:ext cx="5402500" cy="26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700138" y="500925"/>
            <a:ext cx="28080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</a:rPr>
              <a:t>UNDERSTANDING</a:t>
            </a:r>
            <a:endParaRPr b="1" sz="1800">
              <a:solidFill>
                <a:srgbClr val="980000"/>
              </a:solidFill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300">
                <a:solidFill>
                  <a:srgbClr val="003852"/>
                </a:solidFill>
              </a:rPr>
              <a:t>CI/CD</a:t>
            </a:r>
            <a:endParaRPr sz="6000">
              <a:solidFill>
                <a:srgbClr val="00385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" y="2092225"/>
            <a:ext cx="4208175" cy="23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208225" y="218100"/>
            <a:ext cx="5016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CI/CD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known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Integration (CI) /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Delivery (CD) can be easily described as a method used to frequently  deliver customers’ apps using automation in the different stages of app development.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It is divided into 3 main paths, as explained below: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Integration (CI)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This is the practice of automating the integration of code changes from multiple contributors into a single software project. This is where developers merge code changes from multiple machines repository being built and tested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simultaneously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Continuous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Deployment (CD)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This involves software release strategies when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committed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codes that has passed testing phase is automatically released into production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environment, thereby making changes that are visible to customers.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Continuous Delivery: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This is simply an engineering process where teams produce and release updates in short cycles.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750" l="0" r="0" t="0"/>
          <a:stretch/>
        </p:blipFill>
        <p:spPr>
          <a:xfrm>
            <a:off x="1105800" y="623150"/>
            <a:ext cx="6932376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0950" y="3705025"/>
            <a:ext cx="82221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rgbClr val="003852"/>
                </a:solidFill>
              </a:rPr>
              <a:t>“</a:t>
            </a:r>
            <a:r>
              <a:rPr lang="en" sz="1235">
                <a:solidFill>
                  <a:srgbClr val="003852"/>
                </a:solidFill>
              </a:rPr>
              <a:t>The most powerful tool we have as developers is automation.”</a:t>
            </a:r>
            <a:endParaRPr sz="1235">
              <a:solidFill>
                <a:srgbClr val="00385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014">
                <a:solidFill>
                  <a:srgbClr val="003852"/>
                </a:solidFill>
              </a:rPr>
              <a:t>—Scott Hanselman</a:t>
            </a:r>
            <a:endParaRPr sz="1014">
              <a:solidFill>
                <a:srgbClr val="00385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180">
                <a:solidFill>
                  <a:srgbClr val="980000"/>
                </a:solidFill>
              </a:rPr>
              <a:t>SI</a:t>
            </a:r>
            <a:r>
              <a:rPr b="1" lang="en" sz="1180">
                <a:solidFill>
                  <a:srgbClr val="980000"/>
                </a:solidFill>
              </a:rPr>
              <a:t>nce automation increases productivity, this means more money to be made.</a:t>
            </a:r>
            <a:endParaRPr b="1" sz="1180">
              <a:solidFill>
                <a:srgbClr val="98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14"/>
          </a:p>
        </p:txBody>
      </p:sp>
      <p:sp>
        <p:nvSpPr>
          <p:cNvPr id="71" name="Google Shape;71;p15"/>
          <p:cNvSpPr txBox="1"/>
          <p:nvPr/>
        </p:nvSpPr>
        <p:spPr>
          <a:xfrm>
            <a:off x="1022850" y="3181975"/>
            <a:ext cx="70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3852"/>
                </a:solidFill>
                <a:latin typeface="Roboto"/>
                <a:ea typeface="Roboto"/>
                <a:cs typeface="Roboto"/>
                <a:sym typeface="Roboto"/>
              </a:rPr>
              <a:t>How CI/CD Works</a:t>
            </a:r>
            <a:endParaRPr b="1">
              <a:solidFill>
                <a:srgbClr val="00385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243" y="3925850"/>
            <a:ext cx="2515757" cy="1217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7" name="Google Shape;77;p16"/>
          <p:cNvGraphicFramePr/>
          <p:nvPr/>
        </p:nvGraphicFramePr>
        <p:xfrm>
          <a:off x="0" y="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{3C853A02-9A02-4F5C-AA0D-49754ED6193F}</a:tableStyleId>
              </a:tblPr>
              <a:tblGrid>
                <a:gridCol w="3529000"/>
                <a:gridCol w="1442975"/>
                <a:gridCol w="4172025"/>
              </a:tblGrid>
              <a:tr h="59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38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 Language		</a:t>
                      </a:r>
                      <a:endParaRPr b="1" sz="2400">
                        <a:solidFill>
                          <a:srgbClr val="0038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98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</a:t>
                      </a:r>
                      <a:r>
                        <a:rPr b="1" lang="en" sz="1600">
                          <a:solidFill>
                            <a:srgbClr val="98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" sz="1600">
                          <a:solidFill>
                            <a:srgbClr val="98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b="1" sz="1600">
                        <a:solidFill>
                          <a:srgbClr val="98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00385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Translation</a:t>
                      </a:r>
                      <a:endParaRPr b="1" sz="2400">
                        <a:solidFill>
                          <a:srgbClr val="00385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1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Catch Compile Errors After Merge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 Cost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developer time on issues from new developer code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Catch Unit Test Failure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 Cost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bugs in production and less time in testing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2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 Security Vulnerabilities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 Cost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Prevent embarrassing or costly security holes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6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 Infrastructure Creation	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Avoid Cost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human error, Faster deployments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 Infrastructure Cleanup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 Cost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infrastructure costs from unused resources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6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 and More Frequent Production Deployment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ncrease Revenue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value-generating features released more quickly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3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Deploy to Production Without Manual Checks	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 Revenue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time to market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6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Smoke Tests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Protect Revenue	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Reduced downtime from a deploy-related crash or major bug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3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Rollback Triggered by Job Failure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Protect Revenue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Quick undo to return production to working state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277" y="747775"/>
            <a:ext cx="2517300" cy="25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9500" y="3184075"/>
            <a:ext cx="3837000" cy="6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3852"/>
                </a:solidFill>
                <a:latin typeface="Roboto Black"/>
                <a:ea typeface="Roboto Black"/>
                <a:cs typeface="Roboto Black"/>
                <a:sym typeface="Roboto Black"/>
              </a:rPr>
              <a:t>QUESTIONS ?</a:t>
            </a:r>
            <a:endParaRPr>
              <a:solidFill>
                <a:srgbClr val="00385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9782" r="45138" t="0"/>
          <a:stretch/>
        </p:blipFill>
        <p:spPr>
          <a:xfrm>
            <a:off x="1050700" y="403800"/>
            <a:ext cx="2370151" cy="3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192725" y="3265050"/>
            <a:ext cx="3837000" cy="6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3852"/>
                </a:solidFill>
                <a:latin typeface="Roboto Black"/>
                <a:ea typeface="Roboto Black"/>
                <a:cs typeface="Roboto Black"/>
                <a:sym typeface="Roboto Black"/>
              </a:rPr>
              <a:t>THANK YOU!!!</a:t>
            </a:r>
            <a:endParaRPr>
              <a:solidFill>
                <a:srgbClr val="00385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