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181"/>
  </p:normalViewPr>
  <p:slideViewPr>
    <p:cSldViewPr snapToGrid="0" snapToObjects="1">
      <p:cViewPr varScale="1">
        <p:scale>
          <a:sx n="118" d="100"/>
          <a:sy n="118" d="100"/>
        </p:scale>
        <p:origin x="5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3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2B3E-C714-9849-8A0F-475562350C24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0DE8-DE2A-BA41-8811-CEE2A5C93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83E45-88A0-2142-A503-B1833ADA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35" y="806116"/>
            <a:ext cx="10960769" cy="2819107"/>
          </a:xfrm>
        </p:spPr>
        <p:txBody>
          <a:bodyPr anchor="b">
            <a:noAutofit/>
          </a:bodyPr>
          <a:lstStyle>
            <a:lvl1pPr algn="l">
              <a:defRPr sz="5600" b="1" i="0" baseline="0">
                <a:latin typeface="Helvetica Neue" panose="02000503000000020004" pitchFamily="2" charset="0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D8FF89-08AB-D941-899C-42BF27EE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36" y="3809832"/>
            <a:ext cx="9144000" cy="135171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 baseline="0">
                <a:latin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09FE5-26E6-7141-9721-A189740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6F9C0-3ECD-2C4A-88D6-A6BDADB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7CF54-8200-F741-B2F7-089C5325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FC9A5ED3-A9CF-2843-9B2E-EDE9585DAEE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E8AAF7EF-C4E6-F541-AFD5-C5C1CAB76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810" y="5573379"/>
            <a:ext cx="2743200" cy="655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1" i="0" baseline="0">
                <a:latin typeface="Helvetica Neue" panose="02000503000000020004" pitchFamily="2" charset="0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064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F0E6-5801-2041-96CE-7E10CCDB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3494B2-E70B-AB45-A016-8F8DB8736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4C680-85B6-AB45-A57F-E99AC372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9573A-8969-6A43-8D6C-89BD14F9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FA88A-1BE0-114D-9EC2-6063A4B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7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0558C0-53DD-7744-AF75-9633C1E58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5F7BC7-4F94-A042-B93B-6405A512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170BA-9D6F-E446-BDE6-C7071530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BF0FB-8E64-AC4F-8A35-6541E23D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3BB10-0B60-1840-841E-E7EB2282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E963E-C4F4-5F43-8A9A-EB21FB4A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36525"/>
            <a:ext cx="11658601" cy="1009103"/>
          </a:xfrm>
        </p:spPr>
        <p:txBody>
          <a:bodyPr/>
          <a:lstStyle>
            <a:lvl1pPr>
              <a:defRPr sz="4000" baseline="0">
                <a:latin typeface="Helvetica Neue" panose="02000503000000020004" pitchFamily="2" charset="0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89FEF-3277-C44F-A0FC-7B3924B2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2079"/>
            <a:ext cx="11658601" cy="489902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aseline="0">
                <a:latin typeface="Helvetica Neue" panose="02000503000000020004" pitchFamily="2" charset="0"/>
              </a:defRPr>
            </a:lvl1pPr>
            <a:lvl2pPr>
              <a:lnSpc>
                <a:spcPct val="120000"/>
              </a:lnSpc>
              <a:defRPr sz="2200" baseline="0">
                <a:latin typeface="Helvetica Neue" panose="02000503000000020004" pitchFamily="2" charset="0"/>
              </a:defRPr>
            </a:lvl2pPr>
            <a:lvl3pPr>
              <a:lnSpc>
                <a:spcPct val="120000"/>
              </a:lnSpc>
              <a:defRPr sz="2000" baseline="0">
                <a:latin typeface="Helvetica Neue" panose="02000503000000020004" pitchFamily="2" charset="0"/>
              </a:defRPr>
            </a:lvl3pPr>
            <a:lvl4pPr>
              <a:lnSpc>
                <a:spcPct val="120000"/>
              </a:lnSpc>
              <a:defRPr sz="1800" baseline="0">
                <a:latin typeface="Helvetica Neue" panose="02000503000000020004" pitchFamily="2" charset="0"/>
              </a:defRPr>
            </a:lvl4pPr>
            <a:lvl5pPr>
              <a:lnSpc>
                <a:spcPct val="120000"/>
              </a:lnSpc>
              <a:defRPr sz="1600" baseline="0">
                <a:latin typeface="Helvetica Neue" panose="02000503000000020004" pitchFamily="2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91765-6E38-5248-A517-D4151B86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F09CB-C213-FD41-ABDD-4474C4A3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0A951-E66E-6445-AE51-9C0FD29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6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章分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34ACA-2E46-554C-AC97-EA7A306C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063" y="2766218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章分けの書式設定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6C5AD8-4963-8540-9FA7-ECBF2EF3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BC79DE-1DA3-9C4B-B05E-A28F1B45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BE7B76-EC23-8545-AA6D-94C850D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D25A7-D0BC-7E43-8388-8DD2A6E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DA9E0E-BE24-3A41-B0A7-6B63AFE9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33F0F-4BC8-E54E-88CF-705683F9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B9B450-B43A-E249-841F-320FC171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8117D-36E3-764B-AB9A-CDB23B2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8E34-0982-CD45-8A5F-ADD1CFC0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AC13B-CB9B-CD4C-88DC-D78416A5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3F152E-76CA-F749-B233-3379D4A1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2A120-D108-6941-B04A-DD65E8A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33A71-77C7-9D4D-84C5-14B5BE4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D58E97-4D13-0C43-8A2F-9D03E1BD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9ECC-7069-4241-8AC4-2F50F436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50DEC-8C9E-FC4B-9D27-2E224273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4D0CA0-28D0-384F-9E1F-541BC33C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E5D0A2-E3E9-1E4A-BEEB-E214FBB64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25FF2A-7F54-B14D-98B9-13E2C983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48E76B-8F89-E448-91E3-909DFC3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B29F90-A8A0-E649-BCA5-7C4A12B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362B00-C7E6-E042-85EC-610C29A8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1C50A-384D-9A43-9EB0-77FB8D01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037E61-DFF7-D24C-8B54-157AF71B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67004E-F6B7-E14F-B05E-9704325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2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95F64-D6F4-5541-94B6-DA2FA138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1E05D-4FB9-0B46-9CA7-E088044D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4E1E3D-139C-5A43-B8A9-CB8AFA73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A4CC08-E897-0044-8347-1F865EEB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EA9040-1EBF-4340-A25A-688759D5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6AA51F-5FF5-B647-8A23-7FC815BE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3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40171-BE2C-6A4C-B8A5-5A5110C2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BEB7E0-25BC-2946-9F45-4F8B09BAD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B1EA-6B3F-074D-BB2B-46AA4160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6AB5E5-F347-3E47-8D07-17C3E3DB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0B8C2E-AB7C-EC41-B0BA-2C967870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216C8A-A026-9443-B8EC-90674EC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3F7DAF-EF8D-8A4F-943C-FA75C48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1093-7C77-EC44-9B83-2FC735E0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381F0-9917-C748-984D-AB5C4F7F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10FD-C370-7B4F-99CA-A37CF1C2D16C}" type="datetimeFigureOut">
              <a:rPr kumimoji="1" lang="ja-JP" altLang="en-US" smtClean="0"/>
              <a:t>2023/2/10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E2E90-126E-5F42-BABC-6CACA0D18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0ACDF-8F4B-2D42-B82C-AF1B1358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5ED3-A9CF-2843-9B2E-EDE9585DA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4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1"/>
          </a:solidFill>
          <a:latin typeface="Helvetica Neue" panose="02000503000000020004" pitchFamily="2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A8324-43D4-D9F9-62DD-737E74E06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Swift 5.7 - Control Flow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B63C85-2C1F-39AF-498F-3DCE9C871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Jiaming Liu</a:t>
            </a:r>
          </a:p>
          <a:p>
            <a:r>
              <a:rPr lang="en-US" altLang="ja-JP" b="0" dirty="0"/>
              <a:t>    </a:t>
            </a:r>
            <a:r>
              <a:rPr kumimoji="1" lang="en-US" altLang="ja-JP" b="0" dirty="0"/>
              <a:t>Ji Dang Lab.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B8899-E2C8-63FB-E180-DD1B44F60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2023.02.09</a:t>
            </a:r>
            <a:endParaRPr kumimoji="1" lang="ja-JP" altLang="en-US"/>
          </a:p>
        </p:txBody>
      </p:sp>
      <p:pic>
        <p:nvPicPr>
          <p:cNvPr id="1026" name="Picture 2" descr="Swift">
            <a:extLst>
              <a:ext uri="{FF2B5EF4-FFF2-40B4-BE49-F238E27FC236}">
                <a16:creationId xmlns:a16="http://schemas.microsoft.com/office/drawing/2014/main" id="{35F64174-A638-E831-DCC0-BEEFDB61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7" y="5262244"/>
            <a:ext cx="3581399" cy="11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8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E3BC8-717F-8737-E260-2ADD762E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Switch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4D5AC-89C8-0A13-A504-B73F2EE0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In addition to comparing against specific values.</a:t>
            </a:r>
          </a:p>
          <a:p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1704E6CD-7DD0-451A-6650-14B247D1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2" y="2514617"/>
            <a:ext cx="4772025" cy="3447086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8E29FFE-FB26-A00E-D0D1-8A1C40C3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9" y="2514617"/>
            <a:ext cx="6093559" cy="34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0256206B-0D68-9448-31EC-90F4802C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The body of each case must contain at least one executable statement.</a:t>
            </a:r>
          </a:p>
          <a:p>
            <a:r>
              <a:rPr lang="en" altLang="ja-JP" dirty="0"/>
              <a:t>We can combine the two values into a compound case.</a:t>
            </a:r>
            <a:endParaRPr lang="ja-JP" altLang="en-US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41FFC6-2A9A-E6CD-0881-DDC0B96C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Switch</a:t>
            </a:r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03F79DD-1E42-321E-F475-1C648874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0" y="2637290"/>
            <a:ext cx="5857321" cy="2918631"/>
          </a:xfrm>
          <a:prstGeom prst="rect">
            <a:avLst/>
          </a:prstGeom>
        </p:spPr>
      </p:pic>
      <p:pic>
        <p:nvPicPr>
          <p:cNvPr id="13" name="コンテンツ プレースホルダー 9" descr="テキスト&#10;&#10;自動的に生成された説明">
            <a:extLst>
              <a:ext uri="{FF2B5EF4-FFF2-40B4-BE49-F238E27FC236}">
                <a16:creationId xmlns:a16="http://schemas.microsoft.com/office/drawing/2014/main" id="{DF723F51-3960-4415-0B56-0484E887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3" y="2806254"/>
            <a:ext cx="5099957" cy="25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3AEEF-F46F-9667-8CEF-356F771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Switch by tuples</a:t>
            </a:r>
            <a:endParaRPr kumimoji="1" lang="ja-JP" altLang="en-US"/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CCF542B-DB2F-6DD1-C07F-25F36646E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38" y="1301749"/>
            <a:ext cx="7059679" cy="4899025"/>
          </a:xfr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7E2CF3A5-8117-F634-9F59-DCA72244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917" y="1469571"/>
            <a:ext cx="4308847" cy="42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8A09A-0BA5-E57B-E5D9-A72CD05A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Control Transfer Statements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0B73F0-E86D-A984-DFE0-EF51CBCD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Control transfer statements change the order in which your code is executed. </a:t>
            </a:r>
          </a:p>
          <a:p>
            <a:r>
              <a:rPr kumimoji="1" lang="en" altLang="ja-JP" dirty="0"/>
              <a:t>Swift has five control transfer statements:</a:t>
            </a:r>
          </a:p>
          <a:p>
            <a:pPr lvl="1"/>
            <a:r>
              <a:rPr lang="en" altLang="ja-JP" b="0" i="0" dirty="0">
                <a:solidFill>
                  <a:srgbClr val="333333"/>
                </a:solidFill>
                <a:effectLst/>
                <a:latin typeface="-apple-system"/>
              </a:rPr>
              <a:t>continue</a:t>
            </a:r>
          </a:p>
          <a:p>
            <a:pPr lvl="1"/>
            <a:r>
              <a:rPr lang="en" altLang="ja-JP" b="0" i="0" dirty="0">
                <a:solidFill>
                  <a:srgbClr val="333333"/>
                </a:solidFill>
                <a:effectLst/>
                <a:latin typeface="-apple-system"/>
              </a:rPr>
              <a:t>break</a:t>
            </a:r>
          </a:p>
          <a:p>
            <a:pPr lvl="1"/>
            <a:r>
              <a:rPr lang="en" altLang="ja-JP" b="0" i="0" dirty="0" err="1">
                <a:solidFill>
                  <a:srgbClr val="333333"/>
                </a:solidFill>
                <a:effectLst/>
                <a:latin typeface="-apple-system"/>
              </a:rPr>
              <a:t>fallthrough</a:t>
            </a:r>
            <a:endParaRPr lang="en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en" altLang="ja-JP" b="0" i="0" dirty="0">
                <a:solidFill>
                  <a:srgbClr val="333333"/>
                </a:solidFill>
                <a:effectLst/>
                <a:latin typeface="-apple-system"/>
              </a:rPr>
              <a:t>return</a:t>
            </a:r>
          </a:p>
          <a:p>
            <a:pPr lvl="1"/>
            <a:r>
              <a:rPr lang="en" altLang="ja-JP" b="0" i="0" dirty="0">
                <a:solidFill>
                  <a:srgbClr val="333333"/>
                </a:solidFill>
                <a:effectLst/>
                <a:latin typeface="-apple-system"/>
              </a:rPr>
              <a:t>throw</a:t>
            </a:r>
            <a:br>
              <a:rPr kumimoji="1" lang="en" altLang="ja-JP" dirty="0"/>
            </a:br>
            <a:endParaRPr kumimoji="1"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23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2CE10-5759-88F7-B1AA-86654C7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Continue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F7C07-CF41-1683-289E-6DAA2326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The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continue</a:t>
            </a:r>
            <a:r>
              <a:rPr kumimoji="1" lang="en" altLang="ja-JP" dirty="0"/>
              <a:t> statement tells a loop to stop what it’s doing and start again at the beginning of the next iteration through the loop.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17E8B2D-4B25-A426-77F8-4D21B749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9" y="2569029"/>
            <a:ext cx="8389880" cy="36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BE817-BAC8-61D3-2AE6-70B9E68F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Break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7DC40-B476-733A-4942-4541964C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The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break</a:t>
            </a:r>
            <a:r>
              <a:rPr kumimoji="1" lang="en" altLang="ja-JP" dirty="0"/>
              <a:t> statement ends the execution of an entire control flow statement immediately.</a:t>
            </a:r>
          </a:p>
          <a:p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26EC04B-047E-7990-A35C-E62A14C1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80" y="1916130"/>
            <a:ext cx="6778239" cy="48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64945-3901-AEC5-ECBE-342324CB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 err="1"/>
              <a:t>Fallthrough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4A960C2-1B4B-59C2-8623-527EC897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Match multiple cases</a:t>
            </a:r>
            <a:endParaRPr lang="ja-JP" altLang="en-US"/>
          </a:p>
        </p:txBody>
      </p:sp>
      <p:pic>
        <p:nvPicPr>
          <p:cNvPr id="8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C791535A-DC75-76ED-2033-86441493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5" y="2190233"/>
            <a:ext cx="8755741" cy="39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265B9-26C7-510F-4C04-4159CAA2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Early Exit - guard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475C7-F6D3-A282-256F-3197CE08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484039"/>
            <a:ext cx="4044044" cy="4899024"/>
          </a:xfrm>
        </p:spPr>
        <p:txBody>
          <a:bodyPr/>
          <a:lstStyle/>
          <a:p>
            <a:r>
              <a:rPr kumimoji="1" lang="en" altLang="ja-JP" dirty="0"/>
              <a:t> A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guard</a:t>
            </a:r>
            <a:r>
              <a:rPr kumimoji="1" lang="en" altLang="ja-JP" dirty="0"/>
              <a:t> statement always has an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else</a:t>
            </a:r>
            <a:r>
              <a:rPr lang="en" altLang="ja-JP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en" altLang="ja-JP" dirty="0"/>
              <a:t>Using a guard statement for requirements improves the readability of your code.</a:t>
            </a:r>
          </a:p>
          <a:p>
            <a:endParaRPr kumimoji="1" lang="ja-JP" altLang="en-US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3B3A979A-7BDB-D80F-FE85-06362D84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33" y="204334"/>
            <a:ext cx="6921736" cy="64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2AE3F-924B-974A-6576-820ADEB8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Control Flow 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6EEFF-FF85-7E7B-9623-9D70BD02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2078"/>
            <a:ext cx="11658601" cy="5240235"/>
          </a:xfrm>
        </p:spPr>
        <p:txBody>
          <a:bodyPr numCol="2">
            <a:normAutofit/>
          </a:bodyPr>
          <a:lstStyle/>
          <a:p>
            <a:r>
              <a:rPr lang="en" altLang="ja-JP" dirty="0">
                <a:effectLst/>
                <a:latin typeface="Helvetica" pitchFamily="2" charset="0"/>
              </a:rPr>
              <a:t>For-In Loops</a:t>
            </a:r>
          </a:p>
          <a:p>
            <a:r>
              <a:rPr lang="en" altLang="ja-JP" dirty="0">
                <a:effectLst/>
                <a:latin typeface="Helvetica" pitchFamily="2" charset="0"/>
              </a:rPr>
              <a:t>While Loops</a:t>
            </a:r>
          </a:p>
          <a:p>
            <a:r>
              <a:rPr lang="en" altLang="ja-JP" dirty="0">
                <a:effectLst/>
                <a:latin typeface="Helvetica" pitchFamily="2" charset="0"/>
              </a:rPr>
              <a:t>Conditional Statements</a:t>
            </a:r>
          </a:p>
          <a:p>
            <a:pPr lvl="1"/>
            <a:r>
              <a:rPr lang="en" altLang="ja-JP" dirty="0">
                <a:effectLst/>
                <a:latin typeface="Helvetica" pitchFamily="2" charset="0"/>
              </a:rPr>
              <a:t>If</a:t>
            </a:r>
          </a:p>
          <a:p>
            <a:pPr lvl="1"/>
            <a:r>
              <a:rPr lang="en" altLang="ja-JP" dirty="0">
                <a:effectLst/>
                <a:latin typeface="Helvetica" pitchFamily="2" charset="0"/>
              </a:rPr>
              <a:t>Switch </a:t>
            </a:r>
          </a:p>
          <a:p>
            <a:pPr lvl="2"/>
            <a:r>
              <a:rPr lang="en" altLang="ja-JP" dirty="0">
                <a:effectLst/>
                <a:latin typeface="Helvetica" pitchFamily="2" charset="0"/>
              </a:rPr>
              <a:t>No Implicit </a:t>
            </a:r>
            <a:r>
              <a:rPr lang="en" altLang="ja-JP" dirty="0" err="1">
                <a:effectLst/>
                <a:latin typeface="Helvetica" pitchFamily="2" charset="0"/>
              </a:rPr>
              <a:t>Fallthrough</a:t>
            </a:r>
            <a:r>
              <a:rPr lang="en" altLang="ja-JP" dirty="0">
                <a:effectLst/>
                <a:latin typeface="Helvetica" pitchFamily="2" charset="0"/>
              </a:rPr>
              <a:t> </a:t>
            </a:r>
          </a:p>
          <a:p>
            <a:pPr lvl="2"/>
            <a:r>
              <a:rPr lang="en" altLang="ja-JP" dirty="0">
                <a:effectLst/>
                <a:latin typeface="Helvetica" pitchFamily="2" charset="0"/>
              </a:rPr>
              <a:t>Interval Matching</a:t>
            </a:r>
          </a:p>
          <a:p>
            <a:pPr lvl="2"/>
            <a:r>
              <a:rPr lang="en" altLang="ja-JP" dirty="0">
                <a:effectLst/>
                <a:latin typeface="Helvetica" pitchFamily="2" charset="0"/>
              </a:rPr>
              <a:t>Tuples </a:t>
            </a:r>
          </a:p>
          <a:p>
            <a:pPr lvl="2"/>
            <a:r>
              <a:rPr lang="en" altLang="ja-JP" dirty="0">
                <a:solidFill>
                  <a:srgbClr val="C0C0C0"/>
                </a:solidFill>
                <a:effectLst/>
                <a:latin typeface="Helvetica" pitchFamily="2" charset="0"/>
              </a:rPr>
              <a:t>Value Bindings </a:t>
            </a:r>
          </a:p>
          <a:p>
            <a:pPr lvl="2"/>
            <a:r>
              <a:rPr lang="en" altLang="ja-JP" dirty="0">
                <a:solidFill>
                  <a:srgbClr val="C0C0C0"/>
                </a:solidFill>
                <a:effectLst/>
                <a:latin typeface="Helvetica" pitchFamily="2" charset="0"/>
              </a:rPr>
              <a:t>Where </a:t>
            </a:r>
          </a:p>
          <a:p>
            <a:pPr lvl="2"/>
            <a:r>
              <a:rPr lang="en" altLang="ja-JP" dirty="0">
                <a:effectLst/>
                <a:latin typeface="Helvetica" pitchFamily="2" charset="0"/>
              </a:rPr>
              <a:t>Compound Cases</a:t>
            </a:r>
          </a:p>
          <a:p>
            <a:r>
              <a:rPr lang="en" altLang="ja-JP" dirty="0">
                <a:effectLst/>
                <a:latin typeface="Helvetica" pitchFamily="2" charset="0"/>
              </a:rPr>
              <a:t>Control Transfer Statements</a:t>
            </a:r>
          </a:p>
          <a:p>
            <a:pPr lvl="1"/>
            <a:r>
              <a:rPr lang="en" altLang="ja-JP" dirty="0">
                <a:solidFill>
                  <a:srgbClr val="C0C0C0"/>
                </a:solidFill>
                <a:effectLst/>
                <a:latin typeface="Helvetica" pitchFamily="2" charset="0"/>
              </a:rPr>
              <a:t>Continue </a:t>
            </a:r>
          </a:p>
          <a:p>
            <a:pPr lvl="1"/>
            <a:r>
              <a:rPr lang="en" altLang="ja-JP" dirty="0">
                <a:effectLst/>
                <a:latin typeface="Helvetica" pitchFamily="2" charset="0"/>
              </a:rPr>
              <a:t>Break </a:t>
            </a:r>
          </a:p>
          <a:p>
            <a:pPr lvl="1"/>
            <a:r>
              <a:rPr lang="en" altLang="ja-JP" dirty="0" err="1">
                <a:effectLst/>
                <a:latin typeface="Helvetica" pitchFamily="2" charset="0"/>
              </a:rPr>
              <a:t>Fallthrough</a:t>
            </a:r>
            <a:endParaRPr lang="en" altLang="ja-JP" dirty="0">
              <a:effectLst/>
              <a:latin typeface="Helvetica" pitchFamily="2" charset="0"/>
            </a:endParaRPr>
          </a:p>
          <a:p>
            <a:pPr lvl="1"/>
            <a:r>
              <a:rPr lang="en" altLang="ja-JP" dirty="0">
                <a:solidFill>
                  <a:srgbClr val="C0C0C0"/>
                </a:solidFill>
                <a:effectLst/>
                <a:latin typeface="Helvetica" pitchFamily="2" charset="0"/>
              </a:rPr>
              <a:t>Labeled Statements </a:t>
            </a:r>
          </a:p>
          <a:p>
            <a:r>
              <a:rPr lang="en" altLang="ja-JP" dirty="0">
                <a:effectLst/>
                <a:latin typeface="Helvetica" pitchFamily="2" charset="0"/>
              </a:rPr>
              <a:t>Early Exit </a:t>
            </a:r>
          </a:p>
          <a:p>
            <a:r>
              <a:rPr lang="en" altLang="ja-JP" dirty="0">
                <a:solidFill>
                  <a:srgbClr val="C0C0C0"/>
                </a:solidFill>
                <a:effectLst/>
                <a:latin typeface="Helvetica" pitchFamily="2" charset="0"/>
              </a:rPr>
              <a:t>Checking API Availability </a:t>
            </a:r>
            <a:endParaRPr lang="en" altLang="ja-JP" dirty="0">
              <a:effectLst/>
              <a:latin typeface="Helvetica" pitchFamily="2" charset="0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FAD33-0152-D793-E216-C497C937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>
                <a:latin typeface="Helvetica" pitchFamily="2" charset="0"/>
              </a:rPr>
              <a:t>For-In Loops</a:t>
            </a:r>
            <a:endParaRPr kumimoji="1" lang="ja-JP" altLang="en-US">
              <a:latin typeface="Helvetica" pitchFamily="2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97910-1084-D62B-D5E6-D30A2039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You use the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for-in loop </a:t>
            </a:r>
            <a:r>
              <a:rPr kumimoji="1" lang="en" altLang="ja-JP" dirty="0"/>
              <a:t>to iterate over a sequence, such as items in an array, ranges of numbers, or characters in a string. (tuples are not a sequence)</a:t>
            </a:r>
          </a:p>
          <a:p>
            <a:endParaRPr kumimoji="1" lang="en" altLang="ja-JP" dirty="0"/>
          </a:p>
          <a:p>
            <a:r>
              <a:rPr kumimoji="1" lang="en" altLang="ja-JP" dirty="0"/>
              <a:t>This example uses a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for-in loop </a:t>
            </a:r>
            <a:r>
              <a:rPr kumimoji="1" lang="en" altLang="ja-JP" dirty="0"/>
              <a:t>to iterate over the items in </a:t>
            </a:r>
            <a:r>
              <a:rPr kumimoji="1" lang="en" altLang="ja-JP" dirty="0">
                <a:solidFill>
                  <a:srgbClr val="FF0000"/>
                </a:solidFill>
              </a:rPr>
              <a:t>an array</a:t>
            </a:r>
            <a:r>
              <a:rPr lang="en" altLang="ja-JP" dirty="0"/>
              <a:t>.</a:t>
            </a:r>
            <a:endParaRPr kumimoji="1" lang="en" altLang="ja-JP" dirty="0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2D5A0321-1920-2EAF-4574-A8D5AB22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61" y="3602547"/>
            <a:ext cx="6753678" cy="31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9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24FE2CA-4716-0104-7715-63DE879D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26314"/>
            <a:ext cx="11658601" cy="4899024"/>
          </a:xfrm>
        </p:spPr>
        <p:txBody>
          <a:bodyPr/>
          <a:lstStyle/>
          <a:p>
            <a:r>
              <a:rPr kumimoji="1" lang="en" altLang="ja-JP" dirty="0"/>
              <a:t>This example uses a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for-in loop </a:t>
            </a:r>
            <a:r>
              <a:rPr kumimoji="1" lang="en" altLang="ja-JP" dirty="0"/>
              <a:t>to iterate over the items in </a:t>
            </a:r>
            <a:r>
              <a:rPr kumimoji="1" lang="en" altLang="ja-JP" dirty="0">
                <a:solidFill>
                  <a:srgbClr val="FF0000"/>
                </a:solidFill>
              </a:rPr>
              <a:t>a dictionary</a:t>
            </a:r>
            <a:r>
              <a:rPr lang="en" altLang="ja-JP" dirty="0"/>
              <a:t>.</a:t>
            </a:r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pPr marL="0" indent="0">
              <a:buNone/>
            </a:pPr>
            <a:endParaRPr kumimoji="1" lang="en" altLang="ja-JP" sz="3200" dirty="0"/>
          </a:p>
          <a:p>
            <a:r>
              <a:rPr kumimoji="1" lang="en" altLang="ja-JP" dirty="0"/>
              <a:t>This example uses a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for-in loop </a:t>
            </a:r>
            <a:r>
              <a:rPr kumimoji="1" lang="en" altLang="ja-JP" dirty="0"/>
              <a:t>to iterate over the items with </a:t>
            </a:r>
            <a:r>
              <a:rPr kumimoji="1" lang="en" altLang="ja-JP" dirty="0">
                <a:solidFill>
                  <a:srgbClr val="FF0000"/>
                </a:solidFill>
              </a:rPr>
              <a:t>a numeric range</a:t>
            </a:r>
            <a:r>
              <a:rPr lang="en" altLang="ja-JP" dirty="0"/>
              <a:t>.</a:t>
            </a:r>
            <a:endParaRPr kumimoji="1" lang="en" altLang="ja-JP" dirty="0"/>
          </a:p>
          <a:p>
            <a:endParaRPr kumimoji="1" lang="en" altLang="ja-JP" dirty="0"/>
          </a:p>
        </p:txBody>
      </p:sp>
      <p:pic>
        <p:nvPicPr>
          <p:cNvPr id="8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70FE3217-4D6D-FED3-3B77-777E5D9E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29" y="759571"/>
            <a:ext cx="7155739" cy="2509596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46D3D3FA-4147-6628-E08A-95F9DFD6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29" y="3802424"/>
            <a:ext cx="6272380" cy="27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24FE2CA-4716-0104-7715-63DE879D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37072"/>
            <a:ext cx="11658601" cy="4899024"/>
          </a:xfrm>
        </p:spPr>
        <p:txBody>
          <a:bodyPr/>
          <a:lstStyle/>
          <a:p>
            <a:r>
              <a:rPr kumimoji="1" lang="en" altLang="ja-JP" dirty="0"/>
              <a:t>you can </a:t>
            </a:r>
            <a:r>
              <a:rPr kumimoji="1" lang="en" altLang="ja-JP" dirty="0">
                <a:solidFill>
                  <a:srgbClr val="FF0000"/>
                </a:solidFill>
              </a:rPr>
              <a:t>ignore the values </a:t>
            </a:r>
            <a:r>
              <a:rPr kumimoji="1" lang="en" altLang="ja-JP" dirty="0"/>
              <a:t>by using an underscore in place of a variable name.</a:t>
            </a:r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endParaRPr kumimoji="1" lang="en" altLang="ja-JP" sz="1200" dirty="0"/>
          </a:p>
          <a:p>
            <a:r>
              <a:rPr lang="en" altLang="ja-JP" dirty="0"/>
              <a:t>Using </a:t>
            </a:r>
            <a:r>
              <a:rPr lang="en" altLang="ja-JP" dirty="0">
                <a:solidFill>
                  <a:schemeClr val="bg2">
                    <a:lumMod val="75000"/>
                  </a:schemeClr>
                </a:solidFill>
              </a:rPr>
              <a:t>stride function </a:t>
            </a:r>
            <a:r>
              <a:rPr lang="en" altLang="ja-JP" dirty="0"/>
              <a:t>be a </a:t>
            </a:r>
            <a:r>
              <a:rPr kumimoji="1" lang="en" altLang="ja-JP" dirty="0"/>
              <a:t>sequence (In Python it should be range function) </a:t>
            </a:r>
            <a:endParaRPr kumimoji="1" lang="en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" altLang="ja-JP" dirty="0"/>
          </a:p>
          <a:p>
            <a:endParaRPr kumimoji="1" lang="en" altLang="ja-JP" dirty="0"/>
          </a:p>
          <a:p>
            <a:pPr marL="0" indent="0">
              <a:buNone/>
            </a:pPr>
            <a:endParaRPr kumimoji="1" lang="en" altLang="ja-JP" sz="3200" dirty="0"/>
          </a:p>
          <a:p>
            <a:endParaRPr kumimoji="1" lang="en" altLang="ja-JP" dirty="0"/>
          </a:p>
        </p:txBody>
      </p:sp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E7C6300-5D45-F83B-7564-A4C9E63C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922692"/>
            <a:ext cx="7109907" cy="2686444"/>
          </a:xfrm>
          <a:prstGeom prst="rect">
            <a:avLst/>
          </a:prstGeom>
        </p:spPr>
      </p:pic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871C0407-44E3-8E01-D546-16F1EC97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8" y="4668818"/>
            <a:ext cx="8767084" cy="18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B214D-F4F1-378E-E4B7-79B8C6EF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>
                <a:latin typeface="Helvetica" pitchFamily="2" charset="0"/>
              </a:rPr>
              <a:t>While Loops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906B0-3F3C-BA01-C402-86FB96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A while loop performs a set of statements until a condition becomes </a:t>
            </a:r>
            <a:r>
              <a:rPr kumimoji="1" lang="en" altLang="ja-JP" dirty="0">
                <a:solidFill>
                  <a:schemeClr val="bg2">
                    <a:lumMod val="75000"/>
                  </a:schemeClr>
                </a:solidFill>
              </a:rPr>
              <a:t>false</a:t>
            </a:r>
            <a:r>
              <a:rPr kumimoji="1" lang="en" altLang="ja-JP" dirty="0"/>
              <a:t>. </a:t>
            </a:r>
            <a:br>
              <a:rPr kumimoji="1" lang="en" altLang="ja-JP" dirty="0"/>
            </a:br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r>
              <a:rPr kumimoji="1" lang="en" altLang="ja-JP" dirty="0"/>
              <a:t>Repeat-while loops</a:t>
            </a:r>
          </a:p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1C2979-4F45-BCB6-A31A-3BDB297E69B7}"/>
              </a:ext>
            </a:extLst>
          </p:cNvPr>
          <p:cNvSpPr txBox="1"/>
          <p:nvPr/>
        </p:nvSpPr>
        <p:spPr>
          <a:xfrm>
            <a:off x="6141474" y="1997264"/>
            <a:ext cx="357935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ja-JP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//While Loops</a:t>
            </a:r>
          </a:p>
          <a:p>
            <a:r>
              <a:rPr lang="en" altLang="ja-JP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F74A70-D4FE-15DD-B5E9-4E0E241FB737}"/>
              </a:ext>
            </a:extLst>
          </p:cNvPr>
          <p:cNvSpPr txBox="1"/>
          <p:nvPr/>
        </p:nvSpPr>
        <p:spPr>
          <a:xfrm>
            <a:off x="6096000" y="4794370"/>
            <a:ext cx="357935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ja-JP" dirty="0">
                <a:solidFill>
                  <a:srgbClr val="6C7986"/>
                </a:solidFill>
                <a:effectLst/>
                <a:latin typeface="Menlo" panose="020B0609030804020204" pitchFamily="49" charset="0"/>
              </a:rPr>
              <a:t>//Repeat-while Loops</a:t>
            </a:r>
          </a:p>
          <a:p>
            <a:r>
              <a:rPr lang="en" altLang="ja-JP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dirty="0">
                <a:solidFill>
                  <a:srgbClr val="41A1C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ja-JP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repeat </a:t>
            </a:r>
            <a:r>
              <a:rPr lang="en" altLang="ja-JP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" altLang="ja-JP" dirty="0">
                <a:solidFill>
                  <a:srgbClr val="A167E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ja-JP" dirty="0">
                <a:solidFill>
                  <a:srgbClr val="FC5FA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dirty="0">
                <a:solidFill>
                  <a:srgbClr val="67B7A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" altLang="ja-JP" dirty="0">
                <a:solidFill>
                  <a:srgbClr val="D0BF69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0" name="図 9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0B287385-5741-39F3-249A-5273AD6B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4973254"/>
            <a:ext cx="3035300" cy="1384300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AB538BBE-81E6-4ABE-F5B2-02B7A5CB0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38" y="2188767"/>
            <a:ext cx="3160123" cy="14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50C56-1FFE-22BA-2198-BADFB524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Conditional Statements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5F43-7DCE-5E9D-38C7-F1E03878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Swift provides two ways to add conditional branches.</a:t>
            </a:r>
          </a:p>
          <a:p>
            <a:pPr lvl="1"/>
            <a:r>
              <a:rPr lang="en" altLang="ja-JP" b="1" dirty="0"/>
              <a:t>If</a:t>
            </a:r>
            <a:r>
              <a:rPr lang="en" altLang="ja-JP" dirty="0"/>
              <a:t> (for a </a:t>
            </a:r>
            <a:r>
              <a:rPr lang="en" altLang="ja-JP" dirty="0" err="1"/>
              <a:t>boolean</a:t>
            </a:r>
            <a:r>
              <a:rPr lang="en" altLang="ja-JP" dirty="0"/>
              <a:t> or a number )</a:t>
            </a:r>
          </a:p>
          <a:p>
            <a:pPr lvl="1"/>
            <a:r>
              <a:rPr kumimoji="1" lang="en" altLang="ja-JP" b="1" dirty="0"/>
              <a:t>Switch</a:t>
            </a:r>
            <a:r>
              <a:rPr kumimoji="1" lang="en" altLang="ja-JP" dirty="0"/>
              <a:t> (for specific value )</a:t>
            </a:r>
          </a:p>
        </p:txBody>
      </p:sp>
    </p:spTree>
    <p:extLst>
      <p:ext uri="{BB962C8B-B14F-4D97-AF65-F5344CB8AC3E}">
        <p14:creationId xmlns:p14="http://schemas.microsoft.com/office/powerpoint/2010/main" val="21499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867BD-D343-F278-61D5-643C4A54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If</a:t>
            </a:r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2C1F70E-29D6-9F8E-D594-55DF11E3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391928"/>
            <a:ext cx="7772400" cy="2037072"/>
          </a:xfrm>
          <a:prstGeom prst="rect">
            <a:avLst/>
          </a:prstGeom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CA488E0E-0EEB-4CF7-5F3E-144E7A6A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7" y="1145628"/>
            <a:ext cx="11658601" cy="4899024"/>
          </a:xfrm>
        </p:spPr>
        <p:txBody>
          <a:bodyPr/>
          <a:lstStyle/>
          <a:p>
            <a:r>
              <a:rPr lang="en-US" altLang="ja-JP" dirty="0"/>
              <a:t>if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if, else</a:t>
            </a:r>
            <a:endParaRPr lang="ja-JP" altLang="en-US"/>
          </a:p>
        </p:txBody>
      </p:sp>
      <p:pic>
        <p:nvPicPr>
          <p:cNvPr id="10" name="コンテンツ プレースホルダー 5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7EC359DB-022F-391E-33FA-683FE03C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901795"/>
            <a:ext cx="8033658" cy="281968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746235-6A66-FE8B-87E2-5FA5EAAB4E35}"/>
              </a:ext>
            </a:extLst>
          </p:cNvPr>
          <p:cNvCxnSpPr/>
          <p:nvPr/>
        </p:nvCxnSpPr>
        <p:spPr>
          <a:xfrm>
            <a:off x="2438400" y="959099"/>
            <a:ext cx="731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9A08D98-15B8-EB3F-C470-5C21129BA877}"/>
              </a:ext>
            </a:extLst>
          </p:cNvPr>
          <p:cNvCxnSpPr/>
          <p:nvPr/>
        </p:nvCxnSpPr>
        <p:spPr>
          <a:xfrm>
            <a:off x="3911546" y="654949"/>
            <a:ext cx="0" cy="736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4BE285-961D-76AD-8930-152A12148234}"/>
              </a:ext>
            </a:extLst>
          </p:cNvPr>
          <p:cNvSpPr txBox="1"/>
          <p:nvPr/>
        </p:nvSpPr>
        <p:spPr>
          <a:xfrm>
            <a:off x="4020728" y="1023438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itchFamily="2" charset="0"/>
              </a:rPr>
              <a:t>32</a:t>
            </a:r>
            <a:endParaRPr kumimoji="1" lang="ja-JP" altLang="en-US">
              <a:latin typeface="Helvetica" pitchFamily="2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62CD27-619D-2F0E-59E3-11B5A7398BB2}"/>
              </a:ext>
            </a:extLst>
          </p:cNvPr>
          <p:cNvCxnSpPr/>
          <p:nvPr/>
        </p:nvCxnSpPr>
        <p:spPr>
          <a:xfrm>
            <a:off x="3193088" y="646826"/>
            <a:ext cx="0" cy="73697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5356DB-0CA1-5BEF-3958-71CAB58E8864}"/>
              </a:ext>
            </a:extLst>
          </p:cNvPr>
          <p:cNvSpPr txBox="1"/>
          <p:nvPr/>
        </p:nvSpPr>
        <p:spPr>
          <a:xfrm>
            <a:off x="3272538" y="1002986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Helvetica" pitchFamily="2" charset="0"/>
              </a:rPr>
              <a:t>30</a:t>
            </a:r>
            <a:endParaRPr kumimoji="1" lang="ja-JP" altLang="en-US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2A56B9B-EF15-9DFB-A2C9-E33072888715}"/>
              </a:ext>
            </a:extLst>
          </p:cNvPr>
          <p:cNvCxnSpPr/>
          <p:nvPr/>
        </p:nvCxnSpPr>
        <p:spPr>
          <a:xfrm>
            <a:off x="2666999" y="3697442"/>
            <a:ext cx="731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2023250-EF62-4107-0071-C05ABE681298}"/>
              </a:ext>
            </a:extLst>
          </p:cNvPr>
          <p:cNvCxnSpPr/>
          <p:nvPr/>
        </p:nvCxnSpPr>
        <p:spPr>
          <a:xfrm>
            <a:off x="4140145" y="3393292"/>
            <a:ext cx="0" cy="736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D4D09B-20A8-73B5-1D28-933A7035484C}"/>
              </a:ext>
            </a:extLst>
          </p:cNvPr>
          <p:cNvSpPr txBox="1"/>
          <p:nvPr/>
        </p:nvSpPr>
        <p:spPr>
          <a:xfrm>
            <a:off x="4249327" y="3761781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itchFamily="2" charset="0"/>
              </a:rPr>
              <a:t>32</a:t>
            </a:r>
            <a:endParaRPr kumimoji="1" lang="ja-JP" altLang="en-US">
              <a:latin typeface="Helvetica" pitchFamily="2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04BE637-A1F5-0061-8F54-4B5D75015578}"/>
              </a:ext>
            </a:extLst>
          </p:cNvPr>
          <p:cNvCxnSpPr/>
          <p:nvPr/>
        </p:nvCxnSpPr>
        <p:spPr>
          <a:xfrm>
            <a:off x="5304915" y="3393291"/>
            <a:ext cx="0" cy="73697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EE9744-45AB-E238-2719-A226663D60FC}"/>
              </a:ext>
            </a:extLst>
          </p:cNvPr>
          <p:cNvSpPr txBox="1"/>
          <p:nvPr/>
        </p:nvSpPr>
        <p:spPr>
          <a:xfrm>
            <a:off x="5353617" y="3717550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Helvetica" pitchFamily="2" charset="0"/>
              </a:rPr>
              <a:t>40</a:t>
            </a:r>
            <a:endParaRPr kumimoji="1" lang="ja-JP" altLang="en-US">
              <a:solidFill>
                <a:srgbClr val="FF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B254F-6020-CF31-DCB4-2DE2B86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C631-F647-FDCC-46CA-5867DEDB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multiple if statements</a:t>
            </a:r>
            <a:endParaRPr kumimoji="1" lang="ja-JP" altLang="en-US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2217988-4FF1-AC97-2B85-C6856371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3389665"/>
            <a:ext cx="7772400" cy="2923953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BAA1CE-A7DB-6485-D329-9EE8C131461C}"/>
              </a:ext>
            </a:extLst>
          </p:cNvPr>
          <p:cNvCxnSpPr/>
          <p:nvPr/>
        </p:nvCxnSpPr>
        <p:spPr>
          <a:xfrm>
            <a:off x="2471057" y="2351314"/>
            <a:ext cx="731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43019A0-159A-73E3-4406-20FAC1AD1BED}"/>
              </a:ext>
            </a:extLst>
          </p:cNvPr>
          <p:cNvCxnSpPr/>
          <p:nvPr/>
        </p:nvCxnSpPr>
        <p:spPr>
          <a:xfrm>
            <a:off x="3944203" y="2047164"/>
            <a:ext cx="0" cy="736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41F014-1632-EA8F-CD42-AEDCD751BD20}"/>
              </a:ext>
            </a:extLst>
          </p:cNvPr>
          <p:cNvCxnSpPr/>
          <p:nvPr/>
        </p:nvCxnSpPr>
        <p:spPr>
          <a:xfrm>
            <a:off x="7672317" y="2049438"/>
            <a:ext cx="0" cy="7369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22B3E8-BE14-797A-0258-AC050129C41B}"/>
              </a:ext>
            </a:extLst>
          </p:cNvPr>
          <p:cNvSpPr txBox="1"/>
          <p:nvPr/>
        </p:nvSpPr>
        <p:spPr>
          <a:xfrm>
            <a:off x="4053385" y="2415653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itchFamily="2" charset="0"/>
              </a:rPr>
              <a:t>32</a:t>
            </a:r>
            <a:endParaRPr kumimoji="1" lang="ja-JP" altLang="en-US">
              <a:latin typeface="Helvetica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A4FB3B-8E43-3767-7F41-1471918B2707}"/>
              </a:ext>
            </a:extLst>
          </p:cNvPr>
          <p:cNvSpPr txBox="1"/>
          <p:nvPr/>
        </p:nvSpPr>
        <p:spPr>
          <a:xfrm>
            <a:off x="7781498" y="2394214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itchFamily="2" charset="0"/>
              </a:rPr>
              <a:t>86</a:t>
            </a:r>
            <a:endParaRPr kumimoji="1" lang="ja-JP" altLang="en-US">
              <a:latin typeface="Helvetica" pitchFamily="2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DD5430-80A4-1AE1-FF21-350FD95E6BC3}"/>
              </a:ext>
            </a:extLst>
          </p:cNvPr>
          <p:cNvCxnSpPr/>
          <p:nvPr/>
        </p:nvCxnSpPr>
        <p:spPr>
          <a:xfrm>
            <a:off x="8951631" y="2047164"/>
            <a:ext cx="0" cy="73697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6ACFE1-C82E-47DF-CE03-DCEB674A31B0}"/>
              </a:ext>
            </a:extLst>
          </p:cNvPr>
          <p:cNvSpPr txBox="1"/>
          <p:nvPr/>
        </p:nvSpPr>
        <p:spPr>
          <a:xfrm>
            <a:off x="8988553" y="2407531"/>
            <a:ext cx="55955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Helvetica" pitchFamily="2" charset="0"/>
              </a:rPr>
              <a:t>90</a:t>
            </a:r>
            <a:endParaRPr kumimoji="1" lang="ja-JP" altLang="en-US">
              <a:solidFill>
                <a:srgbClr val="FF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C46BB998-CBF8-7340-B389-EA11ABA535C8}" vid="{75D1FC8E-06EF-4F4B-A3C7-A741BEC2C2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eeb2c6d-3c25-4bf7-be8a-b7013a035c1d">
      <Terms xmlns="http://schemas.microsoft.com/office/infopath/2007/PartnerControls"/>
    </lcf76f155ced4ddcb4097134ff3c332f>
    <TaxCatchAll xmlns="14a7a428-ce51-499c-be0f-6719597a47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F5E436EBB8156438BBB3E011CC27095" ma:contentTypeVersion="22" ma:contentTypeDescription="新建文档。" ma:contentTypeScope="" ma:versionID="789f3dde5775269f1d3a9239660c1a7b">
  <xsd:schema xmlns:xsd="http://www.w3.org/2001/XMLSchema" xmlns:xs="http://www.w3.org/2001/XMLSchema" xmlns:p="http://schemas.microsoft.com/office/2006/metadata/properties" xmlns:ns2="ceeb2c6d-3c25-4bf7-be8a-b7013a035c1d" xmlns:ns3="14a7a428-ce51-499c-be0f-6719597a47e2" targetNamespace="http://schemas.microsoft.com/office/2006/metadata/properties" ma:root="true" ma:fieldsID="63ea7bed5b63664017cfc9aa33e6875e" ns2:_="" ns3:_="">
    <xsd:import namespace="ceeb2c6d-3c25-4bf7-be8a-b7013a035c1d"/>
    <xsd:import namespace="14a7a428-ce51-499c-be0f-6719597a47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b2c6d-3c25-4bf7-be8a-b7013a03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图像标记" ma:readOnly="false" ma:fieldId="{5cf76f15-5ced-4ddc-b409-7134ff3c332f}" ma:taxonomyMulti="true" ma:sspId="4b47bf68-0d70-4eb4-b344-fe6d0c10e3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7a428-ce51-499c-be0f-6719597a4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802c408-17f7-4615-9221-3c9f0437c006}" ma:internalName="TaxCatchAll" ma:showField="CatchAllData" ma:web="14a7a428-ce51-499c-be0f-6719597a47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A3FFA0-D38E-47B8-A4A6-84E7811532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80BE59-9A9F-43A8-8E66-34A4B799B37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eeb2c6d-3c25-4bf7-be8a-b7013a035c1d"/>
    <ds:schemaRef ds:uri="http://schemas.openxmlformats.org/package/2006/metadata/core-properties"/>
    <ds:schemaRef ds:uri="14a7a428-ce51-499c-be0f-6719597a47e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910211B-26C1-4C1D-891F-EA09AA35A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eb2c6d-3c25-4bf7-be8a-b7013a035c1d"/>
    <ds:schemaRef ds:uri="14a7a428-ce51-499c-be0f-6719597a4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790</TotalTime>
  <Words>405</Words>
  <Application>Microsoft Macintosh PowerPoint</Application>
  <PresentationFormat>ワイド画面</PresentationFormat>
  <Paragraphs>103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-apple-system</vt:lpstr>
      <vt:lpstr>游ゴシック</vt:lpstr>
      <vt:lpstr>Arial</vt:lpstr>
      <vt:lpstr>Helvetica</vt:lpstr>
      <vt:lpstr>Helvetica Neue</vt:lpstr>
      <vt:lpstr>Menlo</vt:lpstr>
      <vt:lpstr>Office テーマ</vt:lpstr>
      <vt:lpstr>Swift 5.7 - Control Flow</vt:lpstr>
      <vt:lpstr>Control Flow contents</vt:lpstr>
      <vt:lpstr>For-In Loops</vt:lpstr>
      <vt:lpstr>PowerPoint プレゼンテーション</vt:lpstr>
      <vt:lpstr>PowerPoint プレゼンテーション</vt:lpstr>
      <vt:lpstr>While Loops</vt:lpstr>
      <vt:lpstr>Conditional Statements</vt:lpstr>
      <vt:lpstr>If</vt:lpstr>
      <vt:lpstr>If</vt:lpstr>
      <vt:lpstr>Switch</vt:lpstr>
      <vt:lpstr>Switch</vt:lpstr>
      <vt:lpstr>Switch by tuples</vt:lpstr>
      <vt:lpstr>Control Transfer Statements</vt:lpstr>
      <vt:lpstr>Continue</vt:lpstr>
      <vt:lpstr>Break</vt:lpstr>
      <vt:lpstr>Fallthrough</vt:lpstr>
      <vt:lpstr>Early Exit - guard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5.7 - Control Flow</dc:title>
  <dc:creator>ryuu.k.247@ms.saitama-u.ac.jp</dc:creator>
  <cp:lastModifiedBy>ryuu.k.247@ms.saitama-u.ac.jp</cp:lastModifiedBy>
  <cp:revision>21</cp:revision>
  <dcterms:created xsi:type="dcterms:W3CDTF">2023-02-09T12:25:06Z</dcterms:created>
  <dcterms:modified xsi:type="dcterms:W3CDTF">2023-02-10T01:44:43Z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0x0101001F5E436EBB8156438BBB3E011CC27095</vt:lpwstr>
  </property>
</Properties>
</file>