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jpeg" ContentType="image/jpeg"/>
  <Override PartName="/ppt/notesSlides/notesSlide3.xml" ContentType="application/vnd.openxmlformats-officedocument.presentationml.notesSlide+xml"/>
  <Override PartName="/ppt/media/image3.jpeg" ContentType="image/jpeg"/>
  <Override PartName="/ppt/notesSlides/notesSlide4.xml" ContentType="application/vnd.openxmlformats-officedocument.presentationml.notesSlide+xml"/>
  <Override PartName="/ppt/media/image4.jpeg" ContentType="image/jpeg"/>
  <Override PartName="/ppt/media/image5.jpeg" ContentType="image/jpe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hape 176"/>
          <p:cNvSpPr/>
          <p:nvPr>
            <p:ph type="sldImg"/>
          </p:nvPr>
        </p:nvSpPr>
        <p:spPr>
          <a:prstGeom prst="rect">
            <a:avLst/>
          </a:prstGeom>
        </p:spPr>
        <p:txBody>
          <a:bodyPr/>
          <a:lstStyle/>
          <a:p>
            <a:pPr/>
          </a:p>
        </p:txBody>
      </p:sp>
      <p:sp>
        <p:nvSpPr>
          <p:cNvPr id="177" name="Shape 177"/>
          <p:cNvSpPr/>
          <p:nvPr>
            <p:ph type="body" sz="quarter" idx="1"/>
          </p:nvPr>
        </p:nvSpPr>
        <p:spPr>
          <a:prstGeom prst="rect">
            <a:avLst/>
          </a:prstGeom>
        </p:spPr>
        <p:txBody>
          <a:bodyPr/>
          <a:lstStyle/>
          <a:p>
            <a:pPr>
              <a:lnSpc>
                <a:spcPct val="100000"/>
              </a:lnSpc>
              <a:defRPr sz="1200">
                <a:latin typeface="Avenir Book"/>
                <a:ea typeface="Avenir Book"/>
                <a:cs typeface="Avenir Book"/>
                <a:sym typeface="Avenir Book"/>
              </a:defRPr>
            </a:pPr>
            <a:r>
              <a:t>1960 年代起，美國的犯罪率逐年攀升，但到了 1990 年代開始出現反轉，且是以幾乎相同的速度下降。</a:t>
            </a:r>
          </a:p>
          <a:p>
            <a:pPr>
              <a:lnSpc>
                <a:spcPct val="100000"/>
              </a:lnSpc>
              <a:defRPr sz="1200">
                <a:latin typeface="Avenir Book"/>
                <a:ea typeface="Avenir Book"/>
                <a:cs typeface="Avenir Book"/>
                <a:sym typeface="Avenir Book"/>
              </a:defRPr>
            </a:pPr>
            <a:r>
              <a:t>其中最廣泛被討論的原因包括（下一頁）</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a:lnSpc>
                <a:spcPct val="100000"/>
              </a:lnSpc>
              <a:defRPr sz="1200">
                <a:latin typeface="Avenir Book"/>
                <a:ea typeface="Avenir Book"/>
                <a:cs typeface="Avenir Book"/>
                <a:sym typeface="Avenir Book"/>
              </a:defRPr>
            </a:pPr>
            <a:r>
              <a:t>其中不乏州長的自吹自擂</a:t>
            </a:r>
          </a:p>
          <a:p>
            <a:pPr>
              <a:lnSpc>
                <a:spcPct val="100000"/>
              </a:lnSpc>
              <a:defRPr sz="1200">
                <a:latin typeface="Avenir Book"/>
                <a:ea typeface="Avenir Book"/>
                <a:cs typeface="Avenir Book"/>
                <a:sym typeface="Avenir Book"/>
              </a:defRPr>
            </a:pPr>
            <a:r>
              <a:t>大家覺得哪些解釋說得過去？（逐一討論並公佈答案）</a:t>
            </a:r>
          </a:p>
          <a:p>
            <a:pPr marL="152400" indent="-152400">
              <a:lnSpc>
                <a:spcPct val="100000"/>
              </a:lnSpc>
              <a:buSzPct val="123000"/>
              <a:buChar char="•"/>
              <a:defRPr sz="1200">
                <a:latin typeface="Avenir Book"/>
                <a:ea typeface="Avenir Book"/>
                <a:cs typeface="Avenir Book"/>
                <a:sym typeface="Avenir Book"/>
              </a:defRPr>
            </a:pPr>
            <a:r>
              <a:t>經濟成長 ❌：影響的應該只有經濟型犯罪</a:t>
            </a:r>
          </a:p>
          <a:p>
            <a:pPr marL="152400" indent="-152400">
              <a:lnSpc>
                <a:spcPct val="100000"/>
              </a:lnSpc>
              <a:buSzPct val="123000"/>
              <a:buChar char="•"/>
              <a:defRPr sz="1200">
                <a:latin typeface="Avenir Book"/>
                <a:ea typeface="Avenir Book"/>
                <a:cs typeface="Avenir Book"/>
                <a:sym typeface="Avenir Book"/>
              </a:defRPr>
            </a:pPr>
            <a:r>
              <a:t>監獄囚禁人數增加 ✅（約可解釋 1/3 的犯罪率下跌）</a:t>
            </a:r>
          </a:p>
          <a:p>
            <a:pPr lvl="1" marL="762000" indent="-152400">
              <a:lnSpc>
                <a:spcPct val="100000"/>
              </a:lnSpc>
              <a:buSzPct val="123000"/>
              <a:buChar char="•"/>
              <a:defRPr sz="1200">
                <a:latin typeface="Avenir Book"/>
                <a:ea typeface="Avenir Book"/>
                <a:cs typeface="Avenir Book"/>
                <a:sym typeface="Avenir Book"/>
              </a:defRPr>
            </a:pPr>
            <a:r>
              <a:t>1960 年代司法制度變寬鬆（政客擔心自己看起來像 racist）</a:t>
            </a:r>
          </a:p>
          <a:p>
            <a:pPr lvl="1" marL="762000" indent="-152400">
              <a:lnSpc>
                <a:spcPct val="100000"/>
              </a:lnSpc>
              <a:buSzPct val="123000"/>
              <a:buChar char="•"/>
              <a:defRPr sz="1200">
                <a:latin typeface="Avenir Book"/>
                <a:ea typeface="Avenir Book"/>
                <a:cs typeface="Avenir Book"/>
                <a:sym typeface="Avenir Book"/>
              </a:defRPr>
            </a:pPr>
            <a:r>
              <a:t>1980 年代開始逐漸回歸正常</a:t>
            </a:r>
          </a:p>
          <a:p>
            <a:pPr lvl="1" marL="762000" indent="-152400">
              <a:lnSpc>
                <a:spcPct val="100000"/>
              </a:lnSpc>
              <a:buSzPct val="123000"/>
              <a:buChar char="•"/>
              <a:defRPr sz="1200">
                <a:latin typeface="Avenir Book"/>
                <a:ea typeface="Avenir Book"/>
                <a:cs typeface="Avenir Book"/>
                <a:sym typeface="Avenir Book"/>
              </a:defRPr>
            </a:pPr>
            <a:r>
              <a:t>嚇阻作用 &amp; 預防作用</a:t>
            </a:r>
          </a:p>
          <a:p>
            <a:pPr>
              <a:lnSpc>
                <a:spcPct val="100000"/>
              </a:lnSpc>
              <a:defRPr sz="1200">
                <a:latin typeface="Avenir Book"/>
                <a:ea typeface="Avenir Book"/>
                <a:cs typeface="Avenir Book"/>
                <a:sym typeface="Avenir Book"/>
              </a:defRPr>
            </a:pPr>
            <a:r>
              <a:t>TODO</a:t>
            </a:r>
          </a:p>
          <a:p>
            <a:pPr>
              <a:lnSpc>
                <a:spcPct val="100000"/>
              </a:lnSpc>
              <a:defRPr sz="1200">
                <a:latin typeface="Avenir Book"/>
                <a:ea typeface="Avenir Book"/>
                <a:cs typeface="Avenir Book"/>
                <a:sym typeface="Avenir Book"/>
              </a:defRPr>
            </a:pPr>
            <a:r>
              <a:t>有人提出了一個完全不同的觀點，在講這個觀點前我們先講講一個發生在 1969 年的故事（下一頁）</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lnSpc>
                <a:spcPct val="100000"/>
              </a:lnSpc>
              <a:defRPr sz="1200">
                <a:latin typeface="Avenir Book"/>
                <a:ea typeface="Avenir Book"/>
                <a:cs typeface="Avenir Book"/>
                <a:sym typeface="Avenir Book"/>
              </a:defRPr>
            </a:pPr>
            <a:r>
              <a:t>講故事（德州、Norma McCorvey 22 歲、未婚懷孕、失業）</a:t>
            </a:r>
          </a:p>
          <a:p>
            <a:pPr>
              <a:lnSpc>
                <a:spcPct val="100000"/>
              </a:lnSpc>
              <a:defRPr sz="1200">
                <a:latin typeface="Avenir Book"/>
                <a:ea typeface="Avenir Book"/>
                <a:cs typeface="Avenir Book"/>
                <a:sym typeface="Avenir Book"/>
              </a:defRPr>
            </a:pPr>
            <a:r>
              <a:t>Roe v. Wade</a:t>
            </a:r>
          </a:p>
          <a:p>
            <a:pPr>
              <a:lnSpc>
                <a:spcPct val="100000"/>
              </a:lnSpc>
              <a:defRPr sz="1200">
                <a:latin typeface="Avenir Book"/>
                <a:ea typeface="Avenir Book"/>
                <a:cs typeface="Avenir Book"/>
                <a:sym typeface="Avenir Book"/>
              </a:defRPr>
            </a:pPr>
            <a:r>
              <a:t>1973 年 1 月，最高法院 (Supreme Court) 宣佈墮胎合法化</a:t>
            </a:r>
          </a:p>
          <a:p>
            <a:pPr>
              <a:lnSpc>
                <a:spcPct val="100000"/>
              </a:lnSpc>
              <a:defRPr sz="1200">
                <a:latin typeface="Avenir Book"/>
                <a:ea typeface="Avenir Book"/>
                <a:cs typeface="Avenir Book"/>
                <a:sym typeface="Avenir Book"/>
              </a:defRPr>
            </a:pPr>
            <a:r>
              <a:t>憲法賦予懷孕三個月內的婦女墮胎權</a:t>
            </a:r>
          </a:p>
          <a:p>
            <a:pPr>
              <a:lnSpc>
                <a:spcPct val="100000"/>
              </a:lnSpc>
              <a:defRPr sz="1200">
                <a:latin typeface="Avenir Book"/>
                <a:ea typeface="Avenir Book"/>
                <a:cs typeface="Avenir Book"/>
                <a:sym typeface="Avenir Book"/>
              </a:defRPr>
            </a:pPr>
            <a:r>
              <a:t>但當時 McCorvey 早已生下小孩</a:t>
            </a:r>
          </a:p>
          <a:p>
            <a:pPr>
              <a:lnSpc>
                <a:spcPct val="100000"/>
              </a:lnSpc>
              <a:defRPr sz="1200">
                <a:latin typeface="Avenir Book"/>
                <a:ea typeface="Avenir Book"/>
                <a:cs typeface="Avenir Book"/>
                <a:sym typeface="Avenir Book"/>
              </a:defRPr>
            </a:pPr>
            <a:r>
              <a:t>所以 Steven Levitt 提出的觀點就是：（下一頁）</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a:p>
        </p:txBody>
      </p:sp>
      <p:sp>
        <p:nvSpPr>
          <p:cNvPr id="193" name="Shape 193"/>
          <p:cNvSpPr/>
          <p:nvPr>
            <p:ph type="body" sz="quarter" idx="1"/>
          </p:nvPr>
        </p:nvSpPr>
        <p:spPr>
          <a:prstGeom prst="rect">
            <a:avLst/>
          </a:prstGeom>
        </p:spPr>
        <p:txBody>
          <a:bodyPr/>
          <a:lstStyle/>
          <a:p>
            <a:pPr>
              <a:lnSpc>
                <a:spcPct val="100000"/>
              </a:lnSpc>
              <a:defRPr sz="1200">
                <a:latin typeface="Avenir Book"/>
                <a:ea typeface="Avenir Book"/>
                <a:cs typeface="Avenir Book"/>
                <a:sym typeface="Avenir Book"/>
              </a:defRPr>
            </a:pPr>
            <a:r>
              <a:t>解釋 Levitt 認為的理由</a:t>
            </a:r>
          </a:p>
          <a:p>
            <a:pPr marL="152400" indent="-152400">
              <a:lnSpc>
                <a:spcPct val="100000"/>
              </a:lnSpc>
              <a:buSzPct val="123000"/>
              <a:buChar char="•"/>
              <a:defRPr sz="1200">
                <a:latin typeface="Avenir Book"/>
                <a:ea typeface="Avenir Book"/>
                <a:cs typeface="Avenir Book"/>
                <a:sym typeface="Avenir Book"/>
              </a:defRPr>
            </a:pPr>
            <a:r>
              <a:t>墮胎合法化影響出生小孩的結構</a:t>
            </a:r>
          </a:p>
          <a:p>
            <a:pPr marL="152400" indent="-152400" defTabSz="914400">
              <a:lnSpc>
                <a:spcPct val="100000"/>
              </a:lnSpc>
              <a:buSzPct val="123000"/>
              <a:buChar char="•"/>
              <a:defRPr sz="1200">
                <a:latin typeface="Calibri"/>
                <a:ea typeface="Calibri"/>
                <a:cs typeface="Calibri"/>
                <a:sym typeface="Calibri"/>
              </a:defRPr>
            </a:pPr>
            <a:r>
              <a:rPr>
                <a:latin typeface="Helvetica"/>
                <a:ea typeface="Helvetica"/>
                <a:cs typeface="Helvetica"/>
                <a:sym typeface="Helvetica"/>
              </a:rPr>
              <a:t>大家覺得真的會想走到墮胎這一步的家長「大多數」是受良好教育、家境富裕者，還是反之？</a:t>
            </a:r>
            <a:endParaRPr>
              <a:latin typeface="Helvetica"/>
              <a:ea typeface="Helvetica"/>
              <a:cs typeface="Helvetica"/>
              <a:sym typeface="Helvetica"/>
            </a:endParaRPr>
          </a:p>
          <a:p>
            <a:pPr marL="152400" indent="-152400" defTabSz="914400">
              <a:lnSpc>
                <a:spcPct val="100000"/>
              </a:lnSpc>
              <a:buSzPct val="123000"/>
              <a:buChar char="•"/>
              <a:defRPr sz="1200">
                <a:latin typeface="Calibri"/>
                <a:ea typeface="Calibri"/>
                <a:cs typeface="Calibri"/>
                <a:sym typeface="Calibri"/>
              </a:defRPr>
            </a:pPr>
            <a:r>
              <a:rPr>
                <a:latin typeface="Helvetica"/>
                <a:ea typeface="Helvetica"/>
                <a:cs typeface="Helvetica"/>
                <a:sym typeface="Helvetica"/>
              </a:rPr>
              <a:t>而如果這些人無法如願墮胎，孩子生下來後他們「大多數」會選擇細心照料，還是為了養活小孩忙到焦頭爛額，而缺乏關心，甚至直接將小孩棄養？</a:t>
            </a:r>
            <a:endParaRPr>
              <a:latin typeface="Helvetica"/>
              <a:ea typeface="Helvetica"/>
              <a:cs typeface="Helvetica"/>
              <a:sym typeface="Helvetica"/>
            </a:endParaRPr>
          </a:p>
          <a:p>
            <a:pPr marL="152400" indent="-152400" defTabSz="914400">
              <a:lnSpc>
                <a:spcPct val="100000"/>
              </a:lnSpc>
              <a:buSzPct val="123000"/>
              <a:buChar char="•"/>
              <a:defRPr sz="1200">
                <a:latin typeface="Calibri"/>
                <a:ea typeface="Calibri"/>
                <a:cs typeface="Calibri"/>
                <a:sym typeface="Calibri"/>
              </a:defRPr>
            </a:pPr>
            <a:r>
              <a:rPr>
                <a:latin typeface="Helvetica"/>
                <a:ea typeface="Helvetica"/>
                <a:cs typeface="Helvetica"/>
                <a:sym typeface="Helvetica"/>
              </a:rPr>
              <a:t>大家覺得這些幼年缺乏父母關心、遭棄養的小孩，長大後「大多數」會成為受良好教育、家境富裕者，還是反之</a:t>
            </a:r>
            <a:r>
              <a:rPr>
                <a:latin typeface="Helvetica"/>
                <a:ea typeface="Helvetica"/>
                <a:cs typeface="Helvetica"/>
                <a:sym typeface="Helvetica"/>
              </a:rPr>
              <a:t>？（惡性循環）</a:t>
            </a:r>
          </a:p>
          <a:p>
            <a:pPr marL="152400" indent="-152400">
              <a:lnSpc>
                <a:spcPct val="100000"/>
              </a:lnSpc>
              <a:buSzPct val="123000"/>
              <a:buChar char="•"/>
              <a:defRPr sz="1200">
                <a:latin typeface="Avenir Book"/>
                <a:ea typeface="Avenir Book"/>
                <a:cs typeface="Avenir Book"/>
                <a:sym typeface="Avenir Book"/>
              </a:defRPr>
            </a:pPr>
            <a:r>
              <a:t>如果社會學對「是什麼影響著一個人的成就」有什麼定論的話，那那個定論就是：「家庭背景」</a:t>
            </a:r>
          </a:p>
          <a:p>
            <a:pPr>
              <a:lnSpc>
                <a:spcPct val="100000"/>
              </a:lnSpc>
              <a:defRPr sz="1200">
                <a:latin typeface="Avenir Book"/>
                <a:ea typeface="Avenir Book"/>
                <a:cs typeface="Avenir Book"/>
                <a:sym typeface="Avenir Book"/>
              </a:defRPr>
            </a:pPr>
            <a:r>
              <a:t>這在當時引起了一陣譁然，因為在美國墮胎是否合法就像是早期在台灣同性是否可以結婚一樣是一個容易引起社會對立的話題（一直到現在都是），主要是因為天主教教義禁止墮胎（美國約有 20% 人口信天主教）</a:t>
            </a:r>
          </a:p>
          <a:p>
            <a:pPr>
              <a:lnSpc>
                <a:spcPct val="100000"/>
              </a:lnSpc>
              <a:defRPr sz="1200">
                <a:latin typeface="Avenir Book"/>
                <a:ea typeface="Avenir Book"/>
                <a:cs typeface="Avenir Book"/>
                <a:sym typeface="Avenir Book"/>
              </a:defRPr>
            </a:pPr>
            <a:r>
              <a:t>Pro-choice (1970) vs. Pro-life (1990)</a:t>
            </a:r>
          </a:p>
          <a:p>
            <a:pPr>
              <a:lnSpc>
                <a:spcPct val="100000"/>
              </a:lnSpc>
              <a:defRPr sz="1200">
                <a:latin typeface="Avenir Book"/>
                <a:ea typeface="Avenir Book"/>
                <a:cs typeface="Avenir Book"/>
                <a:sym typeface="Avenir Book"/>
              </a:defRPr>
            </a:pPr>
            <a:r>
              <a:t>大膽推論之後當然就是要仔細的求證，尤其是在這麼有爭議的話題中（下一頁）</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a:lnSpc>
                <a:spcPct val="100000"/>
              </a:lnSpc>
              <a:defRPr sz="1200">
                <a:latin typeface="Avenir Book"/>
                <a:ea typeface="Avenir Book"/>
                <a:cs typeface="Avenir Book"/>
                <a:sym typeface="Avenir Book"/>
              </a:defRPr>
            </a:pPr>
            <a:r>
              <a:t>可以提到 2023 年底國中生殺人事件</a:t>
            </a:r>
          </a:p>
          <a:p>
            <a:pPr>
              <a:lnSpc>
                <a:spcPct val="100000"/>
              </a:lnSpc>
              <a:defRPr sz="1200">
                <a:latin typeface="Avenir Book"/>
                <a:ea typeface="Avenir Book"/>
                <a:cs typeface="Avenir Book"/>
                <a:sym typeface="Avenir Book"/>
              </a:defRPr>
            </a:pPr>
            <a:r>
              <a:t>即使有這麼完備的數據佐證，我們還是觀察到（下一頁）</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a:lnSpc>
                <a:spcPct val="100000"/>
              </a:lnSpc>
              <a:defRPr sz="1200">
                <a:latin typeface="Avenir Book"/>
                <a:ea typeface="Avenir Book"/>
                <a:cs typeface="Avenir Book"/>
                <a:sym typeface="Avenir Book"/>
              </a:defRPr>
            </a:pPr>
            <a:r>
              <a:t>所以很不幸地，Roe v. Wade 在 2022 年 6 月被翻案了（州現在又可以立法禁止墮胎了）</a:t>
            </a:r>
          </a:p>
          <a:p>
            <a:pPr>
              <a:lnSpc>
                <a:spcPct val="100000"/>
              </a:lnSpc>
              <a:defRPr sz="1200">
                <a:latin typeface="Avenir Book"/>
                <a:ea typeface="Avenir Book"/>
                <a:cs typeface="Avenir Book"/>
                <a:sym typeface="Avenir Book"/>
              </a:defRPr>
            </a:pPr>
            <a:r>
              <a:t>當然這又引起了一陣社會的軒然大波（下一頁）</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lnSpc>
                <a:spcPct val="100000"/>
              </a:lnSpc>
              <a:defRPr sz="1200">
                <a:latin typeface="Avenir Book"/>
                <a:ea typeface="Avenir Book"/>
                <a:cs typeface="Avenir Book"/>
                <a:sym typeface="Avenir Book"/>
              </a:defRPr>
            </a:pPr>
            <a:r>
              <a:t>回扣本次主旨：「家庭背景」是影響一個人成就最主要的因子</a:t>
            </a:r>
          </a:p>
          <a:p>
            <a:pPr>
              <a:lnSpc>
                <a:spcPct val="100000"/>
              </a:lnSpc>
              <a:defRPr sz="1200">
                <a:latin typeface="Avenir Book"/>
                <a:ea typeface="Avenir Book"/>
                <a:cs typeface="Avenir Book"/>
                <a:sym typeface="Avenir Book"/>
              </a:defRPr>
            </a:pPr>
            <a:r>
              <a:t>經濟學家有時候很容易被人討厭，其中一個原因就是實話大家通常不愛聽</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4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4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5.jpeg"/><Relationship Id="rId4"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eg"/><Relationship Id="rId4"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4.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png"/><Relationship Id="rId3"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1" name="prison-553836_1920.jpg" descr="prison-553836_1920.jpg"/>
          <p:cNvPicPr>
            <a:picLocks noChangeAspect="1"/>
          </p:cNvPicPr>
          <p:nvPr/>
        </p:nvPicPr>
        <p:blipFill>
          <a:blip r:embed="rId2">
            <a:extLst/>
          </a:blip>
          <a:stretch>
            <a:fillRect/>
          </a:stretch>
        </p:blipFill>
        <p:spPr>
          <a:xfrm>
            <a:off x="-1" y="-1270000"/>
            <a:ext cx="24384001" cy="16256000"/>
          </a:xfrm>
          <a:prstGeom prst="rect">
            <a:avLst/>
          </a:prstGeom>
          <a:ln w="12700">
            <a:miter lim="400000"/>
          </a:ln>
        </p:spPr>
      </p:pic>
      <p:sp>
        <p:nvSpPr>
          <p:cNvPr id="172" name="壞人都跑去哪了？"/>
          <p:cNvSpPr txBox="1"/>
          <p:nvPr/>
        </p:nvSpPr>
        <p:spPr>
          <a:xfrm>
            <a:off x="15475025" y="1212849"/>
            <a:ext cx="1371599" cy="11290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vert="eaVert" wrap="none" lIns="50800" tIns="50800" rIns="50800" bIns="50800" anchor="ctr">
            <a:spAutoFit/>
          </a:bodyPr>
          <a:lstStyle>
            <a:lvl1pPr algn="ctr">
              <a:defRPr spc="1000" sz="10000">
                <a:solidFill>
                  <a:srgbClr val="FFFFFF"/>
                </a:solidFill>
                <a:latin typeface="Avenir Medium"/>
                <a:ea typeface="Avenir Medium"/>
                <a:cs typeface="Avenir Medium"/>
                <a:sym typeface="Avenir Medium"/>
              </a:defRPr>
            </a:lvl1pPr>
          </a:lstStyle>
          <a:p>
            <a:pPr/>
            <a:r>
              <a:t>壞人都跑去哪了？</a:t>
            </a:r>
          </a:p>
        </p:txBody>
      </p:sp>
      <p:sp>
        <p:nvSpPr>
          <p:cNvPr id="173" name="墮胎合法化的意外收穫"/>
          <p:cNvSpPr txBox="1"/>
          <p:nvPr/>
        </p:nvSpPr>
        <p:spPr>
          <a:xfrm>
            <a:off x="13968394" y="7111830"/>
            <a:ext cx="558800" cy="523494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vert="eaVert" wrap="none" lIns="50800" tIns="50800" rIns="50800" bIns="50800" anchor="ctr">
            <a:spAutoFit/>
          </a:bodyPr>
          <a:lstStyle>
            <a:lvl1pPr algn="ctr">
              <a:defRPr spc="431" sz="3600">
                <a:solidFill>
                  <a:srgbClr val="FFFFFF"/>
                </a:solidFill>
                <a:latin typeface="Avenir Roman"/>
                <a:ea typeface="Avenir Roman"/>
                <a:cs typeface="Avenir Roman"/>
                <a:sym typeface="Avenir Roman"/>
              </a:defRPr>
            </a:lvl1pPr>
          </a:lstStyle>
          <a:p>
            <a:pPr/>
            <a:r>
              <a:t>墮胎合法化的意外收穫</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9" name="pasted-movie.png" descr="pasted-movie.png"/>
          <p:cNvPicPr>
            <a:picLocks noChangeAspect="1"/>
          </p:cNvPicPr>
          <p:nvPr/>
        </p:nvPicPr>
        <p:blipFill>
          <a:blip r:embed="rId3">
            <a:extLst/>
          </a:blip>
          <a:stretch>
            <a:fillRect/>
          </a:stretch>
        </p:blipFill>
        <p:spPr>
          <a:xfrm>
            <a:off x="6094938" y="2476224"/>
            <a:ext cx="12194124" cy="8763552"/>
          </a:xfrm>
          <a:prstGeom prst="rect">
            <a:avLst/>
          </a:prstGeom>
          <a:ln w="12700">
            <a:miter lim="400000"/>
          </a:ln>
        </p:spPr>
      </p:pic>
      <p:pic>
        <p:nvPicPr>
          <p:cNvPr id="210" name="Rounded Rectangle Rounded rectangle" descr="Rounded Rectangle Rounded rectangle"/>
          <p:cNvPicPr>
            <a:picLocks noChangeAspect="0"/>
          </p:cNvPicPr>
          <p:nvPr/>
        </p:nvPicPr>
        <p:blipFill>
          <a:blip r:embed="rId4">
            <a:extLst/>
          </a:blip>
          <a:stretch>
            <a:fillRect/>
          </a:stretch>
        </p:blipFill>
        <p:spPr>
          <a:xfrm>
            <a:off x="10413741" y="2128314"/>
            <a:ext cx="3096993" cy="8763552"/>
          </a:xfrm>
          <a:prstGeom prst="rect">
            <a:avLst/>
          </a:prstGeom>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5" name="pasted-movie.png" descr="pasted-movie.png"/>
          <p:cNvPicPr>
            <a:picLocks noChangeAspect="1"/>
          </p:cNvPicPr>
          <p:nvPr/>
        </p:nvPicPr>
        <p:blipFill>
          <a:blip r:embed="rId3">
            <a:extLst/>
          </a:blip>
          <a:stretch>
            <a:fillRect/>
          </a:stretch>
        </p:blipFill>
        <p:spPr>
          <a:xfrm>
            <a:off x="4063999" y="1054100"/>
            <a:ext cx="16256001" cy="1160780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9" name="pasted-movie.png" descr="pasted-movie.png"/>
          <p:cNvPicPr>
            <a:picLocks noChangeAspect="1"/>
          </p:cNvPicPr>
          <p:nvPr/>
        </p:nvPicPr>
        <p:blipFill>
          <a:blip r:embed="rId3">
            <a:extLst/>
          </a:blip>
          <a:stretch>
            <a:fillRect/>
          </a:stretch>
        </p:blipFill>
        <p:spPr>
          <a:xfrm>
            <a:off x="0" y="0"/>
            <a:ext cx="24384000" cy="1371600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5" name="pasted-movie.png" descr="pasted-movie.png"/>
          <p:cNvPicPr>
            <a:picLocks noChangeAspect="1"/>
          </p:cNvPicPr>
          <p:nvPr/>
        </p:nvPicPr>
        <p:blipFill>
          <a:blip r:embed="rId3">
            <a:extLst/>
          </a:blip>
          <a:stretch>
            <a:fillRect/>
          </a:stretch>
        </p:blipFill>
        <p:spPr>
          <a:xfrm>
            <a:off x="6097321" y="2307306"/>
            <a:ext cx="12189358" cy="9101388"/>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9" name="newspaper-2253408_1920.jpg" descr="newspaper-2253408_1920.jpg"/>
          <p:cNvPicPr>
            <a:picLocks noChangeAspect="1"/>
          </p:cNvPicPr>
          <p:nvPr/>
        </p:nvPicPr>
        <p:blipFill>
          <a:blip r:embed="rId3">
            <a:alphaModFix amt="70331"/>
            <a:extLst/>
          </a:blip>
          <a:stretch>
            <a:fillRect/>
          </a:stretch>
        </p:blipFill>
        <p:spPr>
          <a:xfrm>
            <a:off x="-1" y="-1270000"/>
            <a:ext cx="24384001" cy="16256000"/>
          </a:xfrm>
          <a:prstGeom prst="rect">
            <a:avLst/>
          </a:prstGeom>
          <a:ln w="12700">
            <a:miter lim="400000"/>
          </a:ln>
        </p:spPr>
      </p:pic>
      <p:sp>
        <p:nvSpPr>
          <p:cNvPr id="180" name="Rectangle"/>
          <p:cNvSpPr/>
          <p:nvPr/>
        </p:nvSpPr>
        <p:spPr>
          <a:xfrm>
            <a:off x="6538138" y="1394639"/>
            <a:ext cx="11307724" cy="10926722"/>
          </a:xfrm>
          <a:prstGeom prst="roundRect">
            <a:avLst>
              <a:gd name="adj" fmla="val 0"/>
            </a:avLst>
          </a:prstGeom>
          <a:solidFill>
            <a:srgbClr val="FFFFFF">
              <a:alpha val="59881"/>
            </a:srgb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graphicFrame>
        <p:nvGraphicFramePr>
          <p:cNvPr id="181" name="Table 1"/>
          <p:cNvGraphicFramePr/>
          <p:nvPr/>
        </p:nvGraphicFramePr>
        <p:xfrm>
          <a:off x="7261204" y="1784350"/>
          <a:ext cx="10922001" cy="111760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31000"/>
                <a:gridCol w="396607"/>
                <a:gridCol w="2733982"/>
              </a:tblGrid>
              <a:tr h="1268412">
                <a:tc>
                  <a:txBody>
                    <a:bodyPr/>
                    <a:lstStyle/>
                    <a:p>
                      <a:pPr defTabSz="914400"/>
                      <a:r>
                        <a:rPr spc="360" sz="3600">
                          <a:latin typeface="Avenir Book"/>
                          <a:ea typeface="Avenir Book"/>
                          <a:cs typeface="Avenir Book"/>
                          <a:sym typeface="Avenir Book"/>
                        </a:rPr>
                        <a:t>犯罪率下降的解釋</a:t>
                      </a:r>
                    </a:p>
                  </a:txBody>
                  <a:tcPr marL="50800" marR="50800" marT="50800" marB="50800" anchor="ctr" anchorCtr="0" horzOverflow="overflow">
                    <a:lnL w="12700">
                      <a:miter lim="400000"/>
                    </a:lnL>
                    <a:lnR w="12700">
                      <a:miter lim="400000"/>
                    </a:lnR>
                    <a:lnT w="12700">
                      <a:miter lim="400000"/>
                    </a:lnT>
                    <a:lnB w="63500">
                      <a:solidFill>
                        <a:srgbClr val="D5D5D5"/>
                      </a:solidFill>
                      <a:miter lim="400000"/>
                    </a:lnB>
                  </a:tcPr>
                </a:tc>
                <a:tc>
                  <a:txBody>
                    <a:bodyPr/>
                    <a:lstStyle/>
                    <a:p>
                      <a:pPr defTabSz="914400">
                        <a:defRPr spc="360" sz="3600">
                          <a:latin typeface="Avenir Book"/>
                          <a:ea typeface="Avenir Book"/>
                          <a:cs typeface="Avenir Book"/>
                          <a:sym typeface="Avenir Book"/>
                        </a:defRPr>
                      </a:pP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r>
                        <a:rPr spc="360" sz="3600">
                          <a:latin typeface="Avenir Book"/>
                          <a:ea typeface="Avenir Book"/>
                          <a:cs typeface="Avenir Book"/>
                          <a:sym typeface="Avenir Book"/>
                        </a:rPr>
                        <a:t>提及次數</a:t>
                      </a:r>
                    </a:p>
                  </a:txBody>
                  <a:tcPr marL="50800" marR="50800" marT="50800" marB="50800" anchor="ctr" anchorCtr="0" horzOverflow="overflow">
                    <a:lnL w="12700">
                      <a:miter lim="400000"/>
                    </a:lnL>
                    <a:lnR w="12700">
                      <a:miter lim="400000"/>
                    </a:lnR>
                    <a:lnT w="12700">
                      <a:miter lim="400000"/>
                    </a:lnT>
                    <a:lnB w="63500">
                      <a:solidFill>
                        <a:srgbClr val="D5D5D5"/>
                      </a:solidFill>
                      <a:miter lim="400000"/>
                    </a:lnB>
                  </a:tcPr>
                </a:tc>
              </a:tr>
              <a:tr h="1268412">
                <a:tc>
                  <a:txBody>
                    <a:bodyPr/>
                    <a:lstStyle/>
                    <a:p>
                      <a:pPr defTabSz="914400"/>
                      <a:r>
                        <a:rPr spc="319" sz="3200">
                          <a:latin typeface="Avenir Light"/>
                          <a:ea typeface="Avenir Light"/>
                          <a:cs typeface="Avenir Light"/>
                          <a:sym typeface="Avenir Light"/>
                        </a:rPr>
                        <a:t>創新的治安政策</a:t>
                      </a:r>
                    </a:p>
                  </a:txBody>
                  <a:tcPr marL="50800" marR="50800" marT="50800" marB="50800" anchor="ctr" anchorCtr="0" horzOverflow="overflow">
                    <a:lnL w="12700">
                      <a:miter lim="400000"/>
                    </a:lnL>
                    <a:lnR w="12700">
                      <a:miter lim="400000"/>
                    </a:lnR>
                    <a:lnT w="63500">
                      <a:solidFill>
                        <a:srgbClr val="D5D5D5"/>
                      </a:solidFill>
                      <a:miter lim="400000"/>
                    </a:lnT>
                    <a:lnB w="0">
                      <a:miter lim="400000"/>
                    </a:lnB>
                  </a:tcPr>
                </a:tc>
                <a:tc>
                  <a:txBody>
                    <a:bodyPr/>
                    <a:lstStyle/>
                    <a:p>
                      <a:pPr defTabSz="914400">
                        <a:defRPr spc="319" sz="3200">
                          <a:latin typeface="Avenir Book"/>
                          <a:ea typeface="Avenir Book"/>
                          <a:cs typeface="Avenir Book"/>
                          <a:sym typeface="Avenir Book"/>
                        </a:defRPr>
                      </a:pP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r>
                        <a:rPr spc="319" sz="3200">
                          <a:latin typeface="Avenir Book"/>
                          <a:ea typeface="Avenir Book"/>
                          <a:cs typeface="Avenir Book"/>
                          <a:sym typeface="Avenir Book"/>
                        </a:rPr>
                        <a:t>52</a:t>
                      </a:r>
                    </a:p>
                  </a:txBody>
                  <a:tcPr marL="50800" marR="50800" marT="50800" marB="50800" anchor="ctr" anchorCtr="0" horzOverflow="overflow">
                    <a:lnL w="12700">
                      <a:miter lim="400000"/>
                    </a:lnL>
                    <a:lnR w="12700">
                      <a:miter lim="400000"/>
                    </a:lnR>
                    <a:lnT w="63500">
                      <a:solidFill>
                        <a:srgbClr val="D5D5D5"/>
                      </a:solidFill>
                      <a:miter lim="400000"/>
                    </a:lnT>
                    <a:lnB w="0">
                      <a:miter lim="400000"/>
                    </a:lnB>
                  </a:tcPr>
                </a:tc>
              </a:tr>
              <a:tr h="1268412">
                <a:tc>
                  <a:txBody>
                    <a:bodyPr/>
                    <a:lstStyle/>
                    <a:p>
                      <a:pPr defTabSz="914400"/>
                      <a:r>
                        <a:rPr spc="319" sz="3200">
                          <a:latin typeface="Avenir Light"/>
                          <a:ea typeface="Avenir Light"/>
                          <a:cs typeface="Avenir Light"/>
                          <a:sym typeface="Avenir Light"/>
                        </a:rPr>
                        <a:t>監獄囚禁人數增加</a:t>
                      </a:r>
                    </a:p>
                  </a:txBody>
                  <a:tcPr marL="50800" marR="50800" marT="50800" marB="50800" anchor="ctr" anchorCtr="0" horzOverflow="overflow">
                    <a:lnL w="0">
                      <a:miter lim="400000"/>
                    </a:lnL>
                    <a:lnR w="0">
                      <a:miter lim="400000"/>
                    </a:lnR>
                    <a:lnT w="0">
                      <a:miter lim="400000"/>
                    </a:lnT>
                    <a:lnB w="0">
                      <a:miter lim="400000"/>
                    </a:lnB>
                  </a:tcPr>
                </a:tc>
                <a:tc>
                  <a:txBody>
                    <a:bodyPr/>
                    <a:lstStyle/>
                    <a:p>
                      <a:pPr defTabSz="914400">
                        <a:defRPr spc="319" sz="3200">
                          <a:latin typeface="Avenir Book"/>
                          <a:ea typeface="Avenir Book"/>
                          <a:cs typeface="Avenir Book"/>
                          <a:sym typeface="Avenir Book"/>
                        </a:defRPr>
                      </a:pP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r>
                        <a:rPr spc="319" sz="3200">
                          <a:latin typeface="Avenir Book"/>
                          <a:ea typeface="Avenir Book"/>
                          <a:cs typeface="Avenir Book"/>
                          <a:sym typeface="Avenir Book"/>
                        </a:rPr>
                        <a:t>47</a:t>
                      </a:r>
                    </a:p>
                  </a:txBody>
                  <a:tcPr marL="50800" marR="50800" marT="50800" marB="50800" anchor="ctr" anchorCtr="0" horzOverflow="overflow">
                    <a:lnL w="12700">
                      <a:miter lim="400000"/>
                    </a:lnL>
                    <a:lnR w="12700">
                      <a:miter lim="400000"/>
                    </a:lnR>
                    <a:lnT w="0">
                      <a:miter lim="400000"/>
                    </a:lnT>
                    <a:lnB w="0">
                      <a:miter lim="400000"/>
                    </a:lnB>
                  </a:tcPr>
                </a:tc>
              </a:tr>
              <a:tr h="1268412">
                <a:tc>
                  <a:txBody>
                    <a:bodyPr/>
                    <a:lstStyle/>
                    <a:p>
                      <a:pPr defTabSz="914400"/>
                      <a:r>
                        <a:rPr spc="319" sz="3200">
                          <a:latin typeface="Avenir Light"/>
                          <a:ea typeface="Avenir Light"/>
                          <a:cs typeface="Avenir Light"/>
                          <a:sym typeface="Avenir Light"/>
                        </a:rPr>
                        <a:t>毒品市場的變動</a:t>
                      </a:r>
                    </a:p>
                  </a:txBody>
                  <a:tcPr marL="50800" marR="50800" marT="50800" marB="50800" anchor="ctr" anchorCtr="0" horzOverflow="overflow">
                    <a:lnL w="0">
                      <a:miter lim="400000"/>
                    </a:lnL>
                    <a:lnR w="0">
                      <a:miter lim="400000"/>
                    </a:lnR>
                    <a:lnT w="0">
                      <a:miter lim="400000"/>
                    </a:lnT>
                    <a:lnB w="0">
                      <a:miter lim="400000"/>
                    </a:lnB>
                  </a:tcPr>
                </a:tc>
                <a:tc>
                  <a:txBody>
                    <a:bodyPr/>
                    <a:lstStyle/>
                    <a:p>
                      <a:pPr defTabSz="914400">
                        <a:defRPr spc="319" sz="3200">
                          <a:latin typeface="Avenir Book"/>
                          <a:ea typeface="Avenir Book"/>
                          <a:cs typeface="Avenir Book"/>
                          <a:sym typeface="Avenir Book"/>
                        </a:defRPr>
                      </a:pP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r>
                        <a:rPr spc="319" sz="3200">
                          <a:latin typeface="Avenir Book"/>
                          <a:ea typeface="Avenir Book"/>
                          <a:cs typeface="Avenir Book"/>
                          <a:sym typeface="Avenir Book"/>
                        </a:rPr>
                        <a:t>33</a:t>
                      </a:r>
                    </a:p>
                  </a:txBody>
                  <a:tcPr marL="50800" marR="50800" marT="50800" marB="50800" anchor="ctr" anchorCtr="0" horzOverflow="overflow">
                    <a:lnL w="12700">
                      <a:miter lim="400000"/>
                    </a:lnL>
                    <a:lnR w="12700">
                      <a:miter lim="400000"/>
                    </a:lnR>
                    <a:lnT w="0">
                      <a:miter lim="400000"/>
                    </a:lnT>
                    <a:lnB w="0">
                      <a:miter lim="400000"/>
                    </a:lnB>
                  </a:tcPr>
                </a:tc>
              </a:tr>
              <a:tr h="1268412">
                <a:tc>
                  <a:txBody>
                    <a:bodyPr/>
                    <a:lstStyle/>
                    <a:p>
                      <a:pPr defTabSz="914400"/>
                      <a:r>
                        <a:rPr spc="319" sz="3200">
                          <a:latin typeface="Avenir Light"/>
                          <a:ea typeface="Avenir Light"/>
                          <a:cs typeface="Avenir Light"/>
                          <a:sym typeface="Avenir Light"/>
                        </a:rPr>
                        <a:t>人口老化</a:t>
                      </a:r>
                    </a:p>
                  </a:txBody>
                  <a:tcPr marL="50800" marR="50800" marT="50800" marB="50800" anchor="ctr" anchorCtr="0" horzOverflow="overflow">
                    <a:lnL w="0">
                      <a:miter lim="400000"/>
                    </a:lnL>
                    <a:lnR w="0">
                      <a:miter lim="400000"/>
                    </a:lnR>
                    <a:lnT w="0">
                      <a:miter lim="400000"/>
                    </a:lnT>
                    <a:lnB w="0">
                      <a:miter lim="400000"/>
                    </a:lnB>
                  </a:tcPr>
                </a:tc>
                <a:tc>
                  <a:txBody>
                    <a:bodyPr/>
                    <a:lstStyle/>
                    <a:p>
                      <a:pPr defTabSz="914400">
                        <a:defRPr spc="319" sz="3200">
                          <a:latin typeface="Avenir Book"/>
                          <a:ea typeface="Avenir Book"/>
                          <a:cs typeface="Avenir Book"/>
                          <a:sym typeface="Avenir Book"/>
                        </a:defRPr>
                      </a:pP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r>
                        <a:rPr spc="319" sz="3200">
                          <a:latin typeface="Avenir Book"/>
                          <a:ea typeface="Avenir Book"/>
                          <a:cs typeface="Avenir Book"/>
                          <a:sym typeface="Avenir Book"/>
                        </a:rPr>
                        <a:t>32</a:t>
                      </a:r>
                    </a:p>
                  </a:txBody>
                  <a:tcPr marL="50800" marR="50800" marT="50800" marB="50800" anchor="ctr" anchorCtr="0" horzOverflow="overflow">
                    <a:lnL w="12700">
                      <a:miter lim="400000"/>
                    </a:lnL>
                    <a:lnR w="12700">
                      <a:miter lim="400000"/>
                    </a:lnR>
                    <a:lnT w="0">
                      <a:miter lim="400000"/>
                    </a:lnT>
                    <a:lnB w="0">
                      <a:miter lim="400000"/>
                    </a:lnB>
                  </a:tcPr>
                </a:tc>
              </a:tr>
              <a:tr h="1268412">
                <a:tc>
                  <a:txBody>
                    <a:bodyPr/>
                    <a:lstStyle/>
                    <a:p>
                      <a:pPr defTabSz="914400"/>
                      <a:r>
                        <a:rPr spc="319" sz="3200">
                          <a:latin typeface="Avenir Light"/>
                          <a:ea typeface="Avenir Light"/>
                          <a:cs typeface="Avenir Light"/>
                          <a:sym typeface="Avenir Light"/>
                        </a:rPr>
                        <a:t>槍枝管制法更加嚴格</a:t>
                      </a:r>
                    </a:p>
                  </a:txBody>
                  <a:tcPr marL="50800" marR="50800" marT="50800" marB="50800" anchor="ctr" anchorCtr="0" horzOverflow="overflow">
                    <a:lnL w="0">
                      <a:miter lim="400000"/>
                    </a:lnL>
                    <a:lnR w="0">
                      <a:miter lim="400000"/>
                    </a:lnR>
                    <a:lnT w="0">
                      <a:miter lim="400000"/>
                    </a:lnT>
                    <a:lnB w="0">
                      <a:miter lim="400000"/>
                    </a:lnB>
                  </a:tcPr>
                </a:tc>
                <a:tc>
                  <a:txBody>
                    <a:bodyPr/>
                    <a:lstStyle/>
                    <a:p>
                      <a:pPr defTabSz="914400">
                        <a:defRPr spc="319" sz="3200">
                          <a:latin typeface="Avenir Book"/>
                          <a:ea typeface="Avenir Book"/>
                          <a:cs typeface="Avenir Book"/>
                          <a:sym typeface="Avenir Book"/>
                        </a:defRPr>
                      </a:pP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r>
                        <a:rPr spc="319" sz="3200">
                          <a:latin typeface="Avenir Book"/>
                          <a:ea typeface="Avenir Book"/>
                          <a:cs typeface="Avenir Book"/>
                          <a:sym typeface="Avenir Book"/>
                        </a:rPr>
                        <a:t>32</a:t>
                      </a:r>
                    </a:p>
                  </a:txBody>
                  <a:tcPr marL="50800" marR="50800" marT="50800" marB="50800" anchor="ctr" anchorCtr="0" horzOverflow="overflow">
                    <a:lnL w="12700">
                      <a:miter lim="400000"/>
                    </a:lnL>
                    <a:lnR w="12700">
                      <a:miter lim="400000"/>
                    </a:lnR>
                    <a:lnT w="0">
                      <a:miter lim="400000"/>
                    </a:lnT>
                    <a:lnB w="0">
                      <a:miter lim="400000"/>
                    </a:lnB>
                  </a:tcPr>
                </a:tc>
              </a:tr>
              <a:tr h="1268412">
                <a:tc>
                  <a:txBody>
                    <a:bodyPr/>
                    <a:lstStyle/>
                    <a:p>
                      <a:pPr defTabSz="914400"/>
                      <a:r>
                        <a:rPr spc="319" sz="3200">
                          <a:latin typeface="Avenir Light"/>
                          <a:ea typeface="Avenir Light"/>
                          <a:cs typeface="Avenir Light"/>
                          <a:sym typeface="Avenir Light"/>
                        </a:rPr>
                        <a:t>經濟成長</a:t>
                      </a:r>
                    </a:p>
                  </a:txBody>
                  <a:tcPr marL="50800" marR="50800" marT="50800" marB="50800" anchor="ctr" anchorCtr="0" horzOverflow="overflow">
                    <a:lnL w="0">
                      <a:miter lim="400000"/>
                    </a:lnL>
                    <a:lnR w="0">
                      <a:miter lim="400000"/>
                    </a:lnR>
                    <a:lnT w="0">
                      <a:miter lim="400000"/>
                    </a:lnT>
                    <a:lnB w="0">
                      <a:miter lim="400000"/>
                    </a:lnB>
                  </a:tcPr>
                </a:tc>
                <a:tc>
                  <a:txBody>
                    <a:bodyPr/>
                    <a:lstStyle/>
                    <a:p>
                      <a:pPr defTabSz="914400">
                        <a:defRPr spc="319" sz="3200">
                          <a:latin typeface="Avenir Book"/>
                          <a:ea typeface="Avenir Book"/>
                          <a:cs typeface="Avenir Book"/>
                          <a:sym typeface="Avenir Book"/>
                        </a:defRPr>
                      </a:pP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r>
                        <a:rPr spc="319" sz="3200">
                          <a:latin typeface="Avenir Book"/>
                          <a:ea typeface="Avenir Book"/>
                          <a:cs typeface="Avenir Book"/>
                          <a:sym typeface="Avenir Book"/>
                        </a:rPr>
                        <a:t>28</a:t>
                      </a:r>
                    </a:p>
                  </a:txBody>
                  <a:tcPr marL="50800" marR="50800" marT="50800" marB="50800" anchor="ctr" anchorCtr="0" horzOverflow="overflow">
                    <a:lnL w="12700">
                      <a:miter lim="400000"/>
                    </a:lnL>
                    <a:lnR w="12700">
                      <a:miter lim="400000"/>
                    </a:lnR>
                    <a:lnT w="0">
                      <a:miter lim="400000"/>
                    </a:lnT>
                    <a:lnB w="0">
                      <a:miter lim="400000"/>
                    </a:lnB>
                  </a:tcPr>
                </a:tc>
              </a:tr>
              <a:tr h="1268412">
                <a:tc>
                  <a:txBody>
                    <a:bodyPr/>
                    <a:lstStyle/>
                    <a:p>
                      <a:pPr defTabSz="914400"/>
                      <a:r>
                        <a:rPr spc="319" sz="3200">
                          <a:latin typeface="Avenir Light"/>
                          <a:ea typeface="Avenir Light"/>
                          <a:cs typeface="Avenir Light"/>
                          <a:sym typeface="Avenir Light"/>
                        </a:rPr>
                        <a:t>警察人數增加</a:t>
                      </a:r>
                    </a:p>
                  </a:txBody>
                  <a:tcPr marL="50800" marR="50800" marT="50800" marB="50800" anchor="ctr" anchorCtr="0" horzOverflow="overflow">
                    <a:lnL w="0">
                      <a:miter lim="400000"/>
                    </a:lnL>
                    <a:lnR w="0">
                      <a:miter lim="400000"/>
                    </a:lnR>
                    <a:lnT w="0">
                      <a:miter lim="400000"/>
                    </a:lnT>
                    <a:lnB w="0">
                      <a:miter lim="400000"/>
                    </a:lnB>
                  </a:tcPr>
                </a:tc>
                <a:tc>
                  <a:txBody>
                    <a:bodyPr/>
                    <a:lstStyle/>
                    <a:p>
                      <a:pPr defTabSz="914400">
                        <a:defRPr spc="319" sz="3200">
                          <a:latin typeface="Avenir Book"/>
                          <a:ea typeface="Avenir Book"/>
                          <a:cs typeface="Avenir Book"/>
                          <a:sym typeface="Avenir Book"/>
                        </a:defRPr>
                      </a:pP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r>
                        <a:rPr spc="319" sz="3200">
                          <a:latin typeface="Avenir Book"/>
                          <a:ea typeface="Avenir Book"/>
                          <a:cs typeface="Avenir Book"/>
                          <a:sym typeface="Avenir Book"/>
                        </a:rPr>
                        <a:t>26</a:t>
                      </a:r>
                    </a:p>
                  </a:txBody>
                  <a:tcPr marL="50800" marR="50800" marT="50800" marB="50800" anchor="ctr" anchorCtr="0" horzOverflow="overflow">
                    <a:lnL w="12700">
                      <a:miter lim="400000"/>
                    </a:lnL>
                    <a:lnR w="12700">
                      <a:miter lim="400000"/>
                    </a:lnR>
                    <a:lnT w="0">
                      <a:miter lim="400000"/>
                    </a:lnT>
                    <a:lnB w="12700">
                      <a:miter lim="400000"/>
                    </a:lnB>
                  </a:tcPr>
                </a:tc>
              </a:tr>
            </a:tbl>
          </a:graphicData>
        </a:graphic>
      </p:graphicFrame>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5" name="pasted-movie.png" descr="pasted-movie.png"/>
          <p:cNvPicPr>
            <a:picLocks noChangeAspect="1"/>
          </p:cNvPicPr>
          <p:nvPr/>
        </p:nvPicPr>
        <p:blipFill>
          <a:blip r:embed="rId3">
            <a:alphaModFix amt="60048"/>
            <a:extLst/>
          </a:blip>
          <a:stretch>
            <a:fillRect/>
          </a:stretch>
        </p:blipFill>
        <p:spPr>
          <a:xfrm>
            <a:off x="0" y="0"/>
            <a:ext cx="24381663" cy="13716000"/>
          </a:xfrm>
          <a:prstGeom prst="rect">
            <a:avLst/>
          </a:prstGeom>
          <a:ln w="12700">
            <a:miter lim="400000"/>
          </a:ln>
        </p:spPr>
      </p:pic>
      <p:pic>
        <p:nvPicPr>
          <p:cNvPr id="186" name="pasted-movie.png" descr="pasted-movie.png"/>
          <p:cNvPicPr>
            <a:picLocks noChangeAspect="1"/>
          </p:cNvPicPr>
          <p:nvPr/>
        </p:nvPicPr>
        <p:blipFill>
          <a:blip r:embed="rId4">
            <a:extLst/>
          </a:blip>
          <a:stretch>
            <a:fillRect/>
          </a:stretch>
        </p:blipFill>
        <p:spPr>
          <a:xfrm>
            <a:off x="2866103" y="1611680"/>
            <a:ext cx="18651794" cy="1049264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0" name="pregnant.jpg" descr="pregnant.jpg"/>
          <p:cNvPicPr>
            <a:picLocks noChangeAspect="1"/>
          </p:cNvPicPr>
          <p:nvPr/>
        </p:nvPicPr>
        <p:blipFill>
          <a:blip r:embed="rId3">
            <a:extLst/>
          </a:blip>
          <a:stretch>
            <a:fillRect/>
          </a:stretch>
        </p:blipFill>
        <p:spPr>
          <a:xfrm>
            <a:off x="0" y="-1"/>
            <a:ext cx="24384000" cy="16256001"/>
          </a:xfrm>
          <a:prstGeom prst="rect">
            <a:avLst/>
          </a:prstGeom>
          <a:ln w="12700">
            <a:miter lim="400000"/>
          </a:ln>
        </p:spPr>
      </p:pic>
      <p:sp>
        <p:nvSpPr>
          <p:cNvPr id="191" name="墮胎合法化"/>
          <p:cNvSpPr txBox="1"/>
          <p:nvPr/>
        </p:nvSpPr>
        <p:spPr>
          <a:xfrm>
            <a:off x="16091580" y="6172199"/>
            <a:ext cx="5143501" cy="137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pc="720" sz="7200">
                <a:solidFill>
                  <a:srgbClr val="5E5E5E"/>
                </a:solidFill>
                <a:latin typeface="Avenir Light"/>
                <a:ea typeface="Avenir Light"/>
                <a:cs typeface="Avenir Light"/>
                <a:sym typeface="Avenir Light"/>
              </a:defRPr>
            </a:lvl1pPr>
          </a:lstStyle>
          <a:p>
            <a:pPr/>
            <a:r>
              <a:t>墮胎合法化</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5" name="pasted-movie.png" descr="pasted-movie.png"/>
          <p:cNvPicPr>
            <a:picLocks noChangeAspect="1"/>
          </p:cNvPicPr>
          <p:nvPr/>
        </p:nvPicPr>
        <p:blipFill>
          <a:blip r:embed="rId2">
            <a:extLst/>
          </a:blip>
          <a:stretch>
            <a:fillRect/>
          </a:stretch>
        </p:blipFill>
        <p:spPr>
          <a:xfrm>
            <a:off x="6938576" y="57105"/>
            <a:ext cx="10506848" cy="1888731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7" name="pasted-movie.png" descr="pasted-movie.png"/>
          <p:cNvPicPr>
            <a:picLocks noChangeAspect="1"/>
          </p:cNvPicPr>
          <p:nvPr/>
        </p:nvPicPr>
        <p:blipFill>
          <a:blip r:embed="rId2">
            <a:extLst/>
          </a:blip>
          <a:stretch>
            <a:fillRect/>
          </a:stretch>
        </p:blipFill>
        <p:spPr>
          <a:xfrm>
            <a:off x="6938576" y="57105"/>
            <a:ext cx="10506848" cy="18887310"/>
          </a:xfrm>
          <a:prstGeom prst="rect">
            <a:avLst/>
          </a:prstGeom>
          <a:ln w="12700">
            <a:miter lim="400000"/>
          </a:ln>
        </p:spPr>
      </p:pic>
      <p:pic>
        <p:nvPicPr>
          <p:cNvPr id="198" name="pasted-movie.png" descr="pasted-movie.png"/>
          <p:cNvPicPr>
            <a:picLocks noChangeAspect="1"/>
          </p:cNvPicPr>
          <p:nvPr/>
        </p:nvPicPr>
        <p:blipFill>
          <a:blip r:embed="rId3">
            <a:extLst/>
          </a:blip>
          <a:stretch>
            <a:fillRect/>
          </a:stretch>
        </p:blipFill>
        <p:spPr>
          <a:xfrm>
            <a:off x="14099371" y="5177863"/>
            <a:ext cx="9012713" cy="6729492"/>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0" name="pasted-movie.png" descr="pasted-movie.png"/>
          <p:cNvPicPr>
            <a:picLocks noChangeAspect="1"/>
          </p:cNvPicPr>
          <p:nvPr/>
        </p:nvPicPr>
        <p:blipFill>
          <a:blip r:embed="rId2">
            <a:extLst/>
          </a:blip>
          <a:stretch>
            <a:fillRect/>
          </a:stretch>
        </p:blipFill>
        <p:spPr>
          <a:xfrm>
            <a:off x="6938576" y="57105"/>
            <a:ext cx="10506848" cy="18887310"/>
          </a:xfrm>
          <a:prstGeom prst="rect">
            <a:avLst/>
          </a:prstGeom>
          <a:ln w="12700">
            <a:miter lim="400000"/>
          </a:ln>
        </p:spPr>
      </p:pic>
      <p:pic>
        <p:nvPicPr>
          <p:cNvPr id="201" name="pasted-movie.png" descr="pasted-movie.png"/>
          <p:cNvPicPr>
            <a:picLocks noChangeAspect="1"/>
          </p:cNvPicPr>
          <p:nvPr/>
        </p:nvPicPr>
        <p:blipFill>
          <a:blip r:embed="rId3">
            <a:extLst/>
          </a:blip>
          <a:stretch>
            <a:fillRect/>
          </a:stretch>
        </p:blipFill>
        <p:spPr>
          <a:xfrm>
            <a:off x="14099371" y="5177863"/>
            <a:ext cx="9012713" cy="6729492"/>
          </a:xfrm>
          <a:prstGeom prst="rect">
            <a:avLst/>
          </a:prstGeom>
          <a:ln w="25400">
            <a:solidFill>
              <a:srgbClr val="000000"/>
            </a:solidFill>
            <a:miter lim="400000"/>
          </a:ln>
        </p:spPr>
      </p:pic>
      <p:pic>
        <p:nvPicPr>
          <p:cNvPr id="202" name="Rounded Rectangle Rounded rectangle" descr="Rounded Rectangle Rounded rectangle"/>
          <p:cNvPicPr>
            <a:picLocks noChangeAspect="0"/>
          </p:cNvPicPr>
          <p:nvPr/>
        </p:nvPicPr>
        <p:blipFill>
          <a:blip r:embed="rId4">
            <a:extLst/>
          </a:blip>
          <a:stretch>
            <a:fillRect/>
          </a:stretch>
        </p:blipFill>
        <p:spPr>
          <a:xfrm>
            <a:off x="7397452" y="2570820"/>
            <a:ext cx="4198102" cy="11147560"/>
          </a:xfrm>
          <a:prstGeom prst="rect">
            <a:avLst/>
          </a:prstGeom>
        </p:spPr>
      </p:pic>
      <p:pic>
        <p:nvPicPr>
          <p:cNvPr id="204" name="Rounded Rectangle Rounded rectangle" descr="Rounded Rectangle Rounded rectangle"/>
          <p:cNvPicPr>
            <a:picLocks noChangeAspect="0"/>
          </p:cNvPicPr>
          <p:nvPr/>
        </p:nvPicPr>
        <p:blipFill>
          <a:blip r:embed="rId5">
            <a:extLst/>
          </a:blip>
          <a:stretch>
            <a:fillRect/>
          </a:stretch>
        </p:blipFill>
        <p:spPr>
          <a:xfrm>
            <a:off x="19173950" y="5151549"/>
            <a:ext cx="3373085" cy="6322823"/>
          </a:xfrm>
          <a:prstGeom prst="rect">
            <a:avLst/>
          </a:prstGeom>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7" name="pasted-movie.png" descr="pasted-movie.png"/>
          <p:cNvPicPr>
            <a:picLocks noChangeAspect="1"/>
          </p:cNvPicPr>
          <p:nvPr/>
        </p:nvPicPr>
        <p:blipFill>
          <a:blip r:embed="rId2">
            <a:extLst/>
          </a:blip>
          <a:stretch>
            <a:fillRect/>
          </a:stretch>
        </p:blipFill>
        <p:spPr>
          <a:xfrm>
            <a:off x="6094938" y="2476224"/>
            <a:ext cx="12194124" cy="876355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