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20"/>
  </p:notesMasterIdLst>
  <p:handoutMasterIdLst>
    <p:handoutMasterId r:id="rId21"/>
  </p:handoutMasterIdLst>
  <p:sldIdLst>
    <p:sldId id="257" r:id="rId2"/>
    <p:sldId id="282" r:id="rId3"/>
    <p:sldId id="307" r:id="rId4"/>
    <p:sldId id="320" r:id="rId5"/>
    <p:sldId id="321" r:id="rId6"/>
    <p:sldId id="322" r:id="rId7"/>
    <p:sldId id="313" r:id="rId8"/>
    <p:sldId id="300" r:id="rId9"/>
    <p:sldId id="319" r:id="rId10"/>
    <p:sldId id="317" r:id="rId11"/>
    <p:sldId id="326" r:id="rId12"/>
    <p:sldId id="293" r:id="rId13"/>
    <p:sldId id="308" r:id="rId14"/>
    <p:sldId id="325" r:id="rId15"/>
    <p:sldId id="323" r:id="rId16"/>
    <p:sldId id="324" r:id="rId17"/>
    <p:sldId id="304" r:id="rId18"/>
    <p:sldId id="278" r:id="rId19"/>
  </p:sldIdLst>
  <p:sldSz cx="9144000" cy="6858000" type="screen4x3"/>
  <p:notesSz cx="6805613" cy="99393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6">
          <p15:clr>
            <a:srgbClr val="A4A3A4"/>
          </p15:clr>
        </p15:guide>
        <p15:guide id="2" orient="horz" pos="1164">
          <p15:clr>
            <a:srgbClr val="A4A3A4"/>
          </p15:clr>
        </p15:guide>
        <p15:guide id="3" orient="horz" pos="278">
          <p15:clr>
            <a:srgbClr val="A4A3A4"/>
          </p15:clr>
        </p15:guide>
        <p15:guide id="4" orient="horz" pos="848">
          <p15:clr>
            <a:srgbClr val="A4A3A4"/>
          </p15:clr>
        </p15:guide>
        <p15:guide id="5" orient="horz" pos="1348">
          <p15:clr>
            <a:srgbClr val="A4A3A4"/>
          </p15:clr>
        </p15:guide>
        <p15:guide id="6" orient="horz" pos="559">
          <p15:clr>
            <a:srgbClr val="A4A3A4"/>
          </p15:clr>
        </p15:guide>
        <p15:guide id="7" orient="horz" pos="3866">
          <p15:clr>
            <a:srgbClr val="A4A3A4"/>
          </p15:clr>
        </p15:guide>
        <p15:guide id="8" orient="horz" pos="1664">
          <p15:clr>
            <a:srgbClr val="A4A3A4"/>
          </p15:clr>
        </p15:guide>
        <p15:guide id="9" pos="2894">
          <p15:clr>
            <a:srgbClr val="A4A3A4"/>
          </p15:clr>
        </p15:guide>
        <p15:guide id="10" pos="5528">
          <p15:clr>
            <a:srgbClr val="A4A3A4"/>
          </p15:clr>
        </p15:guide>
        <p15:guide id="11" pos="230">
          <p15:clr>
            <a:srgbClr val="A4A3A4"/>
          </p15:clr>
        </p15:guide>
        <p15:guide id="12" pos="1562">
          <p15:clr>
            <a:srgbClr val="A4A3A4"/>
          </p15:clr>
        </p15:guide>
        <p15:guide id="13" pos="4226">
          <p15:clr>
            <a:srgbClr val="A4A3A4"/>
          </p15:clr>
        </p15:guide>
        <p15:guide id="14" pos="900">
          <p15:clr>
            <a:srgbClr val="A4A3A4"/>
          </p15:clr>
        </p15:guide>
        <p15:guide id="15" pos="4910">
          <p15:clr>
            <a:srgbClr val="A4A3A4"/>
          </p15:clr>
        </p15:guide>
        <p15:guide id="16" pos="123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1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03E"/>
    <a:srgbClr val="982395"/>
    <a:srgbClr val="0087CB"/>
    <a:srgbClr val="24A8AC"/>
    <a:srgbClr val="00A07A"/>
    <a:srgbClr val="FCD304"/>
    <a:srgbClr val="FDC103"/>
    <a:srgbClr val="939E02"/>
    <a:srgbClr val="629D03"/>
    <a:srgbClr val="3DA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843" autoAdjust="0"/>
    <p:restoredTop sz="86792" autoAdjust="0"/>
  </p:normalViewPr>
  <p:slideViewPr>
    <p:cSldViewPr snapToGrid="0">
      <p:cViewPr>
        <p:scale>
          <a:sx n="59" d="100"/>
          <a:sy n="59" d="100"/>
        </p:scale>
        <p:origin x="582" y="573"/>
      </p:cViewPr>
      <p:guideLst>
        <p:guide orient="horz" pos="2166"/>
        <p:guide orient="horz" pos="1164"/>
        <p:guide orient="horz" pos="278"/>
        <p:guide orient="horz" pos="848"/>
        <p:guide orient="horz" pos="1348"/>
        <p:guide orient="horz" pos="559"/>
        <p:guide orient="horz" pos="3866"/>
        <p:guide orient="horz" pos="1664"/>
        <p:guide pos="2894"/>
        <p:guide pos="5528"/>
        <p:guide pos="230"/>
        <p:guide pos="1562"/>
        <p:guide pos="4226"/>
        <p:guide pos="900"/>
        <p:guide pos="4910"/>
        <p:guide pos="1233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55" d="100"/>
        <a:sy n="55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 showGuides="1">
      <p:cViewPr varScale="1">
        <p:scale>
          <a:sx n="75" d="100"/>
          <a:sy n="75" d="100"/>
        </p:scale>
        <p:origin x="-4104" y="-90"/>
      </p:cViewPr>
      <p:guideLst>
        <p:guide orient="horz" pos="3131"/>
        <p:guide pos="2144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494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r">
              <a:defRPr sz="1200"/>
            </a:lvl1pPr>
          </a:lstStyle>
          <a:p>
            <a:fld id="{207F23D9-DF40-4811-9C78-A2E2A32398DD}" type="datetimeFigureOut">
              <a:rPr lang="ko-KR" altLang="en-US" smtClean="0"/>
              <a:pPr/>
              <a:t>2017-03-29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r">
              <a:defRPr sz="1200"/>
            </a:lvl1pPr>
          </a:lstStyle>
          <a:p>
            <a:fld id="{4DD6E7B0-61C4-474B-96F1-99E4547EAD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159968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494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r">
              <a:defRPr sz="1200"/>
            </a:lvl1pPr>
          </a:lstStyle>
          <a:p>
            <a:fld id="{F3AF6795-A612-454E-AF7A-9192B1BEBB13}" type="datetimeFigureOut">
              <a:rPr lang="ko-KR" altLang="en-US" smtClean="0"/>
              <a:pPr/>
              <a:t>2017-03-29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67287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550" tIns="45775" rIns="91550" bIns="45775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vert="horz" lIns="91550" tIns="45775" rIns="91550" bIns="45775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r">
              <a:defRPr sz="1200"/>
            </a:lvl1pPr>
          </a:lstStyle>
          <a:p>
            <a:fld id="{A0A51D67-0C14-4576-BCC5-A508196B7BB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30499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TODO:</a:t>
            </a:r>
            <a:r>
              <a:rPr lang="en-US" altLang="ko-KR" baseline="0" dirty="0"/>
              <a:t> Change team name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18516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TODO: Sub-Architecture</a:t>
            </a:r>
            <a:r>
              <a:rPr lang="en-US" altLang="ko-KR" baseline="0" dirty="0"/>
              <a:t> goes here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03698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32455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Change</a:t>
            </a:r>
            <a:r>
              <a:rPr lang="en-US" altLang="ko-KR" baseline="0" dirty="0"/>
              <a:t> </a:t>
            </a:r>
            <a:r>
              <a:rPr lang="en-US" altLang="ko-KR" baseline="0"/>
              <a:t>the icon, and make the icon green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38218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4698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TODO: Change</a:t>
            </a:r>
            <a:r>
              <a:rPr lang="en-US" altLang="ko-KR" baseline="0" dirty="0"/>
              <a:t> to line graph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TODO:</a:t>
            </a:r>
            <a:r>
              <a:rPr lang="en-US" altLang="ko-KR" baseline="0" dirty="0"/>
              <a:t> this overview slide should be changed to match its order.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TODO: Add Overview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07263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16737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28256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72716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44017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hangeul.naver.com/font" TargetMode="Externa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1219200" y="2863649"/>
            <a:ext cx="6858000" cy="1452943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2013-10-18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Project1 Fall, 2013; Midterm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2013-10-18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Project1 Fall, 2013; Midterm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이등변 삼각형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부제목 2"/>
          <p:cNvSpPr txBox="1">
            <a:spLocks/>
          </p:cNvSpPr>
          <p:nvPr userDrawn="1"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2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 descr="cosmetic2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672671" y="6410326"/>
            <a:ext cx="1171292" cy="176212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2013-10-18</a:t>
            </a: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Project1 Fall, 2013; Midterm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 userDrawn="1"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672671" y="6410326"/>
            <a:ext cx="1171292" cy="176212"/>
          </a:xfrm>
          <a:prstGeom prst="rect">
            <a:avLst/>
          </a:prstGeom>
        </p:spPr>
      </p:pic>
      <p:sp>
        <p:nvSpPr>
          <p:cNvPr id="18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312059" y="246743"/>
            <a:ext cx="8338457" cy="1851478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5400" b="1" spc="-250" baseline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dirty="0"/>
              <a:t>제목을 입력하세요</a:t>
            </a:r>
            <a:endParaRPr lang="en-US" altLang="ko-KR" dirty="0"/>
          </a:p>
          <a:p>
            <a:pPr lvl="0"/>
            <a:endParaRPr lang="ko-KR" altLang="en-US" dirty="0"/>
          </a:p>
        </p:txBody>
      </p:sp>
      <p:sp>
        <p:nvSpPr>
          <p:cNvPr id="21" name="제목 1"/>
          <p:cNvSpPr>
            <a:spLocks noGrp="1"/>
          </p:cNvSpPr>
          <p:nvPr>
            <p:ph type="title"/>
          </p:nvPr>
        </p:nvSpPr>
        <p:spPr>
          <a:xfrm>
            <a:off x="268519" y="4005064"/>
            <a:ext cx="8418281" cy="304826"/>
          </a:xfrm>
        </p:spPr>
        <p:txBody>
          <a:bodyPr anchor="t">
            <a:normAutofit/>
          </a:bodyPr>
          <a:lstStyle>
            <a:lvl1pPr algn="l">
              <a:buFont typeface="Wingdings" pitchFamily="2" charset="2"/>
              <a:buNone/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4" name="부제목 2"/>
          <p:cNvSpPr txBox="1">
            <a:spLocks/>
          </p:cNvSpPr>
          <p:nvPr userDrawn="1"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2013-10-18</a:t>
            </a: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Project1 Fall, 2013; Midterm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368300" y="571500"/>
            <a:ext cx="8394700" cy="8461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4" name="내용 개체 틀 2"/>
          <p:cNvSpPr>
            <a:spLocks noGrp="1"/>
          </p:cNvSpPr>
          <p:nvPr>
            <p:ph idx="1" hasCustomPrompt="1"/>
          </p:nvPr>
        </p:nvSpPr>
        <p:spPr>
          <a:xfrm>
            <a:off x="368300" y="1574801"/>
            <a:ext cx="1905000" cy="317499"/>
          </a:xfrm>
        </p:spPr>
        <p:txBody>
          <a:bodyPr>
            <a:normAutofit/>
          </a:bodyPr>
          <a:lstStyle>
            <a:lvl1pPr>
              <a:buFontTx/>
              <a:buNone/>
              <a:defRPr sz="1200" b="1">
                <a:solidFill>
                  <a:srgbClr val="3D3C3E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ko-KR" altLang="en-US"/>
              <a:t>내용제목</a:t>
            </a:r>
          </a:p>
        </p:txBody>
      </p:sp>
      <p:sp>
        <p:nvSpPr>
          <p:cNvPr id="15" name="내용 개체 틀 2"/>
          <p:cNvSpPr>
            <a:spLocks noGrp="1"/>
          </p:cNvSpPr>
          <p:nvPr>
            <p:ph idx="13" hasCustomPrompt="1"/>
          </p:nvPr>
        </p:nvSpPr>
        <p:spPr>
          <a:xfrm>
            <a:off x="2336800" y="1574801"/>
            <a:ext cx="6426200" cy="330199"/>
          </a:xfrm>
        </p:spPr>
        <p:txBody>
          <a:bodyPr>
            <a:normAutofit/>
          </a:bodyPr>
          <a:lstStyle>
            <a:lvl1pPr>
              <a:buNone/>
              <a:defRPr sz="1200" b="1" baseline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/>
              <a:t>내용을 입력하십시오</a:t>
            </a:r>
            <a:r>
              <a:rPr lang="en-US" altLang="ko-KR"/>
              <a:t>.</a:t>
            </a:r>
            <a:endParaRPr lang="ko-KR" altLang="en-US"/>
          </a:p>
        </p:txBody>
      </p:sp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2013-10-18</a:t>
            </a: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Project1 Fall, 2013; Midterm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및 내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356948"/>
            <a:ext cx="8229600" cy="648404"/>
          </a:xfrm>
        </p:spPr>
        <p:txBody>
          <a:bodyPr>
            <a:normAutofit/>
          </a:bodyPr>
          <a:lstStyle>
            <a:lvl1pPr>
              <a:defRPr sz="3600" b="1">
                <a:solidFill>
                  <a:srgbClr val="00A03E"/>
                </a:solidFill>
                <a:latin typeface="Corbel" panose="020B0503020204020204" pitchFamily="34" charset="0"/>
              </a:defRPr>
            </a:lvl1pPr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093110"/>
          </a:xfrm>
        </p:spPr>
        <p:txBody>
          <a:bodyPr/>
          <a:lstStyle>
            <a:lvl1pPr>
              <a:defRPr sz="2800">
                <a:latin typeface="Corbel" panose="020B0503020204020204" pitchFamily="34" charset="0"/>
              </a:defRPr>
            </a:lvl1pPr>
            <a:lvl2pPr>
              <a:defRPr sz="2400">
                <a:latin typeface="Corbel" panose="020B0503020204020204" pitchFamily="34" charset="0"/>
              </a:defRPr>
            </a:lvl2pPr>
            <a:lvl3pPr>
              <a:defRPr sz="2000">
                <a:latin typeface="Corbel" panose="020B0503020204020204" pitchFamily="34" charset="0"/>
              </a:defRPr>
            </a:lvl3pPr>
            <a:lvl4pPr>
              <a:defRPr>
                <a:latin typeface="Corbel" panose="020B0503020204020204" pitchFamily="34" charset="0"/>
              </a:defRPr>
            </a:lvl4pPr>
            <a:lvl5pPr>
              <a:defRPr>
                <a:latin typeface="Corbel" panose="020B0503020204020204" pitchFamily="34" charset="0"/>
              </a:defRPr>
            </a:lvl5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r>
              <a:rPr lang="en-US" altLang="ko-KR"/>
              <a:t>2013-10-18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en-US" altLang="ko-KR"/>
              <a:t>Project1 Fall, 2013; Midterm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2013-10-18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Project1 Fall, 2013; Midterm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2013-10-18</a:t>
            </a:r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Project1 Fall, 2013; Midterm</a:t>
            </a: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2013-10-18</a:t>
            </a: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Project1 Fall, 2013; Midterm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2013-10-18</a:t>
            </a:r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Project1 Fall, 2013; Midterm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5" name="직선 연결선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2013-10-18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Project1 Fall, 2013; Midterm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직선 연결선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내용 개체 틀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2013-10-18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Project1 Fall, 2013; Midterm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/>
              <a:t>둘째 수준</a:t>
            </a:r>
          </a:p>
          <a:p>
            <a:pPr lvl="2" eaLnBrk="1" latinLnBrk="0" hangingPunct="1"/>
            <a:r>
              <a:rPr kumimoji="0" lang="ko-KR" altLang="en-US"/>
              <a:t>셋째 수준</a:t>
            </a:r>
          </a:p>
          <a:p>
            <a:pPr lvl="3" eaLnBrk="1" latinLnBrk="0" hangingPunct="1"/>
            <a:r>
              <a:rPr kumimoji="0" lang="ko-KR" altLang="en-US"/>
              <a:t>넷째 수준</a:t>
            </a:r>
          </a:p>
          <a:p>
            <a:pPr lvl="4" eaLnBrk="1" latinLnBrk="0" hangingPunct="1"/>
            <a:r>
              <a:rPr kumimoji="0" lang="ko-KR" altLang="en-US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386861" y="6344752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altLang="ko-KR"/>
              <a:t>2013-10-18</a:t>
            </a:r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ct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altLang="ko-KR" dirty="0"/>
              <a:t>Project1 Fall, 2013; Midterm</a:t>
            </a:r>
            <a:endParaRPr lang="ko-KR" altLang="en-US" dirty="0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8191448" y="6356350"/>
            <a:ext cx="688731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8" name="직선 연결선 27"/>
          <p:cNvSpPr>
            <a:spLocks noChangeShapeType="1"/>
          </p:cNvSpPr>
          <p:nvPr/>
        </p:nvSpPr>
        <p:spPr bwMode="auto">
          <a:xfrm>
            <a:off x="527538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직선 연결선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이등변 삼각형 9"/>
          <p:cNvSpPr>
            <a:spLocks noChangeAspect="1"/>
          </p:cNvSpPr>
          <p:nvPr/>
        </p:nvSpPr>
        <p:spPr>
          <a:xfrm rot="5400000">
            <a:off x="79979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672" r:id="rId12"/>
    <p:sldLayoutId id="2147483675" r:id="rId13"/>
    <p:sldLayoutId id="2147483674" r:id="rId14"/>
    <p:sldLayoutId id="2147483673" r:id="rId15"/>
    <p:sldLayoutId id="2147483676" r:id="rId16"/>
  </p:sldLayoutIdLst>
  <p:transition>
    <p:fade/>
  </p:transition>
  <p:hf hdr="0" dt="0"/>
  <p:txStyles>
    <p:titleStyle>
      <a:lvl1pPr algn="l" rtl="0" eaLnBrk="1" latinLnBrk="1" hangingPunct="1">
        <a:spcBef>
          <a:spcPct val="0"/>
        </a:spcBef>
        <a:buNone/>
        <a:defRPr kumimoji="0" sz="3200" b="1" kern="1200">
          <a:solidFill>
            <a:srgbClr val="00A03E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1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1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1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1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1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1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29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8071867" y="1663334"/>
            <a:ext cx="2120277" cy="131432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제목 11"/>
          <p:cNvSpPr>
            <a:spLocks noGrp="1"/>
          </p:cNvSpPr>
          <p:nvPr>
            <p:ph type="ctrTitle"/>
          </p:nvPr>
        </p:nvSpPr>
        <p:spPr>
          <a:xfrm>
            <a:off x="929309" y="1949253"/>
            <a:ext cx="7147891" cy="1452943"/>
          </a:xfrm>
        </p:spPr>
        <p:txBody>
          <a:bodyPr/>
          <a:lstStyle/>
          <a:p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사물인식 기반의 </a:t>
            </a:r>
            <a:b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웹툰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AR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플레이어 만들기 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4294967295"/>
          </p:nvPr>
        </p:nvSpPr>
        <p:spPr>
          <a:xfrm>
            <a:off x="6667599" y="3688115"/>
            <a:ext cx="2160240" cy="1752600"/>
          </a:xfrm>
          <a:ln>
            <a:noFill/>
          </a:ln>
        </p:spPr>
        <p:txBody>
          <a:bodyPr>
            <a:normAutofit/>
          </a:bodyPr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altLang="ko-KR" sz="12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2017/3/31</a:t>
            </a:r>
          </a:p>
          <a:p>
            <a:pPr marL="0" indent="0" algn="l">
              <a:lnSpc>
                <a:spcPct val="150000"/>
              </a:lnSpc>
              <a:buNone/>
            </a:pPr>
            <a:r>
              <a:rPr lang="en-US" altLang="ko-KR" sz="12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Team H</a:t>
            </a:r>
          </a:p>
          <a:p>
            <a:pPr marL="0" indent="0" algn="l">
              <a:lnSpc>
                <a:spcPct val="150000"/>
              </a:lnSpc>
              <a:buNone/>
            </a:pPr>
            <a:r>
              <a:rPr lang="ko-KR" altLang="en-US" sz="12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강민지 원종훈 </a:t>
            </a:r>
            <a:r>
              <a:rPr lang="ko-KR" altLang="en-US" sz="1200" spc="-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핌언</a:t>
            </a:r>
            <a:endParaRPr lang="en-US" altLang="ko-KR" sz="1200" spc="-50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6711399" y="3758548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6711399" y="4068544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6711399" y="438115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6711399" y="4692946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-130830" y="1663334"/>
            <a:ext cx="3964276" cy="131432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2302" y="5511148"/>
            <a:ext cx="899130" cy="899130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635709" y="1095292"/>
            <a:ext cx="8312622" cy="490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500"/>
              </a:lnSpc>
            </a:pPr>
            <a:r>
              <a:rPr lang="ko-KR" altLang="en-US" sz="2000" b="1" dirty="0"/>
              <a:t>인식한 사람을 기반으로 웹툰 모드</a:t>
            </a:r>
            <a:r>
              <a:rPr lang="en-US" altLang="ko-KR" sz="2000" b="1" dirty="0"/>
              <a:t>/AR </a:t>
            </a:r>
            <a:r>
              <a:rPr lang="ko-KR" altLang="en-US" sz="2000" b="1" dirty="0"/>
              <a:t>모드 수행</a:t>
            </a:r>
            <a:endParaRPr lang="en-US" altLang="ko-KR" sz="2000" b="1" dirty="0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457200" y="366780"/>
            <a:ext cx="8229600" cy="648404"/>
          </a:xfrm>
        </p:spPr>
        <p:txBody>
          <a:bodyPr/>
          <a:lstStyle/>
          <a:p>
            <a:r>
              <a:rPr lang="en-US" altLang="ko-KR" dirty="0">
                <a:latin typeface="+mj-lt"/>
              </a:rPr>
              <a:t>Approach - Application</a:t>
            </a:r>
            <a:endParaRPr lang="ko-KR" altLang="en-US" dirty="0">
              <a:latin typeface="+mj-lt"/>
            </a:endParaRPr>
          </a:p>
        </p:txBody>
      </p:sp>
      <p:sp>
        <p:nvSpPr>
          <p:cNvPr id="2" name="타원 1"/>
          <p:cNvSpPr/>
          <p:nvPr/>
        </p:nvSpPr>
        <p:spPr>
          <a:xfrm>
            <a:off x="1264022" y="1925950"/>
            <a:ext cx="2127849" cy="2127849"/>
          </a:xfrm>
          <a:prstGeom prst="ellipse">
            <a:avLst/>
          </a:prstGeom>
          <a:solidFill>
            <a:srgbClr val="479D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웹툰 모드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943412" y="4158804"/>
            <a:ext cx="3758241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ko-KR" b="1" dirty="0" err="1">
                <a:solidFill>
                  <a:srgbClr val="00B050"/>
                </a:solidFill>
              </a:rPr>
              <a:t>RecyclerView</a:t>
            </a:r>
            <a:endParaRPr lang="en-US" altLang="ko-KR" b="1" dirty="0">
              <a:solidFill>
                <a:srgbClr val="00B050"/>
              </a:solidFill>
            </a:endParaRPr>
          </a:p>
          <a:p>
            <a:pPr>
              <a:lnSpc>
                <a:spcPts val="3000"/>
              </a:lnSpc>
            </a:pPr>
            <a:r>
              <a:rPr lang="ko-KR" altLang="en-US" dirty="0"/>
              <a:t>메모리 적은 모바일에서 웹툰 표현</a:t>
            </a:r>
            <a:endParaRPr lang="en-US" altLang="ko-KR" dirty="0"/>
          </a:p>
          <a:p>
            <a:pPr>
              <a:lnSpc>
                <a:spcPts val="3000"/>
              </a:lnSpc>
            </a:pPr>
            <a:r>
              <a:rPr lang="en-US" altLang="ko-KR" b="1" dirty="0">
                <a:solidFill>
                  <a:srgbClr val="00B050"/>
                </a:solidFill>
              </a:rPr>
              <a:t>Glide API</a:t>
            </a:r>
          </a:p>
          <a:p>
            <a:pPr>
              <a:lnSpc>
                <a:spcPts val="3000"/>
              </a:lnSpc>
            </a:pPr>
            <a:r>
              <a:rPr lang="ko-KR" altLang="en-US" dirty="0"/>
              <a:t>끊김</a:t>
            </a:r>
            <a:r>
              <a:rPr lang="en-US" altLang="ko-KR" dirty="0"/>
              <a:t>(ANR) </a:t>
            </a:r>
            <a:r>
              <a:rPr lang="ko-KR" altLang="en-US" dirty="0"/>
              <a:t>없이 </a:t>
            </a:r>
            <a:r>
              <a:rPr lang="en-US" altLang="ko-KR" dirty="0"/>
              <a:t>image </a:t>
            </a:r>
            <a:r>
              <a:rPr lang="ko-KR" altLang="en-US" dirty="0"/>
              <a:t>표현</a:t>
            </a:r>
            <a:endParaRPr lang="en-US" altLang="ko-KR" dirty="0"/>
          </a:p>
        </p:txBody>
      </p:sp>
      <p:sp>
        <p:nvSpPr>
          <p:cNvPr id="7" name="타원 6"/>
          <p:cNvSpPr/>
          <p:nvPr/>
        </p:nvSpPr>
        <p:spPr>
          <a:xfrm>
            <a:off x="5429142" y="1925950"/>
            <a:ext cx="2127849" cy="212784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AR</a:t>
            </a:r>
            <a:r>
              <a:rPr lang="ko-KR" altLang="en-US" dirty="0"/>
              <a:t> 모드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5030938" y="4158804"/>
            <a:ext cx="3627360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ko-KR" b="1" dirty="0">
                <a:solidFill>
                  <a:srgbClr val="00B050"/>
                </a:solidFill>
              </a:rPr>
              <a:t>Multithreading</a:t>
            </a:r>
            <a:endParaRPr lang="en-US" altLang="ko-KR" dirty="0"/>
          </a:p>
          <a:p>
            <a:pPr>
              <a:lnSpc>
                <a:spcPts val="3000"/>
              </a:lnSpc>
            </a:pPr>
            <a:r>
              <a:rPr lang="en-US" altLang="ko-KR" dirty="0"/>
              <a:t>View</a:t>
            </a:r>
            <a:r>
              <a:rPr lang="ko-KR" altLang="en-US" dirty="0"/>
              <a:t>의 끊김 없이 사람 인식</a:t>
            </a:r>
            <a:endParaRPr lang="en-US" altLang="ko-KR" dirty="0"/>
          </a:p>
          <a:p>
            <a:pPr>
              <a:lnSpc>
                <a:spcPts val="3000"/>
              </a:lnSpc>
            </a:pPr>
            <a:r>
              <a:rPr lang="en-US" altLang="ko-KR" b="1" dirty="0">
                <a:solidFill>
                  <a:srgbClr val="00B050"/>
                </a:solidFill>
              </a:rPr>
              <a:t>OpenGL API</a:t>
            </a:r>
          </a:p>
          <a:p>
            <a:pPr>
              <a:lnSpc>
                <a:spcPts val="3000"/>
              </a:lnSpc>
            </a:pPr>
            <a:r>
              <a:rPr lang="ko-KR" altLang="en-US" dirty="0"/>
              <a:t>인식한 사람 주변 </a:t>
            </a:r>
            <a:r>
              <a:rPr lang="en-US" altLang="ko-KR" dirty="0"/>
              <a:t>Animation </a:t>
            </a:r>
            <a:r>
              <a:rPr lang="ko-KR" altLang="en-US" dirty="0"/>
              <a:t>재생</a:t>
            </a:r>
            <a:endParaRPr lang="en-US" altLang="ko-KR" dirty="0"/>
          </a:p>
          <a:p>
            <a:pPr>
              <a:lnSpc>
                <a:spcPts val="3000"/>
              </a:lnSpc>
            </a:pPr>
            <a:r>
              <a:rPr lang="en-US" altLang="ko-KR" b="1" dirty="0">
                <a:solidFill>
                  <a:srgbClr val="00B050"/>
                </a:solidFill>
              </a:rPr>
              <a:t>Realm/SQLite</a:t>
            </a:r>
          </a:p>
          <a:p>
            <a:pPr>
              <a:lnSpc>
                <a:spcPts val="3000"/>
              </a:lnSpc>
            </a:pPr>
            <a:r>
              <a:rPr lang="en-US" altLang="ko-KR" dirty="0"/>
              <a:t>Metadata </a:t>
            </a:r>
            <a:r>
              <a:rPr lang="ko-KR" altLang="en-US" dirty="0"/>
              <a:t>저장</a:t>
            </a:r>
          </a:p>
        </p:txBody>
      </p:sp>
      <p:cxnSp>
        <p:nvCxnSpPr>
          <p:cNvPr id="8" name="직선 화살표 연결선 7"/>
          <p:cNvCxnSpPr>
            <a:stCxn id="2" idx="6"/>
            <a:endCxn id="7" idx="2"/>
          </p:cNvCxnSpPr>
          <p:nvPr/>
        </p:nvCxnSpPr>
        <p:spPr>
          <a:xfrm>
            <a:off x="3391871" y="2989875"/>
            <a:ext cx="2037271" cy="0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03765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457200" y="320772"/>
            <a:ext cx="8229600" cy="648404"/>
          </a:xfrm>
        </p:spPr>
        <p:txBody>
          <a:bodyPr/>
          <a:lstStyle/>
          <a:p>
            <a:r>
              <a:rPr lang="en-US" altLang="ko-KR" dirty="0">
                <a:latin typeface="+mj-lt"/>
              </a:rPr>
              <a:t>Architecture</a:t>
            </a:r>
            <a:endParaRPr lang="ko-KR" altLang="en-US" dirty="0">
              <a:latin typeface="+mj-lt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120611" y="1372944"/>
            <a:ext cx="1440688" cy="779055"/>
          </a:xfrm>
          <a:prstGeom prst="rect">
            <a:avLst/>
          </a:prstGeom>
          <a:solidFill>
            <a:srgbClr val="479D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ML Train Model</a:t>
            </a:r>
            <a:endParaRPr lang="ko-KR" altLang="en-US" dirty="0"/>
          </a:p>
        </p:txBody>
      </p:sp>
      <p:cxnSp>
        <p:nvCxnSpPr>
          <p:cNvPr id="5" name="직선 화살표 연결선 4"/>
          <p:cNvCxnSpPr>
            <a:cxnSpLocks/>
            <a:endCxn id="27" idx="1"/>
          </p:cNvCxnSpPr>
          <p:nvPr/>
        </p:nvCxnSpPr>
        <p:spPr>
          <a:xfrm flipV="1">
            <a:off x="2147410" y="3852447"/>
            <a:ext cx="568814" cy="48184"/>
          </a:xfrm>
          <a:prstGeom prst="straightConnector1">
            <a:avLst/>
          </a:prstGeom>
          <a:ln w="47625">
            <a:solidFill>
              <a:srgbClr val="1D314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/>
          <p:cNvCxnSpPr>
            <a:cxnSpLocks/>
            <a:stCxn id="13" idx="1"/>
          </p:cNvCxnSpPr>
          <p:nvPr/>
        </p:nvCxnSpPr>
        <p:spPr>
          <a:xfrm flipH="1">
            <a:off x="2161369" y="5786716"/>
            <a:ext cx="697995" cy="0"/>
          </a:xfrm>
          <a:prstGeom prst="straightConnector1">
            <a:avLst/>
          </a:prstGeom>
          <a:ln w="47625">
            <a:solidFill>
              <a:srgbClr val="1D314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261830" y="4188554"/>
            <a:ext cx="9188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Camera</a:t>
            </a:r>
            <a:endParaRPr lang="ko-KR" altLang="en-US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1309854" y="6182286"/>
            <a:ext cx="8515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Display</a:t>
            </a:r>
            <a:endParaRPr lang="ko-KR" altLang="en-US" sz="1600" dirty="0"/>
          </a:p>
        </p:txBody>
      </p:sp>
      <p:sp>
        <p:nvSpPr>
          <p:cNvPr id="13" name="직사각형 12"/>
          <p:cNvSpPr/>
          <p:nvPr/>
        </p:nvSpPr>
        <p:spPr>
          <a:xfrm>
            <a:off x="2859364" y="5457262"/>
            <a:ext cx="1855776" cy="658907"/>
          </a:xfrm>
          <a:prstGeom prst="rect">
            <a:avLst/>
          </a:prstGeom>
          <a:solidFill>
            <a:srgbClr val="479D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Draw On </a:t>
            </a:r>
            <a:r>
              <a:rPr lang="en-US" altLang="ko-KR" sz="1600" dirty="0" err="1"/>
              <a:t>SurfaceView</a:t>
            </a:r>
            <a:endParaRPr lang="ko-KR" altLang="en-US" sz="1600" dirty="0"/>
          </a:p>
        </p:txBody>
      </p:sp>
      <p:cxnSp>
        <p:nvCxnSpPr>
          <p:cNvPr id="14" name="직선 화살표 연결선 13"/>
          <p:cNvCxnSpPr>
            <a:cxnSpLocks/>
            <a:stCxn id="20" idx="2"/>
            <a:endCxn id="24" idx="0"/>
          </p:cNvCxnSpPr>
          <p:nvPr/>
        </p:nvCxnSpPr>
        <p:spPr>
          <a:xfrm>
            <a:off x="6205151" y="4451871"/>
            <a:ext cx="154289" cy="1005389"/>
          </a:xfrm>
          <a:prstGeom prst="straightConnector1">
            <a:avLst/>
          </a:prstGeom>
          <a:ln w="47625">
            <a:solidFill>
              <a:srgbClr val="1D314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3494475" y="1375032"/>
            <a:ext cx="1479066" cy="793506"/>
          </a:xfrm>
          <a:prstGeom prst="rect">
            <a:avLst/>
          </a:prstGeom>
          <a:solidFill>
            <a:srgbClr val="479D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Tensorflow</a:t>
            </a:r>
            <a:endParaRPr lang="ko-KR" altLang="en-US" dirty="0"/>
          </a:p>
        </p:txBody>
      </p:sp>
      <p:sp>
        <p:nvSpPr>
          <p:cNvPr id="16" name="웃는 얼굴[S] 23"/>
          <p:cNvSpPr/>
          <p:nvPr/>
        </p:nvSpPr>
        <p:spPr>
          <a:xfrm>
            <a:off x="1583267" y="1447800"/>
            <a:ext cx="578102" cy="578102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121402" y="2074728"/>
            <a:ext cx="16365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/>
              <a:t>Train Image Set</a:t>
            </a:r>
            <a:endParaRPr lang="ko-KR" altLang="en-US" sz="1600" dirty="0"/>
          </a:p>
        </p:txBody>
      </p:sp>
      <p:cxnSp>
        <p:nvCxnSpPr>
          <p:cNvPr id="18" name="직선 화살표 연결선 17"/>
          <p:cNvCxnSpPr>
            <a:cxnSpLocks/>
            <a:endCxn id="15" idx="1"/>
          </p:cNvCxnSpPr>
          <p:nvPr/>
        </p:nvCxnSpPr>
        <p:spPr>
          <a:xfrm>
            <a:off x="2224254" y="1717456"/>
            <a:ext cx="1270221" cy="54329"/>
          </a:xfrm>
          <a:prstGeom prst="straightConnector1">
            <a:avLst/>
          </a:prstGeom>
          <a:ln w="47625">
            <a:solidFill>
              <a:srgbClr val="1D314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cxnSpLocks/>
            <a:stCxn id="15" idx="3"/>
            <a:endCxn id="3" idx="1"/>
          </p:cNvCxnSpPr>
          <p:nvPr/>
        </p:nvCxnSpPr>
        <p:spPr>
          <a:xfrm flipV="1">
            <a:off x="4973541" y="1762472"/>
            <a:ext cx="1147070" cy="9313"/>
          </a:xfrm>
          <a:prstGeom prst="straightConnector1">
            <a:avLst/>
          </a:prstGeom>
          <a:ln w="47625">
            <a:solidFill>
              <a:srgbClr val="1D314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5122973" y="2945295"/>
            <a:ext cx="2164355" cy="150657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21" name="직사각형 20"/>
          <p:cNvSpPr/>
          <p:nvPr/>
        </p:nvSpPr>
        <p:spPr>
          <a:xfrm>
            <a:off x="5450829" y="3271513"/>
            <a:ext cx="1508643" cy="793506"/>
          </a:xfrm>
          <a:prstGeom prst="rect">
            <a:avLst/>
          </a:prstGeom>
          <a:solidFill>
            <a:srgbClr val="479D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Inference</a:t>
            </a:r>
            <a:r>
              <a:rPr lang="ko-KR" altLang="en-US" sz="1600" dirty="0"/>
              <a:t> </a:t>
            </a:r>
            <a:r>
              <a:rPr lang="en-US" altLang="ko-KR" sz="1600" dirty="0"/>
              <a:t>Interface</a:t>
            </a:r>
            <a:endParaRPr lang="ko-KR" altLang="en-US" sz="1600" dirty="0"/>
          </a:p>
        </p:txBody>
      </p:sp>
      <p:cxnSp>
        <p:nvCxnSpPr>
          <p:cNvPr id="22" name="직선 화살표 연결선 21"/>
          <p:cNvCxnSpPr>
            <a:cxnSpLocks/>
            <a:stCxn id="21" idx="0"/>
            <a:endCxn id="3" idx="2"/>
          </p:cNvCxnSpPr>
          <p:nvPr/>
        </p:nvCxnSpPr>
        <p:spPr>
          <a:xfrm flipV="1">
            <a:off x="6205151" y="2151999"/>
            <a:ext cx="635804" cy="1119514"/>
          </a:xfrm>
          <a:prstGeom prst="straightConnector1">
            <a:avLst/>
          </a:prstGeom>
          <a:ln w="47625">
            <a:solidFill>
              <a:srgbClr val="1D314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텍스트 상자 50"/>
          <p:cNvSpPr txBox="1"/>
          <p:nvPr/>
        </p:nvSpPr>
        <p:spPr>
          <a:xfrm>
            <a:off x="5156234" y="4065019"/>
            <a:ext cx="515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JNI</a:t>
            </a:r>
            <a:endParaRPr kumimoji="1"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5431552" y="5457260"/>
            <a:ext cx="1855776" cy="658907"/>
          </a:xfrm>
          <a:prstGeom prst="rect">
            <a:avLst/>
          </a:prstGeom>
          <a:solidFill>
            <a:srgbClr val="479D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OpenGL + Sensors API</a:t>
            </a:r>
          </a:p>
        </p:txBody>
      </p:sp>
      <p:cxnSp>
        <p:nvCxnSpPr>
          <p:cNvPr id="25" name="직선 화살표 연결선 24"/>
          <p:cNvCxnSpPr>
            <a:cxnSpLocks/>
          </p:cNvCxnSpPr>
          <p:nvPr/>
        </p:nvCxnSpPr>
        <p:spPr>
          <a:xfrm flipH="1">
            <a:off x="4733557" y="5786714"/>
            <a:ext cx="679578" cy="13372"/>
          </a:xfrm>
          <a:prstGeom prst="straightConnector1">
            <a:avLst/>
          </a:prstGeom>
          <a:ln w="47625">
            <a:solidFill>
              <a:srgbClr val="1D314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6925868" y="3271513"/>
            <a:ext cx="256213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222222"/>
                </a:solidFill>
                <a:latin typeface="arial" charset="0"/>
              </a:rPr>
              <a:t>Image Recognition and Object Detection</a:t>
            </a:r>
            <a:endParaRPr lang="en-US" altLang="ko-KR" sz="1600" b="0" i="0" dirty="0">
              <a:solidFill>
                <a:srgbClr val="222222"/>
              </a:solidFill>
              <a:effectLst/>
              <a:latin typeface="arial" charset="0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716224" y="3522993"/>
            <a:ext cx="1855776" cy="658907"/>
          </a:xfrm>
          <a:prstGeom prst="rect">
            <a:avLst/>
          </a:prstGeom>
          <a:solidFill>
            <a:srgbClr val="479D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Camera API</a:t>
            </a:r>
          </a:p>
        </p:txBody>
      </p:sp>
      <p:cxnSp>
        <p:nvCxnSpPr>
          <p:cNvPr id="28" name="직선 화살표 연결선 27"/>
          <p:cNvCxnSpPr>
            <a:cxnSpLocks/>
            <a:endCxn id="20" idx="1"/>
          </p:cNvCxnSpPr>
          <p:nvPr/>
        </p:nvCxnSpPr>
        <p:spPr>
          <a:xfrm flipV="1">
            <a:off x="4555708" y="3698583"/>
            <a:ext cx="567265" cy="153866"/>
          </a:xfrm>
          <a:prstGeom prst="straightConnector1">
            <a:avLst/>
          </a:prstGeom>
          <a:ln w="47625">
            <a:solidFill>
              <a:srgbClr val="1D314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그래픽 28" descr="카메라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78411" y="3361895"/>
            <a:ext cx="914400" cy="914400"/>
          </a:xfrm>
          <a:prstGeom prst="rect">
            <a:avLst/>
          </a:prstGeom>
        </p:spPr>
      </p:pic>
      <p:pic>
        <p:nvPicPr>
          <p:cNvPr id="30" name="그래픽 29" descr="스마트폰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09854" y="525826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558402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57200" y="366780"/>
            <a:ext cx="8229600" cy="648404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+mj-lt"/>
              </a:rPr>
              <a:t>Development Environment</a:t>
            </a:r>
            <a:endParaRPr lang="ko-KR" altLang="en-US" dirty="0">
              <a:latin typeface="+mj-lt"/>
            </a:endParaRPr>
          </a:p>
        </p:txBody>
      </p:sp>
      <p:sp>
        <p:nvSpPr>
          <p:cNvPr id="13" name="내용 개체 틀 3"/>
          <p:cNvSpPr>
            <a:spLocks noGrp="1"/>
          </p:cNvSpPr>
          <p:nvPr>
            <p:ph sz="quarter" idx="4294967295"/>
          </p:nvPr>
        </p:nvSpPr>
        <p:spPr>
          <a:xfrm>
            <a:off x="270895" y="7109701"/>
            <a:ext cx="4502426" cy="469041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ko-KR" b="1" dirty="0"/>
              <a:t>Language</a:t>
            </a:r>
          </a:p>
          <a:p>
            <a:pPr marL="0" indent="0">
              <a:buNone/>
            </a:pPr>
            <a:r>
              <a:rPr lang="en-US" altLang="ko-KR" dirty="0"/>
              <a:t>Python</a:t>
            </a:r>
            <a:r>
              <a:rPr lang="en-US" altLang="ko-KR" sz="2800" dirty="0"/>
              <a:t> </a:t>
            </a:r>
            <a:r>
              <a:rPr lang="en-US" altLang="ko-KR" sz="2000" dirty="0"/>
              <a:t>version 3.6.0</a:t>
            </a:r>
          </a:p>
          <a:p>
            <a:pPr marL="0" indent="0">
              <a:buNone/>
            </a:pPr>
            <a:r>
              <a:rPr lang="en-US" altLang="ko-KR" dirty="0"/>
              <a:t>Java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b="1" dirty="0"/>
              <a:t>API</a:t>
            </a:r>
          </a:p>
          <a:p>
            <a:pPr marL="0" indent="0">
              <a:buNone/>
            </a:pPr>
            <a:r>
              <a:rPr lang="en-US" altLang="ko-KR" dirty="0" err="1"/>
              <a:t>Tensorflow</a:t>
            </a:r>
            <a:r>
              <a:rPr lang="en-US" altLang="ko-KR" dirty="0"/>
              <a:t> 	</a:t>
            </a:r>
            <a:r>
              <a:rPr lang="en-US" altLang="ko-KR" sz="2000" dirty="0"/>
              <a:t>version 1.0.0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b="1" dirty="0"/>
              <a:t>IDE</a:t>
            </a:r>
          </a:p>
          <a:p>
            <a:pPr marL="0" indent="0">
              <a:buNone/>
            </a:pPr>
            <a:r>
              <a:rPr lang="en-US" altLang="ko-KR" dirty="0" err="1"/>
              <a:t>Pycharm</a:t>
            </a:r>
            <a:r>
              <a:rPr lang="en-US" altLang="ko-KR" dirty="0"/>
              <a:t> 	version 2017.1</a:t>
            </a:r>
          </a:p>
          <a:p>
            <a:pPr marL="0" indent="0">
              <a:buNone/>
            </a:pPr>
            <a:r>
              <a:rPr lang="en-US" altLang="ko-KR" dirty="0"/>
              <a:t>Android Studio</a:t>
            </a:r>
            <a:r>
              <a:rPr lang="en-US" altLang="ko-KR" sz="2800" dirty="0"/>
              <a:t> 	</a:t>
            </a:r>
            <a:r>
              <a:rPr lang="en-US" altLang="ko-KR" sz="2000" dirty="0"/>
              <a:t>version 2.3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b="1" dirty="0"/>
              <a:t>OS</a:t>
            </a:r>
          </a:p>
          <a:p>
            <a:pPr marL="0" indent="0">
              <a:buNone/>
            </a:pPr>
            <a:r>
              <a:rPr lang="en-US" altLang="ko-KR" dirty="0"/>
              <a:t>Windows</a:t>
            </a:r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21" name="사각형: 둥근 모서리 20"/>
          <p:cNvSpPr/>
          <p:nvPr/>
        </p:nvSpPr>
        <p:spPr>
          <a:xfrm>
            <a:off x="5717333" y="1411503"/>
            <a:ext cx="2241973" cy="250931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사각형: 둥근 모서리 24"/>
          <p:cNvSpPr/>
          <p:nvPr/>
        </p:nvSpPr>
        <p:spPr>
          <a:xfrm>
            <a:off x="5717333" y="4171976"/>
            <a:ext cx="2241973" cy="250931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사각형: 둥근 모서리 27"/>
          <p:cNvSpPr/>
          <p:nvPr/>
        </p:nvSpPr>
        <p:spPr>
          <a:xfrm>
            <a:off x="718868" y="4163608"/>
            <a:ext cx="4416724" cy="250931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사각형: 둥근 모서리 30"/>
          <p:cNvSpPr/>
          <p:nvPr/>
        </p:nvSpPr>
        <p:spPr>
          <a:xfrm>
            <a:off x="718868" y="1437187"/>
            <a:ext cx="4416724" cy="250931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7704" y="4405153"/>
            <a:ext cx="1645613" cy="1645613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6325" y="1888875"/>
            <a:ext cx="1048370" cy="1048370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6709" y="1698783"/>
            <a:ext cx="1355143" cy="1355143"/>
          </a:xfrm>
          <a:prstGeom prst="rect">
            <a:avLst/>
          </a:prstGeom>
        </p:spPr>
      </p:pic>
      <p:pic>
        <p:nvPicPr>
          <p:cNvPr id="35" name="그림 3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8739" y="4635103"/>
            <a:ext cx="1147663" cy="1147663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1013777" y="3032860"/>
            <a:ext cx="17971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+mj-lt"/>
              </a:rPr>
              <a:t>Python</a:t>
            </a:r>
          </a:p>
          <a:p>
            <a:pPr algn="ctr"/>
            <a:r>
              <a:rPr lang="en-US" altLang="ko-KR" sz="1400" dirty="0">
                <a:latin typeface="+mj-lt"/>
              </a:rPr>
              <a:t>Version 3.6.0</a:t>
            </a:r>
            <a:endParaRPr lang="ko-KR" altLang="en-US" sz="1400" dirty="0">
              <a:latin typeface="+mj-lt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6025257" y="1268383"/>
            <a:ext cx="542136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b="1" dirty="0">
                <a:latin typeface="+mj-lt"/>
              </a:rPr>
              <a:t>API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924650" y="3026875"/>
            <a:ext cx="17971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>
                <a:latin typeface="+mj-lt"/>
              </a:rPr>
              <a:t>TensorFlow</a:t>
            </a:r>
            <a:endParaRPr lang="en-US" altLang="ko-KR" dirty="0">
              <a:latin typeface="+mj-lt"/>
            </a:endParaRPr>
          </a:p>
          <a:p>
            <a:pPr algn="ctr"/>
            <a:r>
              <a:rPr lang="en-US" altLang="ko-KR" sz="1400" dirty="0">
                <a:latin typeface="+mj-lt"/>
              </a:rPr>
              <a:t>Version 1.0.0</a:t>
            </a:r>
            <a:endParaRPr lang="ko-KR" altLang="en-US" sz="1400" dirty="0">
              <a:latin typeface="+mj-lt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1198674" y="3990535"/>
            <a:ext cx="542136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b="1" dirty="0">
                <a:latin typeface="+mj-lt"/>
              </a:rPr>
              <a:t>IDE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013777" y="5963906"/>
            <a:ext cx="17971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+mj-lt"/>
              </a:rPr>
              <a:t>Android Studio</a:t>
            </a:r>
          </a:p>
          <a:p>
            <a:pPr algn="ctr"/>
            <a:r>
              <a:rPr lang="en-US" altLang="ko-KR" sz="1400" dirty="0">
                <a:latin typeface="+mj-lt"/>
              </a:rPr>
              <a:t>Version 2.3</a:t>
            </a:r>
            <a:endParaRPr lang="ko-KR" altLang="en-US" sz="1400" dirty="0">
              <a:latin typeface="+mj-lt"/>
            </a:endParaRPr>
          </a:p>
        </p:txBody>
      </p:sp>
      <p:pic>
        <p:nvPicPr>
          <p:cNvPr id="41" name="그림 4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8514" y="4576532"/>
            <a:ext cx="1236586" cy="1236586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3114425" y="5963906"/>
            <a:ext cx="17971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>
                <a:latin typeface="+mj-lt"/>
              </a:rPr>
              <a:t>PyCharm</a:t>
            </a:r>
            <a:endParaRPr lang="en-US" altLang="ko-KR" dirty="0">
              <a:latin typeface="+mj-lt"/>
            </a:endParaRPr>
          </a:p>
          <a:p>
            <a:pPr algn="ctr"/>
            <a:r>
              <a:rPr lang="en-US" altLang="ko-KR" sz="1400" dirty="0">
                <a:latin typeface="+mj-lt"/>
              </a:rPr>
              <a:t>Version 2017.1</a:t>
            </a:r>
            <a:endParaRPr lang="ko-KR" altLang="en-US" sz="1400" dirty="0">
              <a:latin typeface="+mj-lt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5997704" y="3974389"/>
            <a:ext cx="490840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b="1" dirty="0">
                <a:latin typeface="+mj-lt"/>
              </a:rPr>
              <a:t>OS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924650" y="6007224"/>
            <a:ext cx="1797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+mj-lt"/>
              </a:rPr>
              <a:t>Windows 10</a:t>
            </a:r>
            <a:endParaRPr lang="ko-KR" altLang="en-US" sz="1400" dirty="0">
              <a:latin typeface="+mj-lt"/>
            </a:endParaRPr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3855" y="1437187"/>
            <a:ext cx="1553722" cy="1553722"/>
          </a:xfrm>
          <a:prstGeom prst="rect">
            <a:avLst/>
          </a:prstGeom>
        </p:spPr>
      </p:pic>
      <p:sp>
        <p:nvSpPr>
          <p:cNvPr id="46" name="TextBox 45"/>
          <p:cNvSpPr txBox="1"/>
          <p:nvPr/>
        </p:nvSpPr>
        <p:spPr>
          <a:xfrm>
            <a:off x="2976175" y="3032860"/>
            <a:ext cx="17971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+mj-lt"/>
              </a:rPr>
              <a:t>Java</a:t>
            </a:r>
          </a:p>
          <a:p>
            <a:pPr algn="ctr"/>
            <a:r>
              <a:rPr lang="en-US" altLang="ko-KR" sz="1400" dirty="0">
                <a:latin typeface="+mj-lt"/>
              </a:rPr>
              <a:t>Version 1.8.0</a:t>
            </a:r>
            <a:endParaRPr lang="ko-KR" altLang="en-US" sz="1400" dirty="0">
              <a:latin typeface="+mj-lt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1252425" y="1268383"/>
            <a:ext cx="1229824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b="1" dirty="0">
                <a:latin typeface="+mj-lt"/>
              </a:rPr>
              <a:t>Language</a:t>
            </a:r>
          </a:p>
        </p:txBody>
      </p:sp>
    </p:spTree>
    <p:extLst>
      <p:ext uri="{BB962C8B-B14F-4D97-AF65-F5344CB8AC3E}">
        <p14:creationId xmlns:p14="http://schemas.microsoft.com/office/powerpoint/2010/main" val="1017396023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457200" y="366780"/>
            <a:ext cx="8229600" cy="648404"/>
          </a:xfrm>
        </p:spPr>
        <p:txBody>
          <a:bodyPr/>
          <a:lstStyle/>
          <a:p>
            <a:r>
              <a:rPr lang="en-US" altLang="ko-KR" dirty="0">
                <a:latin typeface="+mj-lt"/>
              </a:rPr>
              <a:t>Basic Spec</a:t>
            </a:r>
            <a:endParaRPr lang="ko-KR" altLang="en-US" dirty="0">
              <a:latin typeface="+mj-lt"/>
            </a:endParaRPr>
          </a:p>
        </p:txBody>
      </p:sp>
      <p:pic>
        <p:nvPicPr>
          <p:cNvPr id="7" name="그래픽 6" descr="과녁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44991" y="1565030"/>
            <a:ext cx="1909690" cy="190969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446585" y="2335209"/>
            <a:ext cx="2371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&gt;90% accuracy</a:t>
            </a:r>
            <a:endParaRPr lang="ko-KR" altLang="en-US" sz="2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446585" y="4381863"/>
            <a:ext cx="330090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Respond continuously</a:t>
            </a:r>
          </a:p>
          <a:p>
            <a:r>
              <a:rPr lang="en-US" altLang="ko-KR" dirty="0"/>
              <a:t>by multithreading(Glide API)</a:t>
            </a:r>
          </a:p>
        </p:txBody>
      </p:sp>
      <p:pic>
        <p:nvPicPr>
          <p:cNvPr id="16" name="그래픽 15" descr="반복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24124" y="3829318"/>
            <a:ext cx="1751423" cy="1751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308020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457200" y="366780"/>
            <a:ext cx="8229600" cy="648404"/>
          </a:xfrm>
        </p:spPr>
        <p:txBody>
          <a:bodyPr/>
          <a:lstStyle/>
          <a:p>
            <a:r>
              <a:rPr lang="en-US" altLang="ko-KR" dirty="0"/>
              <a:t>Division and Assignment of Work</a:t>
            </a:r>
            <a:endParaRPr lang="ko-KR" altLang="en-US" dirty="0"/>
          </a:p>
        </p:txBody>
      </p:sp>
      <p:sp>
        <p:nvSpPr>
          <p:cNvPr id="6" name="Content Placeholder 5"/>
          <p:cNvSpPr>
            <a:spLocks noGrp="1" noChangeArrowheads="1"/>
          </p:cNvSpPr>
          <p:nvPr>
            <p:ph sz="quarter" idx="4294967295"/>
          </p:nvPr>
        </p:nvSpPr>
        <p:spPr bwMode="auto">
          <a:xfrm>
            <a:off x="894525" y="1340165"/>
            <a:ext cx="7212231" cy="14715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프로젝트 특성 상 모든 팀원이 내용에 대해 이해해야 함</a:t>
            </a:r>
            <a:endParaRPr kumimoji="0" lang="en-US" altLang="ko-KR" sz="24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lang="ko-KR" alt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전담 분야 학습</a:t>
            </a:r>
            <a:r>
              <a:rPr lang="en-US" altLang="ko-KR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ko-KR" alt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모두에게 공유</a:t>
            </a:r>
            <a:endParaRPr lang="en-US" altLang="ko-KR" sz="2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kumimoji="0" lang="ko-KR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하위 분야는 상황에 따라 분담</a:t>
            </a:r>
            <a:endParaRPr kumimoji="0" lang="ko-KR" altLang="ko-K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Content Placeholder 6"/>
          <p:cNvSpPr>
            <a:spLocks noGrp="1" noChangeArrowheads="1"/>
          </p:cNvSpPr>
          <p:nvPr>
            <p:ph sz="quarter" idx="4294967295"/>
          </p:nvPr>
        </p:nvSpPr>
        <p:spPr bwMode="auto">
          <a:xfrm>
            <a:off x="888845" y="5507701"/>
            <a:ext cx="559961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2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각자의 분야를 중심으로 하나의 앱을 구현</a:t>
            </a:r>
            <a:r>
              <a:rPr kumimoji="0" lang="ko-KR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kumimoji="0" lang="ko-KR" altLang="ko-KR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276247" y="3300330"/>
            <a:ext cx="6591505" cy="1302622"/>
            <a:chOff x="1151712" y="3165239"/>
            <a:chExt cx="6591505" cy="1302622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1712" y="3372855"/>
              <a:ext cx="1095006" cy="1095006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2000" y="3165239"/>
              <a:ext cx="1062979" cy="1247937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2015918" y="4038647"/>
              <a:ext cx="20038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강민지 </a:t>
              </a:r>
              <a:r>
                <a:rPr lang="en-US" altLang="ko-KR" sz="1400" dirty="0" err="1"/>
                <a:t>TensorFlow</a:t>
              </a:r>
              <a:endParaRPr lang="ko-KR" altLang="en-US" sz="14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634979" y="4035269"/>
              <a:ext cx="21082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원종훈 핌언 </a:t>
              </a:r>
              <a:r>
                <a:rPr lang="en-US" altLang="ko-KR" sz="1400" dirty="0"/>
                <a:t>Android</a:t>
              </a:r>
              <a:endParaRPr lang="ko-KR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461754398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457200" y="366780"/>
            <a:ext cx="8229600" cy="648404"/>
          </a:xfrm>
        </p:spPr>
        <p:txBody>
          <a:bodyPr/>
          <a:lstStyle/>
          <a:p>
            <a:r>
              <a:rPr lang="en-US" altLang="ko-KR" dirty="0"/>
              <a:t>Current Status</a:t>
            </a:r>
            <a:endParaRPr lang="ko-KR" alt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26" r="6312" b="13759"/>
          <a:stretch/>
        </p:blipFill>
        <p:spPr>
          <a:xfrm>
            <a:off x="1421400" y="3970436"/>
            <a:ext cx="1846218" cy="178174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alphaModFix/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146"/>
          <a:stretch/>
        </p:blipFill>
        <p:spPr>
          <a:xfrm>
            <a:off x="1223207" y="1673342"/>
            <a:ext cx="1931474" cy="163893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431663" y="1586078"/>
            <a:ext cx="3384260" cy="17347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300"/>
              </a:lnSpc>
            </a:pPr>
            <a:r>
              <a:rPr lang="ko-KR" altLang="en-US" sz="2400" b="1" dirty="0"/>
              <a:t>면담</a:t>
            </a:r>
            <a:endParaRPr lang="en-US" altLang="ko-KR" sz="2400" b="1" dirty="0"/>
          </a:p>
          <a:p>
            <a:pPr marL="285750" indent="-285750">
              <a:lnSpc>
                <a:spcPts val="3300"/>
              </a:lnSpc>
              <a:buFontTx/>
              <a:buChar char="-"/>
            </a:pPr>
            <a:r>
              <a:rPr lang="en-US" altLang="ko-KR" dirty="0"/>
              <a:t>AR</a:t>
            </a:r>
            <a:r>
              <a:rPr lang="ko-KR" altLang="en-US" dirty="0"/>
              <a:t> </a:t>
            </a:r>
            <a:r>
              <a:rPr lang="en-US" altLang="ko-KR" dirty="0"/>
              <a:t>Player </a:t>
            </a:r>
            <a:r>
              <a:rPr lang="ko-KR" altLang="en-US" dirty="0"/>
              <a:t>형식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Source </a:t>
            </a:r>
            <a:r>
              <a:rPr lang="ko-KR" altLang="en-US" dirty="0"/>
              <a:t>선택</a:t>
            </a:r>
            <a:endParaRPr lang="en-US" altLang="ko-KR" dirty="0"/>
          </a:p>
          <a:p>
            <a:pPr marL="285750" indent="-285750">
              <a:lnSpc>
                <a:spcPts val="3300"/>
              </a:lnSpc>
              <a:buFontTx/>
              <a:buChar char="-"/>
            </a:pPr>
            <a:r>
              <a:rPr lang="en-US" altLang="ko-KR" dirty="0"/>
              <a:t>Study </a:t>
            </a:r>
            <a:r>
              <a:rPr lang="ko-KR" altLang="en-US" dirty="0"/>
              <a:t>분야 분담</a:t>
            </a:r>
            <a:endParaRPr lang="en-US" altLang="ko-KR" dirty="0"/>
          </a:p>
          <a:p>
            <a:pPr marL="285750" indent="-285750">
              <a:lnSpc>
                <a:spcPts val="3300"/>
              </a:lnSpc>
              <a:buFontTx/>
              <a:buChar char="-"/>
            </a:pPr>
            <a:r>
              <a:rPr lang="ko-KR" altLang="en-US" dirty="0"/>
              <a:t>메신저와 </a:t>
            </a:r>
            <a:r>
              <a:rPr lang="en-US" altLang="ko-KR" dirty="0"/>
              <a:t>GitHub</a:t>
            </a:r>
            <a:r>
              <a:rPr lang="ko-KR" altLang="en-US" dirty="0"/>
              <a:t>를 통한 소통</a:t>
            </a:r>
            <a:endParaRPr lang="en-US" altLang="ko-KR" dirty="0"/>
          </a:p>
        </p:txBody>
      </p:sp>
      <p:sp>
        <p:nvSpPr>
          <p:cNvPr id="12" name="TextBox 11"/>
          <p:cNvSpPr txBox="1"/>
          <p:nvPr/>
        </p:nvSpPr>
        <p:spPr>
          <a:xfrm>
            <a:off x="3425526" y="3994046"/>
            <a:ext cx="3609321" cy="17347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300"/>
              </a:lnSpc>
            </a:pPr>
            <a:r>
              <a:rPr lang="ko-KR" altLang="en-US" sz="2400" b="1" dirty="0"/>
              <a:t>스터디</a:t>
            </a:r>
            <a:endParaRPr lang="en-US" altLang="ko-KR" sz="2400" b="1" dirty="0"/>
          </a:p>
          <a:p>
            <a:pPr marL="285750" indent="-285750">
              <a:lnSpc>
                <a:spcPts val="3300"/>
              </a:lnSpc>
              <a:buFontTx/>
              <a:buChar char="-"/>
            </a:pPr>
            <a:r>
              <a:rPr lang="ko-KR" altLang="en-US" dirty="0"/>
              <a:t>앞으로 배워야 할 내용 설정</a:t>
            </a:r>
            <a:endParaRPr lang="en-US" altLang="ko-KR" dirty="0"/>
          </a:p>
          <a:p>
            <a:pPr marL="285750" indent="-285750">
              <a:lnSpc>
                <a:spcPts val="3300"/>
              </a:lnSpc>
              <a:buFontTx/>
              <a:buChar char="-"/>
            </a:pPr>
            <a:r>
              <a:rPr lang="en-US" altLang="ko-KR" dirty="0" err="1"/>
              <a:t>TensorFlow</a:t>
            </a:r>
            <a:r>
              <a:rPr lang="en-US" altLang="ko-KR" dirty="0"/>
              <a:t>: Terms, MNIST,</a:t>
            </a:r>
            <a:r>
              <a:rPr lang="ko-KR" altLang="en-US" dirty="0"/>
              <a:t> </a:t>
            </a:r>
            <a:r>
              <a:rPr lang="mr-IN" altLang="ko-KR" dirty="0"/>
              <a:t>…</a:t>
            </a:r>
            <a:endParaRPr lang="en-US" altLang="ko-KR" dirty="0"/>
          </a:p>
          <a:p>
            <a:pPr marL="285750" indent="-285750">
              <a:lnSpc>
                <a:spcPts val="3300"/>
              </a:lnSpc>
              <a:buFontTx/>
              <a:buChar char="-"/>
            </a:pPr>
            <a:r>
              <a:rPr lang="en-US" altLang="ko-KR" dirty="0"/>
              <a:t>Android: Android Studio, </a:t>
            </a:r>
            <a:r>
              <a:rPr lang="mr-IN" altLang="ko-KR" dirty="0"/>
              <a:t>…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96718616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457200" y="366780"/>
            <a:ext cx="8229600" cy="648404"/>
          </a:xfrm>
        </p:spPr>
        <p:txBody>
          <a:bodyPr/>
          <a:lstStyle/>
          <a:p>
            <a:r>
              <a:rPr lang="en-US" altLang="ko-KR" dirty="0"/>
              <a:t>Further Plan</a:t>
            </a:r>
            <a:endParaRPr lang="ko-KR" altLang="en-US" dirty="0"/>
          </a:p>
        </p:txBody>
      </p:sp>
      <p:cxnSp>
        <p:nvCxnSpPr>
          <p:cNvPr id="10" name="직선 연결선 9"/>
          <p:cNvCxnSpPr/>
          <p:nvPr/>
        </p:nvCxnSpPr>
        <p:spPr>
          <a:xfrm flipH="1">
            <a:off x="1192945" y="1944909"/>
            <a:ext cx="2" cy="3931477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타원 5"/>
          <p:cNvSpPr/>
          <p:nvPr/>
        </p:nvSpPr>
        <p:spPr>
          <a:xfrm>
            <a:off x="803538" y="1564143"/>
            <a:ext cx="761533" cy="761533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8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803537" y="2874636"/>
            <a:ext cx="761533" cy="761533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8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803536" y="4185128"/>
            <a:ext cx="761533" cy="761533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8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타원 7"/>
          <p:cNvSpPr/>
          <p:nvPr/>
        </p:nvSpPr>
        <p:spPr>
          <a:xfrm>
            <a:off x="803536" y="5495620"/>
            <a:ext cx="761533" cy="761533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8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40470" y="1714076"/>
            <a:ext cx="58860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/>
              <a:t>TensorFlow</a:t>
            </a:r>
            <a:r>
              <a:rPr lang="ko-KR" altLang="en-US" sz="2400" dirty="0"/>
              <a:t> </a:t>
            </a:r>
            <a:r>
              <a:rPr lang="en-US" altLang="ko-KR" dirty="0"/>
              <a:t>CNN, Overshooting, Overfitting, </a:t>
            </a:r>
            <a:r>
              <a:rPr lang="mr-IN" altLang="ko-KR" dirty="0"/>
              <a:t>…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740470" y="3024569"/>
            <a:ext cx="55163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Android</a:t>
            </a:r>
            <a:r>
              <a:rPr lang="ko-KR" altLang="en-US" sz="2400" dirty="0"/>
              <a:t> </a:t>
            </a:r>
            <a:r>
              <a:rPr lang="en-US" altLang="ko-KR" dirty="0" err="1"/>
              <a:t>RecyclerView</a:t>
            </a:r>
            <a:r>
              <a:rPr lang="en-US" altLang="ko-KR" dirty="0"/>
              <a:t>, Activity Life Cycle, </a:t>
            </a:r>
            <a:r>
              <a:rPr lang="mr-IN" altLang="ko-KR" dirty="0"/>
              <a:t>…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740470" y="4335061"/>
            <a:ext cx="48245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Graphics</a:t>
            </a:r>
            <a:r>
              <a:rPr lang="ko-KR" altLang="en-US" sz="2400" dirty="0"/>
              <a:t> </a:t>
            </a:r>
            <a:r>
              <a:rPr lang="en-US" altLang="ko-KR" dirty="0" err="1"/>
              <a:t>openGL</a:t>
            </a:r>
            <a:r>
              <a:rPr lang="en-US" altLang="ko-KR" dirty="0"/>
              <a:t>, Glide, </a:t>
            </a:r>
            <a:r>
              <a:rPr lang="mr-IN" altLang="ko-KR" dirty="0"/>
              <a:t>…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740469" y="5645553"/>
            <a:ext cx="48245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Application </a:t>
            </a:r>
            <a:r>
              <a:rPr lang="en-US" altLang="ko-KR" dirty="0"/>
              <a:t>SQLite, realm, </a:t>
            </a:r>
            <a:r>
              <a:rPr lang="mr-IN" altLang="ko-KR" dirty="0"/>
              <a:t>…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75326152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내용 개체 틀 6"/>
          <p:cNvGraphicFramePr>
            <a:graphicFrameLocks noGrp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3198818465"/>
              </p:ext>
            </p:extLst>
          </p:nvPr>
        </p:nvGraphicFramePr>
        <p:xfrm>
          <a:off x="501957" y="1182659"/>
          <a:ext cx="8642042" cy="442511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623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85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85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85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85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85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855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855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9855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9855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9855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9855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9855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9855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98551">
                  <a:extLst>
                    <a:ext uri="{9D8B030D-6E8A-4147-A177-3AD203B41FA5}">
                      <a16:colId xmlns:a16="http://schemas.microsoft.com/office/drawing/2014/main" val="3843917279"/>
                    </a:ext>
                  </a:extLst>
                </a:gridCol>
              </a:tblGrid>
              <a:tr h="31902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내용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</a:t>
                      </a:r>
                      <a:r>
                        <a:rPr lang="ko-KR" altLang="en-US" sz="1400" dirty="0"/>
                        <a:t>월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</a:t>
                      </a:r>
                      <a:r>
                        <a:rPr lang="ko-KR" altLang="en-US" sz="1400" dirty="0"/>
                        <a:t>월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</a:t>
                      </a:r>
                      <a:r>
                        <a:rPr lang="ko-KR" altLang="en-US" sz="1400" dirty="0"/>
                        <a:t>월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6</a:t>
                      </a:r>
                      <a:r>
                        <a:rPr lang="ko-KR" altLang="en-US" sz="1400" dirty="0"/>
                        <a:t>월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1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2</a:t>
                      </a:r>
                      <a:r>
                        <a:rPr lang="ko-KR" altLang="en-US" sz="1100" dirty="0"/>
                        <a:t>주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3</a:t>
                      </a:r>
                      <a:r>
                        <a:rPr lang="ko-KR" altLang="en-US" sz="1100" dirty="0"/>
                        <a:t>주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4</a:t>
                      </a:r>
                      <a:r>
                        <a:rPr lang="ko-KR" altLang="en-US" sz="1100" dirty="0"/>
                        <a:t>주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</a:t>
                      </a:r>
                      <a:r>
                        <a:rPr lang="ko-KR" altLang="en-US" sz="1100" dirty="0"/>
                        <a:t>주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2</a:t>
                      </a:r>
                      <a:r>
                        <a:rPr lang="ko-KR" altLang="en-US" sz="1100" dirty="0"/>
                        <a:t>주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3</a:t>
                      </a:r>
                      <a:r>
                        <a:rPr lang="ko-KR" altLang="en-US" sz="1100" dirty="0"/>
                        <a:t>주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4</a:t>
                      </a:r>
                      <a:r>
                        <a:rPr lang="ko-KR" altLang="en-US" sz="1100" dirty="0"/>
                        <a:t>주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</a:t>
                      </a:r>
                      <a:r>
                        <a:rPr lang="ko-KR" altLang="en-US" sz="1100" dirty="0"/>
                        <a:t>주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2</a:t>
                      </a:r>
                      <a:r>
                        <a:rPr lang="ko-KR" altLang="en-US" sz="1100" dirty="0"/>
                        <a:t>주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3</a:t>
                      </a:r>
                      <a:r>
                        <a:rPr lang="ko-KR" altLang="en-US" sz="1100" dirty="0"/>
                        <a:t>주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4</a:t>
                      </a:r>
                      <a:r>
                        <a:rPr lang="ko-KR" altLang="en-US" sz="1100" dirty="0"/>
                        <a:t>주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</a:t>
                      </a:r>
                      <a:r>
                        <a:rPr lang="ko-KR" altLang="en-US" sz="1100" dirty="0"/>
                        <a:t>주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2</a:t>
                      </a:r>
                      <a:r>
                        <a:rPr lang="ko-KR" altLang="en-US" sz="1100" dirty="0"/>
                        <a:t>주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3</a:t>
                      </a:r>
                      <a:r>
                        <a:rPr lang="ko-KR" altLang="en-US" sz="1100" dirty="0"/>
                        <a:t>주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282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ML 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지식 및 개발 환경</a:t>
                      </a:r>
                      <a:endParaRPr lang="ko-KR" altLang="en-US" sz="1200" dirty="0">
                        <a:effectLst/>
                      </a:endParaRPr>
                    </a:p>
                  </a:txBody>
                  <a:tcPr marL="63500" marR="63500" marT="63500" marB="635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A2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282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u="none" strike="noStrike" dirty="0">
                          <a:solidFill>
                            <a:srgbClr val="434343"/>
                          </a:solidFill>
                          <a:effectLst/>
                          <a:latin typeface="Arial" panose="020B0604020202020204" pitchFamily="34" charset="0"/>
                        </a:rPr>
                        <a:t>스펙 발표</a:t>
                      </a:r>
                      <a:endParaRPr lang="ko-KR" altLang="en-US" sz="1200" dirty="0">
                        <a:effectLst/>
                      </a:endParaRPr>
                    </a:p>
                  </a:txBody>
                  <a:tcPr marL="63500" marR="63500" marT="63500" marB="635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C10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282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u="none" strike="noStrike">
                          <a:solidFill>
                            <a:srgbClr val="434343"/>
                          </a:solidFill>
                          <a:effectLst/>
                          <a:latin typeface="Arial" panose="020B0604020202020204" pitchFamily="34" charset="0"/>
                        </a:rPr>
                        <a:t>알고리즘 구현</a:t>
                      </a:r>
                      <a:endParaRPr lang="ko-KR" altLang="en-US" sz="1200">
                        <a:effectLst/>
                      </a:endParaRPr>
                    </a:p>
                  </a:txBody>
                  <a:tcPr marL="63500" marR="63500" marT="63500" marB="635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D30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2823">
                <a:tc gridSpan="2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u="none" strike="noStrike" dirty="0">
                          <a:solidFill>
                            <a:srgbClr val="434343"/>
                          </a:solidFill>
                          <a:effectLst/>
                          <a:latin typeface="Arial" panose="020B0604020202020204" pitchFamily="34" charset="0"/>
                        </a:rPr>
                        <a:t>기술 세미나 </a:t>
                      </a:r>
                      <a:r>
                        <a:rPr lang="en-US" altLang="ko-KR" sz="1200" b="0" i="0" u="none" strike="noStrike" dirty="0">
                          <a:solidFill>
                            <a:srgbClr val="434343"/>
                          </a:solidFill>
                          <a:effectLst/>
                          <a:latin typeface="Arial" panose="020B0604020202020204" pitchFamily="34" charset="0"/>
                        </a:rPr>
                        <a:t>&amp; </a:t>
                      </a:r>
                      <a:r>
                        <a:rPr lang="ko-KR" altLang="en-US" sz="1200" b="0" i="0" u="none" strike="noStrike" dirty="0">
                          <a:solidFill>
                            <a:srgbClr val="434343"/>
                          </a:solidFill>
                          <a:effectLst/>
                          <a:latin typeface="Arial" panose="020B0604020202020204" pitchFamily="34" charset="0"/>
                        </a:rPr>
                        <a:t>회사설명회</a:t>
                      </a:r>
                      <a:endParaRPr lang="ko-KR" altLang="en-US" sz="1200" dirty="0">
                        <a:effectLst/>
                      </a:endParaRPr>
                    </a:p>
                  </a:txBody>
                  <a:tcPr marL="63500" marR="63500" marT="63500" marB="635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9E0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952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u="none" strike="noStrike" dirty="0">
                          <a:solidFill>
                            <a:srgbClr val="434343"/>
                          </a:solidFill>
                          <a:effectLst/>
                          <a:latin typeface="Arial" panose="020B0604020202020204" pitchFamily="34" charset="0"/>
                        </a:rPr>
                        <a:t>스펙 중간발표</a:t>
                      </a:r>
                      <a:endParaRPr lang="ko-KR" altLang="en-US" sz="1200" dirty="0">
                        <a:effectLst/>
                      </a:endParaRPr>
                    </a:p>
                  </a:txBody>
                  <a:tcPr marL="63500" marR="63500" marT="63500" marB="635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29D0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282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u="none" strike="noStrike" dirty="0">
                          <a:solidFill>
                            <a:srgbClr val="434343"/>
                          </a:solidFill>
                          <a:effectLst/>
                          <a:latin typeface="Arial" panose="020B0604020202020204" pitchFamily="34" charset="0"/>
                        </a:rPr>
                        <a:t>기업방문</a:t>
                      </a:r>
                      <a:endParaRPr lang="ko-KR" altLang="en-US" sz="1200" dirty="0">
                        <a:effectLst/>
                      </a:endParaRPr>
                    </a:p>
                  </a:txBody>
                  <a:tcPr marL="63500" marR="63500" marT="63500" marB="635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03E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2823">
                <a:tc gridSpan="4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u="none" strike="noStrike" dirty="0">
                          <a:solidFill>
                            <a:srgbClr val="434343"/>
                          </a:solidFill>
                          <a:effectLst/>
                          <a:latin typeface="Arial" panose="020B0604020202020204" pitchFamily="34" charset="0"/>
                        </a:rPr>
                        <a:t>문제점 </a:t>
                      </a:r>
                      <a:r>
                        <a:rPr lang="en-US" altLang="ko-KR" sz="1200" b="0" i="0" u="none" strike="noStrike" dirty="0">
                          <a:solidFill>
                            <a:srgbClr val="434343"/>
                          </a:solidFill>
                          <a:effectLst/>
                          <a:latin typeface="Arial" panose="020B0604020202020204" pitchFamily="34" charset="0"/>
                        </a:rPr>
                        <a:t>&amp; </a:t>
                      </a:r>
                      <a:r>
                        <a:rPr lang="ko-KR" altLang="en-US" sz="1200" b="0" i="0" u="none" strike="noStrike" dirty="0">
                          <a:solidFill>
                            <a:srgbClr val="434343"/>
                          </a:solidFill>
                          <a:effectLst/>
                          <a:latin typeface="Arial" panose="020B0604020202020204" pitchFamily="34" charset="0"/>
                        </a:rPr>
                        <a:t>개선방안 </a:t>
                      </a:r>
                      <a:r>
                        <a:rPr lang="en-US" altLang="ko-KR" sz="1200" b="0" i="0" u="none" strike="noStrike" dirty="0">
                          <a:solidFill>
                            <a:srgbClr val="434343"/>
                          </a:solidFill>
                          <a:effectLst/>
                          <a:latin typeface="Arial" panose="020B0604020202020204" pitchFamily="34" charset="0"/>
                        </a:rPr>
                        <a:t>&amp; </a:t>
                      </a:r>
                      <a:r>
                        <a:rPr lang="ko-KR" altLang="en-US" sz="1200" b="0" i="0" u="none" strike="noStrike" dirty="0">
                          <a:solidFill>
                            <a:srgbClr val="434343"/>
                          </a:solidFill>
                          <a:effectLst/>
                          <a:latin typeface="Arial" panose="020B0604020202020204" pitchFamily="34" charset="0"/>
                        </a:rPr>
                        <a:t>추가 사항 연구</a:t>
                      </a:r>
                      <a:endParaRPr lang="ko-KR" altLang="en-US" sz="1200" dirty="0">
                        <a:effectLst/>
                      </a:endParaRPr>
                    </a:p>
                  </a:txBody>
                  <a:tcPr marL="63500" marR="63500" marT="63500" marB="635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07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282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u="none" strike="noStrike">
                          <a:solidFill>
                            <a:srgbClr val="434343"/>
                          </a:solidFill>
                          <a:effectLst/>
                          <a:latin typeface="Arial" panose="020B0604020202020204" pitchFamily="34" charset="0"/>
                        </a:rPr>
                        <a:t>회사평가</a:t>
                      </a:r>
                      <a:endParaRPr lang="ko-KR" altLang="en-US" sz="1200">
                        <a:effectLst/>
                      </a:endParaRPr>
                    </a:p>
                  </a:txBody>
                  <a:tcPr marL="63500" marR="63500" marT="63500" marB="635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A8A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82823">
                <a:tc gridSpan="2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u="none" strike="noStrike" dirty="0">
                          <a:solidFill>
                            <a:srgbClr val="434343"/>
                          </a:solidFill>
                          <a:effectLst/>
                          <a:latin typeface="Arial" panose="020B0604020202020204" pitchFamily="34" charset="0"/>
                        </a:rPr>
                        <a:t>최종 보고서 및 발표 준비</a:t>
                      </a:r>
                      <a:endParaRPr lang="ko-KR" altLang="en-US" sz="1200" dirty="0">
                        <a:effectLst/>
                      </a:endParaRPr>
                    </a:p>
                  </a:txBody>
                  <a:tcPr marL="63500" marR="63500" marT="63500" marB="635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7C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8282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u="none" strike="noStrike" dirty="0">
                          <a:solidFill>
                            <a:srgbClr val="434343"/>
                          </a:solidFill>
                          <a:effectLst/>
                          <a:latin typeface="Arial" panose="020B0604020202020204" pitchFamily="34" charset="0"/>
                        </a:rPr>
                        <a:t>최종발표</a:t>
                      </a:r>
                      <a:endParaRPr lang="ko-KR" altLang="en-US" sz="1200" dirty="0">
                        <a:effectLst/>
                      </a:endParaRPr>
                    </a:p>
                  </a:txBody>
                  <a:tcPr marL="63500" marR="63500" marT="63500" marB="635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239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-7692"/>
          <a:stretch/>
        </p:blipFill>
        <p:spPr>
          <a:xfrm>
            <a:off x="501957" y="1122923"/>
            <a:ext cx="8686800" cy="5237418"/>
          </a:xfrm>
          <a:prstGeom prst="rect">
            <a:avLst/>
          </a:prstGeo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57200" y="366780"/>
            <a:ext cx="8229600" cy="648404"/>
          </a:xfrm>
        </p:spPr>
        <p:txBody>
          <a:bodyPr>
            <a:normAutofit/>
          </a:bodyPr>
          <a:lstStyle/>
          <a:p>
            <a:r>
              <a:rPr lang="en-US" altLang="ko-KR" dirty="0"/>
              <a:t>Schedule 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1118" y="-806078"/>
            <a:ext cx="6667500" cy="479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369786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말풍선: 사각형 3"/>
          <p:cNvSpPr/>
          <p:nvPr/>
        </p:nvSpPr>
        <p:spPr>
          <a:xfrm>
            <a:off x="5282418" y="2433711"/>
            <a:ext cx="3481754" cy="1343464"/>
          </a:xfrm>
          <a:prstGeom prst="wedgeRectCallout">
            <a:avLst>
              <a:gd name="adj1" fmla="val -42651"/>
              <a:gd name="adj2" fmla="val 84490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/>
              <a:t>감사합니다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09675" y="4667250"/>
            <a:ext cx="691515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강민지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	kyang@snu.ac.kr</a:t>
            </a:r>
          </a:p>
          <a:p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원종훈 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barber@snu.ac.kr</a:t>
            </a:r>
          </a:p>
          <a:p>
            <a:r>
              <a:rPr lang="ko-KR" altLang="en-US" sz="16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핌언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pimonink_ja@hotmail.com</a:t>
            </a: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 rot="16200000" flipH="1">
            <a:off x="4394201" y="-4394197"/>
            <a:ext cx="355598" cy="9144000"/>
          </a:xfrm>
          <a:prstGeom prst="rect">
            <a:avLst/>
          </a:prstGeom>
          <a:gradFill>
            <a:gsLst>
              <a:gs pos="0">
                <a:srgbClr val="00B050"/>
              </a:gs>
              <a:gs pos="100000">
                <a:srgbClr val="479D8A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374697" y="1185803"/>
            <a:ext cx="8229600" cy="648404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Contents 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내용 개체 틀 2"/>
          <p:cNvSpPr>
            <a:spLocks noGrp="1"/>
          </p:cNvSpPr>
          <p:nvPr>
            <p:ph sz="quarter" idx="4294967295"/>
          </p:nvPr>
        </p:nvSpPr>
        <p:spPr>
          <a:xfrm>
            <a:off x="2850963" y="1291310"/>
            <a:ext cx="6703892" cy="46875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Overview</a:t>
            </a:r>
          </a:p>
          <a:p>
            <a:pPr marL="0" indent="0">
              <a:buNone/>
            </a:pP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Problem/Goal</a:t>
            </a:r>
          </a:p>
          <a:p>
            <a:pPr marL="0" indent="0">
              <a:buNone/>
            </a:pP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Approach</a:t>
            </a:r>
          </a:p>
          <a:p>
            <a:pPr marL="0" indent="0">
              <a:buNone/>
            </a:pP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Architecture/Basic Spec</a:t>
            </a:r>
          </a:p>
          <a:p>
            <a:pPr marL="0" indent="0">
              <a:buNone/>
            </a:pP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Current Status</a:t>
            </a:r>
          </a:p>
          <a:p>
            <a:pPr marL="0" indent="0">
              <a:buNone/>
            </a:pP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Further plan</a:t>
            </a:r>
          </a:p>
          <a:p>
            <a:pPr marL="0" indent="0">
              <a:buNone/>
            </a:pP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Division and Assignment of work</a:t>
            </a:r>
          </a:p>
          <a:p>
            <a:pPr marL="0" indent="0">
              <a:buNone/>
            </a:pP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Schedule</a:t>
            </a:r>
          </a:p>
        </p:txBody>
      </p:sp>
    </p:spTree>
    <p:extLst>
      <p:ext uri="{BB962C8B-B14F-4D97-AF65-F5344CB8AC3E}">
        <p14:creationId xmlns:p14="http://schemas.microsoft.com/office/powerpoint/2010/main" val="3347032952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57200" y="366780"/>
            <a:ext cx="8229600" cy="648404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+mj-lt"/>
              </a:rPr>
              <a:t>Overview</a:t>
            </a:r>
            <a:endParaRPr lang="ko-KR" altLang="en-US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23606" y="1470594"/>
            <a:ext cx="7382706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/>
              <a:t>What		</a:t>
            </a:r>
            <a:r>
              <a:rPr lang="ko-KR" altLang="en-US" sz="2400" dirty="0"/>
              <a:t>사물인식 기반의 웹툰 </a:t>
            </a:r>
            <a:r>
              <a:rPr lang="en-US" altLang="ko-KR" sz="2400" dirty="0"/>
              <a:t>AR </a:t>
            </a:r>
            <a:r>
              <a:rPr lang="ko-KR" altLang="en-US" sz="2400" dirty="0"/>
              <a:t>플레이어</a:t>
            </a:r>
            <a:endParaRPr lang="en-US" altLang="ko-KR" sz="2400" dirty="0"/>
          </a:p>
          <a:p>
            <a:pPr>
              <a:lnSpc>
                <a:spcPct val="150000"/>
              </a:lnSpc>
            </a:pPr>
            <a:endParaRPr lang="en-US" altLang="ko-KR" sz="500" b="1" dirty="0"/>
          </a:p>
          <a:p>
            <a:pPr>
              <a:lnSpc>
                <a:spcPct val="150000"/>
              </a:lnSpc>
            </a:pPr>
            <a:r>
              <a:rPr lang="en-US" altLang="ko-KR" sz="2400" b="1" dirty="0"/>
              <a:t>Where	</a:t>
            </a:r>
            <a:r>
              <a:rPr lang="ko-KR" altLang="en-US" sz="2400" dirty="0"/>
              <a:t>㈜ 네이버</a:t>
            </a:r>
            <a:endParaRPr lang="en-US" altLang="ko-KR" sz="2400" dirty="0"/>
          </a:p>
          <a:p>
            <a:pPr>
              <a:lnSpc>
                <a:spcPct val="150000"/>
              </a:lnSpc>
            </a:pPr>
            <a:endParaRPr lang="en-US" altLang="ko-KR" sz="500" b="1" dirty="0"/>
          </a:p>
          <a:p>
            <a:pPr>
              <a:lnSpc>
                <a:spcPct val="150000"/>
              </a:lnSpc>
            </a:pPr>
            <a:r>
              <a:rPr lang="en-US" altLang="ko-KR" sz="2400" b="1" dirty="0"/>
              <a:t>When		</a:t>
            </a:r>
            <a:r>
              <a:rPr lang="en-US" altLang="ko-KR" sz="2400" dirty="0"/>
              <a:t>3</a:t>
            </a:r>
            <a:r>
              <a:rPr lang="ko-KR" altLang="en-US" sz="2400" dirty="0"/>
              <a:t>개월 동안</a:t>
            </a:r>
            <a:endParaRPr lang="en-US" altLang="ko-KR" sz="800" dirty="0"/>
          </a:p>
          <a:p>
            <a:pPr>
              <a:lnSpc>
                <a:spcPct val="150000"/>
              </a:lnSpc>
            </a:pPr>
            <a:endParaRPr lang="en-US" altLang="ko-KR" sz="500" dirty="0"/>
          </a:p>
          <a:p>
            <a:pPr>
              <a:lnSpc>
                <a:spcPct val="150000"/>
              </a:lnSpc>
            </a:pPr>
            <a:r>
              <a:rPr lang="en-US" altLang="ko-KR" sz="2400" b="1" dirty="0"/>
              <a:t>Why		</a:t>
            </a:r>
            <a:r>
              <a:rPr lang="en-US" altLang="ko-KR" sz="2400" dirty="0"/>
              <a:t>- </a:t>
            </a:r>
            <a:r>
              <a:rPr lang="ko-KR" altLang="en-US" sz="2400" dirty="0"/>
              <a:t>사용자 경험 향상 </a:t>
            </a:r>
            <a:endParaRPr lang="en-US" altLang="ko-KR" sz="2400" dirty="0"/>
          </a:p>
          <a:p>
            <a:pPr>
              <a:lnSpc>
                <a:spcPct val="150000"/>
              </a:lnSpc>
            </a:pPr>
            <a:r>
              <a:rPr lang="en-US" altLang="ko-KR" sz="2400" dirty="0"/>
              <a:t>		- </a:t>
            </a:r>
            <a:r>
              <a:rPr lang="ko-KR" altLang="en-US" sz="2400" dirty="0"/>
              <a:t>다양한 스토리 표현</a:t>
            </a:r>
            <a:r>
              <a:rPr lang="en-US" altLang="ko-KR" sz="2400" dirty="0"/>
              <a:t> </a:t>
            </a:r>
          </a:p>
          <a:p>
            <a:pPr>
              <a:lnSpc>
                <a:spcPct val="150000"/>
              </a:lnSpc>
            </a:pPr>
            <a:endParaRPr lang="en-US" altLang="ko-KR" sz="500" dirty="0"/>
          </a:p>
          <a:p>
            <a:pPr>
              <a:lnSpc>
                <a:spcPct val="150000"/>
              </a:lnSpc>
            </a:pPr>
            <a:r>
              <a:rPr lang="en-US" altLang="ko-KR" sz="2400" b="1" dirty="0"/>
              <a:t>How		- </a:t>
            </a:r>
            <a:r>
              <a:rPr lang="ko-KR" altLang="en-US" sz="2400" dirty="0" err="1"/>
              <a:t>머신러닝</a:t>
            </a:r>
            <a:endParaRPr lang="en-US" altLang="ko-KR" sz="2400" dirty="0"/>
          </a:p>
          <a:p>
            <a:pPr>
              <a:lnSpc>
                <a:spcPct val="150000"/>
              </a:lnSpc>
            </a:pPr>
            <a:r>
              <a:rPr lang="en-US" altLang="ko-KR" sz="2400" dirty="0"/>
              <a:t>		- </a:t>
            </a:r>
            <a:r>
              <a:rPr lang="ko-KR" altLang="en-US" sz="2400" dirty="0"/>
              <a:t>안드로이드 앱 개발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2354" y="2321290"/>
            <a:ext cx="1762605" cy="327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26942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57200" y="366780"/>
            <a:ext cx="8229600" cy="648404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+mj-lt"/>
              </a:rPr>
              <a:t>Problem</a:t>
            </a:r>
            <a:endParaRPr lang="ko-KR" altLang="en-US" dirty="0">
              <a:latin typeface="+mj-lt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6033244" y="1626618"/>
            <a:ext cx="2052042" cy="1368028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358" y="1318323"/>
            <a:ext cx="2733968" cy="4860388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1454" y="1318323"/>
            <a:ext cx="2733969" cy="486038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7551" y="1318323"/>
            <a:ext cx="2738247" cy="4860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790513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57200" y="366780"/>
            <a:ext cx="8229600" cy="648404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+mj-lt"/>
              </a:rPr>
              <a:t>Problem</a:t>
            </a:r>
            <a:endParaRPr lang="ko-KR" altLang="en-US" dirty="0">
              <a:latin typeface="+mj-lt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6033244" y="1626618"/>
            <a:ext cx="2052042" cy="1368028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00" y="1699246"/>
            <a:ext cx="8978900" cy="12954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" y="3135192"/>
            <a:ext cx="8953500" cy="12573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949198" y="5117018"/>
            <a:ext cx="54361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보는 컨텐츠에서 경험하는 컨텐츠로 발전</a:t>
            </a:r>
          </a:p>
        </p:txBody>
      </p:sp>
      <p:sp>
        <p:nvSpPr>
          <p:cNvPr id="5" name="Rectangle 4"/>
          <p:cNvSpPr/>
          <p:nvPr/>
        </p:nvSpPr>
        <p:spPr>
          <a:xfrm>
            <a:off x="165100" y="1785770"/>
            <a:ext cx="2528047" cy="4083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65099" y="3131707"/>
            <a:ext cx="2528047" cy="4083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59604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57200" y="366780"/>
            <a:ext cx="8229600" cy="648404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+mj-lt"/>
              </a:rPr>
              <a:t>Problem</a:t>
            </a:r>
            <a:endParaRPr lang="ko-KR" altLang="en-US" dirty="0">
              <a:latin typeface="+mj-lt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6057617" y="1313797"/>
            <a:ext cx="2052042" cy="1368028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5" name="Rectangle 4"/>
          <p:cNvSpPr/>
          <p:nvPr/>
        </p:nvSpPr>
        <p:spPr>
          <a:xfrm>
            <a:off x="189473" y="1472949"/>
            <a:ext cx="2528047" cy="4083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89472" y="2818886"/>
            <a:ext cx="2528047" cy="4083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97" y="1896892"/>
            <a:ext cx="8591551" cy="12319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851" y="3128792"/>
            <a:ext cx="8640297" cy="125730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300597" y="1914847"/>
            <a:ext cx="2528047" cy="4083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4373" y="3127945"/>
            <a:ext cx="2528047" cy="4083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592756" y="4695998"/>
            <a:ext cx="600723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Object</a:t>
            </a:r>
            <a:r>
              <a:rPr lang="ko-KR" altLang="en-US" sz="2400" b="1" dirty="0"/>
              <a:t>가 단순히 한 고정된 지점에 위치</a:t>
            </a:r>
            <a:endParaRPr lang="en-US" altLang="ko-KR" sz="2400" b="1" dirty="0"/>
          </a:p>
          <a:p>
            <a:endParaRPr lang="en-US" altLang="ko-KR" sz="700" b="1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현실성이 떨어짐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연출 제약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90048077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57200" y="320773"/>
            <a:ext cx="8229600" cy="648404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+mj-lt"/>
              </a:rPr>
              <a:t>Goal &amp; Requirement</a:t>
            </a:r>
            <a:endParaRPr lang="ko-KR" altLang="en-US" dirty="0">
              <a:latin typeface="+mj-lt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6033244" y="1626618"/>
            <a:ext cx="2052042" cy="1368028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" name="TextBox 3"/>
          <p:cNvSpPr txBox="1"/>
          <p:nvPr/>
        </p:nvSpPr>
        <p:spPr>
          <a:xfrm>
            <a:off x="5731946" y="3487559"/>
            <a:ext cx="1633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사물 인식</a:t>
            </a:r>
            <a:r>
              <a:rPr lang="en-US" altLang="ko-KR" dirty="0"/>
              <a:t>/</a:t>
            </a:r>
            <a:r>
              <a:rPr lang="ko-KR" altLang="en-US" dirty="0"/>
              <a:t>반응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120" y="1251157"/>
            <a:ext cx="4942837" cy="260573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501171" y="5548512"/>
            <a:ext cx="26839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사용자</a:t>
            </a:r>
            <a:endParaRPr lang="en-US" altLang="ko-KR" b="1" dirty="0"/>
          </a:p>
          <a:p>
            <a:r>
              <a:rPr lang="ko-KR" altLang="en-US" dirty="0" err="1"/>
              <a:t>몰입감</a:t>
            </a:r>
            <a:r>
              <a:rPr lang="ko-KR" altLang="en-US" dirty="0"/>
              <a:t> 증가</a:t>
            </a:r>
            <a:endParaRPr lang="en-US" altLang="ko-KR" dirty="0"/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 rotWithShape="1">
          <a:blip r:embed="rId4" cstate="print">
            <a:duotone>
              <a:srgbClr val="9FB8CD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537"/>
          <a:stretch/>
        </p:blipFill>
        <p:spPr>
          <a:xfrm>
            <a:off x="4411728" y="4911305"/>
            <a:ext cx="1627230" cy="1423229"/>
          </a:xfrm>
          <a:prstGeom prst="rect">
            <a:avLst/>
          </a:prstGeom>
        </p:spPr>
      </p:pic>
      <p:sp>
        <p:nvSpPr>
          <p:cNvPr id="29" name="직사각형 28"/>
          <p:cNvSpPr/>
          <p:nvPr/>
        </p:nvSpPr>
        <p:spPr>
          <a:xfrm>
            <a:off x="5832395" y="5548511"/>
            <a:ext cx="275748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/>
              <a:t>작가</a:t>
            </a:r>
            <a:endParaRPr lang="en-US" altLang="ko-KR" b="1" dirty="0"/>
          </a:p>
          <a:p>
            <a:r>
              <a:rPr lang="ko-KR" altLang="en-US" dirty="0"/>
              <a:t>다양한 스토리 전개에 활용</a:t>
            </a:r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 rotWithShape="1">
          <a:blip r:embed="rId5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891"/>
          <a:stretch/>
        </p:blipFill>
        <p:spPr>
          <a:xfrm>
            <a:off x="1198507" y="4989874"/>
            <a:ext cx="1505295" cy="1266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20301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457200" y="366780"/>
            <a:ext cx="8229600" cy="648404"/>
          </a:xfrm>
        </p:spPr>
        <p:txBody>
          <a:bodyPr/>
          <a:lstStyle/>
          <a:p>
            <a:r>
              <a:rPr lang="en-US" altLang="ko-KR" dirty="0">
                <a:latin typeface="+mj-lt"/>
              </a:rPr>
              <a:t>Approach – Machine Learning</a:t>
            </a:r>
            <a:endParaRPr lang="ko-KR" altLang="en-US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71499" y="3623851"/>
            <a:ext cx="5674951" cy="10926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560"/>
              </a:lnSpc>
            </a:pPr>
            <a:r>
              <a:rPr lang="ko-KR" altLang="en-US" dirty="0"/>
              <a:t>대부분의 웹툰에 사람이 등장</a:t>
            </a:r>
            <a:endParaRPr lang="en-US" altLang="ko-KR" dirty="0"/>
          </a:p>
          <a:p>
            <a:pPr>
              <a:lnSpc>
                <a:spcPts val="2560"/>
              </a:lnSpc>
            </a:pPr>
            <a:r>
              <a:rPr lang="ko-KR" altLang="en-US" dirty="0"/>
              <a:t>공포물의 귀신이 사람 속에 숨어 있다면 생동감 유발 가능</a:t>
            </a:r>
            <a:endParaRPr lang="en-US" altLang="ko-KR" dirty="0"/>
          </a:p>
          <a:p>
            <a:pPr>
              <a:lnSpc>
                <a:spcPts val="2560"/>
              </a:lnSpc>
            </a:pPr>
            <a:endParaRPr lang="ko-KR" altLang="en-US" dirty="0"/>
          </a:p>
        </p:txBody>
      </p:sp>
      <p:pic>
        <p:nvPicPr>
          <p:cNvPr id="23" name="그래픽 22" descr="남자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92937" y="2982040"/>
            <a:ext cx="2024285" cy="2024285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868639" y="2060970"/>
            <a:ext cx="1681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인식 대상</a:t>
            </a:r>
            <a:r>
              <a:rPr lang="en-US" altLang="ko-KR" b="1" dirty="0"/>
              <a:t>: </a:t>
            </a:r>
            <a:r>
              <a:rPr lang="ko-KR" altLang="en-US" b="1" dirty="0"/>
              <a:t>사람</a:t>
            </a:r>
          </a:p>
        </p:txBody>
      </p:sp>
    </p:spTree>
    <p:extLst>
      <p:ext uri="{BB962C8B-B14F-4D97-AF65-F5344CB8AC3E}">
        <p14:creationId xmlns:p14="http://schemas.microsoft.com/office/powerpoint/2010/main" val="2538796447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457200" y="366780"/>
            <a:ext cx="8229600" cy="648404"/>
          </a:xfrm>
        </p:spPr>
        <p:txBody>
          <a:bodyPr/>
          <a:lstStyle/>
          <a:p>
            <a:r>
              <a:rPr lang="en-US" altLang="ko-KR" dirty="0">
                <a:latin typeface="+mj-lt"/>
              </a:rPr>
              <a:t>Approach – Machine Learning</a:t>
            </a:r>
            <a:endParaRPr lang="ko-KR" altLang="en-US" dirty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69718" y="1387006"/>
            <a:ext cx="6848350" cy="39395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000"/>
              </a:lnSpc>
            </a:pPr>
            <a:r>
              <a:rPr lang="ko-KR" altLang="en-US" sz="2000" b="1" dirty="0"/>
              <a:t>인식 모델 도출</a:t>
            </a:r>
            <a:r>
              <a:rPr lang="en-US" altLang="ko-KR" sz="2000" b="1" dirty="0"/>
              <a:t>:  Convolutional Neural Network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Algorithm</a:t>
            </a:r>
          </a:p>
          <a:p>
            <a:pPr marL="342900" indent="-342900">
              <a:lnSpc>
                <a:spcPts val="3000"/>
              </a:lnSpc>
              <a:buFontTx/>
              <a:buChar char="-"/>
            </a:pPr>
            <a:r>
              <a:rPr lang="ko-KR" altLang="en-US" sz="2000" dirty="0"/>
              <a:t>복잡도 낮춰서 </a:t>
            </a:r>
            <a:r>
              <a:rPr lang="en-US" altLang="ko-KR" sz="2000" dirty="0"/>
              <a:t>overfitting</a:t>
            </a:r>
            <a:r>
              <a:rPr lang="ko-KR" altLang="en-US" sz="2000" dirty="0"/>
              <a:t> 문제</a:t>
            </a:r>
            <a:r>
              <a:rPr lang="en-US" altLang="ko-KR" sz="2000" dirty="0"/>
              <a:t> </a:t>
            </a:r>
            <a:r>
              <a:rPr lang="ko-KR" altLang="en-US" sz="2000" dirty="0"/>
              <a:t>해결</a:t>
            </a:r>
            <a:endParaRPr lang="en-US" altLang="ko-KR" sz="2000" dirty="0"/>
          </a:p>
          <a:p>
            <a:pPr marL="342900" indent="-342900">
              <a:lnSpc>
                <a:spcPts val="3000"/>
              </a:lnSpc>
              <a:buFontTx/>
              <a:buChar char="-"/>
            </a:pPr>
            <a:endParaRPr lang="en-US" altLang="ko-KR" sz="2000" dirty="0"/>
          </a:p>
          <a:p>
            <a:pPr marL="342900" indent="-342900">
              <a:lnSpc>
                <a:spcPts val="3000"/>
              </a:lnSpc>
              <a:buFontTx/>
              <a:buChar char="-"/>
            </a:pPr>
            <a:endParaRPr lang="en-US" altLang="ko-KR" sz="2000" dirty="0"/>
          </a:p>
          <a:p>
            <a:pPr marL="342900" indent="-342900">
              <a:lnSpc>
                <a:spcPts val="3000"/>
              </a:lnSpc>
              <a:buFontTx/>
              <a:buChar char="-"/>
            </a:pPr>
            <a:endParaRPr lang="en-US" altLang="ko-KR" sz="2000" dirty="0"/>
          </a:p>
          <a:p>
            <a:pPr marL="342900" indent="-342900">
              <a:lnSpc>
                <a:spcPts val="3000"/>
              </a:lnSpc>
              <a:buFontTx/>
              <a:buChar char="-"/>
            </a:pPr>
            <a:endParaRPr lang="en-US" altLang="ko-KR" sz="2000" dirty="0"/>
          </a:p>
          <a:p>
            <a:pPr>
              <a:lnSpc>
                <a:spcPts val="3000"/>
              </a:lnSpc>
            </a:pPr>
            <a:endParaRPr lang="en-US" altLang="ko-KR" sz="2000" dirty="0"/>
          </a:p>
          <a:p>
            <a:pPr marL="342900" indent="-342900">
              <a:lnSpc>
                <a:spcPts val="3000"/>
              </a:lnSpc>
              <a:buFontTx/>
              <a:buChar char="-"/>
            </a:pPr>
            <a:endParaRPr lang="en-US" altLang="ko-KR" sz="2000" dirty="0"/>
          </a:p>
          <a:p>
            <a:pPr marL="342900" indent="-342900">
              <a:lnSpc>
                <a:spcPts val="3000"/>
              </a:lnSpc>
              <a:buFontTx/>
              <a:buChar char="-"/>
            </a:pPr>
            <a:r>
              <a:rPr lang="en-US" altLang="ko-KR" sz="2000" dirty="0"/>
              <a:t>2</a:t>
            </a:r>
            <a:r>
              <a:rPr lang="ko-KR" altLang="en-US" sz="2000" dirty="0"/>
              <a:t>차원 데이터 활용 가능</a:t>
            </a:r>
            <a:endParaRPr lang="en-US" altLang="ko-KR" sz="2000" dirty="0"/>
          </a:p>
          <a:p>
            <a:pPr marL="342900" indent="-342900">
              <a:lnSpc>
                <a:spcPts val="3000"/>
              </a:lnSpc>
              <a:buFontTx/>
              <a:buChar char="-"/>
            </a:pPr>
            <a:r>
              <a:rPr lang="ko-KR" altLang="en-US" sz="2000" dirty="0"/>
              <a:t>이미지 인식에 효과적</a:t>
            </a:r>
            <a:endParaRPr lang="en-US" altLang="ko-KR" sz="20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990" y="2264067"/>
            <a:ext cx="7047619" cy="1777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618124"/>
      </p:ext>
    </p:extLst>
  </p:cSld>
  <p:clrMapOvr>
    <a:masterClrMapping/>
  </p:clrMapOvr>
  <p:transition>
    <p:fad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원본">
  <a:themeElements>
    <a:clrScheme name="원본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나눔고딕">
      <a:majorFont>
        <a:latin typeface="나눔고딕"/>
        <a:ea typeface="나눔고딕"/>
        <a:cs typeface=""/>
      </a:majorFont>
      <a:minorFont>
        <a:latin typeface="나눔고딕"/>
        <a:ea typeface="나눔고딕"/>
        <a:cs typeface="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3883</TotalTime>
  <Words>464</Words>
  <Application>Microsoft Office PowerPoint</Application>
  <PresentationFormat>화면 슬라이드 쇼(4:3)</PresentationFormat>
  <Paragraphs>192</Paragraphs>
  <Slides>18</Slides>
  <Notes>18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7" baseType="lpstr">
      <vt:lpstr>나눔고딕</vt:lpstr>
      <vt:lpstr>나눔바른고딕</vt:lpstr>
      <vt:lpstr>맑은 고딕</vt:lpstr>
      <vt:lpstr>Arial</vt:lpstr>
      <vt:lpstr>Arial</vt:lpstr>
      <vt:lpstr>Corbel</vt:lpstr>
      <vt:lpstr>Wingdings</vt:lpstr>
      <vt:lpstr>Wingdings 3</vt:lpstr>
      <vt:lpstr>원본</vt:lpstr>
      <vt:lpstr>사물인식 기반의  웹툰 AR 플레이어 만들기 </vt:lpstr>
      <vt:lpstr>Contents </vt:lpstr>
      <vt:lpstr>Overview</vt:lpstr>
      <vt:lpstr>Problem</vt:lpstr>
      <vt:lpstr>Problem</vt:lpstr>
      <vt:lpstr>Problem</vt:lpstr>
      <vt:lpstr>Goal &amp; Requirement</vt:lpstr>
      <vt:lpstr>Approach – Machine Learning</vt:lpstr>
      <vt:lpstr>Approach – Machine Learning</vt:lpstr>
      <vt:lpstr>Approach - Application</vt:lpstr>
      <vt:lpstr>Architecture</vt:lpstr>
      <vt:lpstr>Development Environment</vt:lpstr>
      <vt:lpstr>Basic Spec</vt:lpstr>
      <vt:lpstr>Division and Assignment of Work</vt:lpstr>
      <vt:lpstr>Current Status</vt:lpstr>
      <vt:lpstr>Further Plan</vt:lpstr>
      <vt:lpstr>Schedule 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문서의 제목 나눔고딕B, 54pt</dc:title>
  <dc:creator>네이버 한글캠페인</dc:creator>
  <cp:lastModifiedBy>Meonzy Kyang</cp:lastModifiedBy>
  <cp:revision>107</cp:revision>
  <cp:lastPrinted>2011-08-28T13:13:29Z</cp:lastPrinted>
  <dcterms:created xsi:type="dcterms:W3CDTF">2011-08-24T01:05:33Z</dcterms:created>
  <dcterms:modified xsi:type="dcterms:W3CDTF">2017-03-29T02:48:34Z</dcterms:modified>
</cp:coreProperties>
</file>