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2" r:id="rId3"/>
    <p:sldId id="307" r:id="rId4"/>
    <p:sldId id="320" r:id="rId5"/>
    <p:sldId id="313" r:id="rId6"/>
    <p:sldId id="300" r:id="rId7"/>
    <p:sldId id="319" r:id="rId8"/>
    <p:sldId id="343" r:id="rId9"/>
    <p:sldId id="344" r:id="rId10"/>
    <p:sldId id="345" r:id="rId11"/>
    <p:sldId id="346" r:id="rId12"/>
    <p:sldId id="347" r:id="rId13"/>
    <p:sldId id="308" r:id="rId14"/>
    <p:sldId id="327" r:id="rId15"/>
    <p:sldId id="357" r:id="rId16"/>
    <p:sldId id="356" r:id="rId17"/>
    <p:sldId id="329" r:id="rId18"/>
    <p:sldId id="358" r:id="rId19"/>
    <p:sldId id="336" r:id="rId20"/>
    <p:sldId id="342" r:id="rId21"/>
    <p:sldId id="352" r:id="rId22"/>
    <p:sldId id="353" r:id="rId23"/>
    <p:sldId id="354" r:id="rId24"/>
    <p:sldId id="355" r:id="rId25"/>
    <p:sldId id="351" r:id="rId26"/>
    <p:sldId id="348" r:id="rId27"/>
    <p:sldId id="349" r:id="rId28"/>
    <p:sldId id="350" r:id="rId29"/>
    <p:sldId id="293" r:id="rId30"/>
    <p:sldId id="323" r:id="rId31"/>
    <p:sldId id="324" r:id="rId32"/>
    <p:sldId id="325" r:id="rId33"/>
    <p:sldId id="304" r:id="rId34"/>
    <p:sldId id="278" r:id="rId3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47B"/>
    <a:srgbClr val="3C6254"/>
    <a:srgbClr val="FFC000"/>
    <a:srgbClr val="62AA92"/>
    <a:srgbClr val="548A77"/>
    <a:srgbClr val="396554"/>
    <a:srgbClr val="479D8A"/>
    <a:srgbClr val="F96872"/>
    <a:srgbClr val="51C69B"/>
    <a:srgbClr val="A2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6755" autoAdjust="0"/>
  </p:normalViewPr>
  <p:slideViewPr>
    <p:cSldViewPr snapToGrid="0">
      <p:cViewPr>
        <p:scale>
          <a:sx n="83" d="100"/>
          <a:sy n="83" d="100"/>
        </p:scale>
        <p:origin x="126" y="5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1646E-129C-45AA-AAB5-D7F56DEA800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4E20CA-F14C-4556-9DDB-9AF2CD4B244F}">
      <dgm:prSet phldrT="[텍스트]" custT="1"/>
      <dgm:spPr/>
      <dgm:t>
        <a:bodyPr/>
        <a:lstStyle/>
        <a:p>
          <a:pPr latinLnBrk="1"/>
          <a:r>
            <a:rPr lang="en-US" altLang="ko-KR" sz="2400" dirty="0"/>
            <a:t>Model Inputs</a:t>
          </a:r>
          <a:endParaRPr lang="ko-KR" altLang="en-US" sz="2400" dirty="0"/>
        </a:p>
      </dgm:t>
    </dgm:pt>
    <dgm:pt modelId="{CCC0F864-0CB7-4658-9536-89FC95F16A74}" type="parTrans" cxnId="{EEBF82D5-C890-43D1-8646-EEE00DE37554}">
      <dgm:prSet/>
      <dgm:spPr/>
      <dgm:t>
        <a:bodyPr/>
        <a:lstStyle/>
        <a:p>
          <a:pPr latinLnBrk="1"/>
          <a:endParaRPr lang="ko-KR" altLang="en-US" sz="1200"/>
        </a:p>
      </dgm:t>
    </dgm:pt>
    <dgm:pt modelId="{C244C523-4E1B-4095-8EA0-3A6C7800AAEF}" type="sibTrans" cxnId="{EEBF82D5-C890-43D1-8646-EEE00DE37554}">
      <dgm:prSet/>
      <dgm:spPr/>
      <dgm:t>
        <a:bodyPr/>
        <a:lstStyle/>
        <a:p>
          <a:pPr latinLnBrk="1"/>
          <a:endParaRPr lang="ko-KR" altLang="en-US" sz="1200"/>
        </a:p>
      </dgm:t>
    </dgm:pt>
    <dgm:pt modelId="{530FEE9A-2AB2-48E9-94BF-98AED8AFFA04}">
      <dgm:prSet phldrT="[텍스트]" custT="1"/>
      <dgm:spPr/>
      <dgm:t>
        <a:bodyPr/>
        <a:lstStyle/>
        <a:p>
          <a:pPr latinLnBrk="1"/>
          <a:r>
            <a:rPr lang="en-US" altLang="ko-KR" sz="2400" dirty="0"/>
            <a:t>Model Prediction</a:t>
          </a:r>
          <a:endParaRPr lang="ko-KR" altLang="en-US" sz="2400" dirty="0"/>
        </a:p>
      </dgm:t>
    </dgm:pt>
    <dgm:pt modelId="{4F369AA4-9A0B-4211-8890-5A353C99D757}" type="parTrans" cxnId="{9562C542-9537-483D-B448-2FECAB847BFE}">
      <dgm:prSet/>
      <dgm:spPr/>
      <dgm:t>
        <a:bodyPr/>
        <a:lstStyle/>
        <a:p>
          <a:pPr latinLnBrk="1"/>
          <a:endParaRPr lang="ko-KR" altLang="en-US" sz="1200"/>
        </a:p>
      </dgm:t>
    </dgm:pt>
    <dgm:pt modelId="{943D82C6-5AC8-4606-9BEA-84B476A4FC26}" type="sibTrans" cxnId="{9562C542-9537-483D-B448-2FECAB847BFE}">
      <dgm:prSet/>
      <dgm:spPr/>
      <dgm:t>
        <a:bodyPr/>
        <a:lstStyle/>
        <a:p>
          <a:pPr latinLnBrk="1"/>
          <a:endParaRPr lang="ko-KR" altLang="en-US" sz="1200"/>
        </a:p>
      </dgm:t>
    </dgm:pt>
    <dgm:pt modelId="{CFB02165-ABA9-40F9-AC85-3AC57537D635}">
      <dgm:prSet phldrT="[텍스트]" custT="1"/>
      <dgm:spPr/>
      <dgm:t>
        <a:bodyPr/>
        <a:lstStyle/>
        <a:p>
          <a:pPr latinLnBrk="1"/>
          <a:r>
            <a:rPr lang="en-US" altLang="ko-KR" sz="2400" dirty="0"/>
            <a:t>Model Training</a:t>
          </a:r>
          <a:endParaRPr lang="ko-KR" altLang="en-US" sz="2400" dirty="0"/>
        </a:p>
      </dgm:t>
    </dgm:pt>
    <dgm:pt modelId="{185542BA-67AE-44AF-8257-DA97097CBB61}" type="parTrans" cxnId="{4ADD6CCC-51E6-4FF0-80DF-55812C12E136}">
      <dgm:prSet/>
      <dgm:spPr/>
      <dgm:t>
        <a:bodyPr/>
        <a:lstStyle/>
        <a:p>
          <a:pPr latinLnBrk="1"/>
          <a:endParaRPr lang="ko-KR" altLang="en-US" sz="1200"/>
        </a:p>
      </dgm:t>
    </dgm:pt>
    <dgm:pt modelId="{BE76F454-1055-4676-842F-09C4F40624F5}" type="sibTrans" cxnId="{4ADD6CCC-51E6-4FF0-80DF-55812C12E136}">
      <dgm:prSet/>
      <dgm:spPr/>
      <dgm:t>
        <a:bodyPr/>
        <a:lstStyle/>
        <a:p>
          <a:pPr latinLnBrk="1"/>
          <a:endParaRPr lang="ko-KR" altLang="en-US" sz="1200"/>
        </a:p>
      </dgm:t>
    </dgm:pt>
    <dgm:pt modelId="{D10CF741-8EA6-4D83-9D3E-A6A83B5D1BDB}">
      <dgm:prSet phldrT="[텍스트]" custT="1"/>
      <dgm:spPr/>
      <dgm:t>
        <a:bodyPr/>
        <a:lstStyle/>
        <a:p>
          <a:pPr latinLnBrk="1"/>
          <a:r>
            <a:rPr lang="en-US" altLang="ko-KR" sz="2400" dirty="0"/>
            <a:t>Evaluate</a:t>
          </a:r>
          <a:endParaRPr lang="ko-KR" altLang="en-US" sz="2400" dirty="0"/>
        </a:p>
      </dgm:t>
    </dgm:pt>
    <dgm:pt modelId="{32735247-32D7-4ED7-917E-01445CEB8A77}" type="parTrans" cxnId="{9DD52F76-D03D-412B-A552-17859C8E31EC}">
      <dgm:prSet/>
      <dgm:spPr/>
      <dgm:t>
        <a:bodyPr/>
        <a:lstStyle/>
        <a:p>
          <a:pPr latinLnBrk="1"/>
          <a:endParaRPr lang="ko-KR" altLang="en-US"/>
        </a:p>
      </dgm:t>
    </dgm:pt>
    <dgm:pt modelId="{49E9D1CF-3632-4F46-BB0E-56DA7EE9C021}" type="sibTrans" cxnId="{9DD52F76-D03D-412B-A552-17859C8E31EC}">
      <dgm:prSet/>
      <dgm:spPr/>
      <dgm:t>
        <a:bodyPr/>
        <a:lstStyle/>
        <a:p>
          <a:pPr latinLnBrk="1"/>
          <a:endParaRPr lang="ko-KR" altLang="en-US"/>
        </a:p>
      </dgm:t>
    </dgm:pt>
    <dgm:pt modelId="{2BFE5549-A284-4F65-A359-840CD1CD694C}" type="pres">
      <dgm:prSet presAssocID="{15E1646E-129C-45AA-AAB5-D7F56DEA8005}" presName="Name0" presStyleCnt="0">
        <dgm:presLayoutVars>
          <dgm:chMax val="7"/>
          <dgm:chPref val="7"/>
          <dgm:dir/>
        </dgm:presLayoutVars>
      </dgm:prSet>
      <dgm:spPr/>
    </dgm:pt>
    <dgm:pt modelId="{6C3B9901-2306-4E16-8D89-6B76C1008569}" type="pres">
      <dgm:prSet presAssocID="{15E1646E-129C-45AA-AAB5-D7F56DEA8005}" presName="Name1" presStyleCnt="0"/>
      <dgm:spPr/>
    </dgm:pt>
    <dgm:pt modelId="{49ACC771-31EB-4BD3-B1C1-6FA348FADB3F}" type="pres">
      <dgm:prSet presAssocID="{15E1646E-129C-45AA-AAB5-D7F56DEA8005}" presName="cycle" presStyleCnt="0"/>
      <dgm:spPr/>
    </dgm:pt>
    <dgm:pt modelId="{EF6100D2-7C74-4182-AA11-02567A602664}" type="pres">
      <dgm:prSet presAssocID="{15E1646E-129C-45AA-AAB5-D7F56DEA8005}" presName="srcNode" presStyleLbl="node1" presStyleIdx="0" presStyleCnt="4"/>
      <dgm:spPr/>
    </dgm:pt>
    <dgm:pt modelId="{AE545D1A-3E07-44AE-ABA2-2B761E1954FC}" type="pres">
      <dgm:prSet presAssocID="{15E1646E-129C-45AA-AAB5-D7F56DEA8005}" presName="conn" presStyleLbl="parChTrans1D2" presStyleIdx="0" presStyleCnt="1"/>
      <dgm:spPr/>
    </dgm:pt>
    <dgm:pt modelId="{213701C2-A192-4AFC-AABF-BE748568B497}" type="pres">
      <dgm:prSet presAssocID="{15E1646E-129C-45AA-AAB5-D7F56DEA8005}" presName="extraNode" presStyleLbl="node1" presStyleIdx="0" presStyleCnt="4"/>
      <dgm:spPr/>
    </dgm:pt>
    <dgm:pt modelId="{446D9348-61A4-420C-BFC7-3EEF877F134C}" type="pres">
      <dgm:prSet presAssocID="{15E1646E-129C-45AA-AAB5-D7F56DEA8005}" presName="dstNode" presStyleLbl="node1" presStyleIdx="0" presStyleCnt="4"/>
      <dgm:spPr/>
    </dgm:pt>
    <dgm:pt modelId="{2D80FD49-41AE-4005-8294-432A9F5F52F1}" type="pres">
      <dgm:prSet presAssocID="{A24E20CA-F14C-4556-9DDB-9AF2CD4B244F}" presName="text_1" presStyleLbl="node1" presStyleIdx="0" presStyleCnt="4">
        <dgm:presLayoutVars>
          <dgm:bulletEnabled val="1"/>
        </dgm:presLayoutVars>
      </dgm:prSet>
      <dgm:spPr/>
    </dgm:pt>
    <dgm:pt modelId="{568149AA-3B4D-4C4D-9207-0A5268C57B2C}" type="pres">
      <dgm:prSet presAssocID="{A24E20CA-F14C-4556-9DDB-9AF2CD4B244F}" presName="accent_1" presStyleCnt="0"/>
      <dgm:spPr/>
    </dgm:pt>
    <dgm:pt modelId="{2D5C4326-38AF-47EC-AD35-3BA263D1A49A}" type="pres">
      <dgm:prSet presAssocID="{A24E20CA-F14C-4556-9DDB-9AF2CD4B244F}" presName="accentRepeatNode" presStyleLbl="solidFgAcc1" presStyleIdx="0" presStyleCnt="4"/>
      <dgm:spPr/>
    </dgm:pt>
    <dgm:pt modelId="{A80C0C3F-735D-4EDD-A45D-B0601E351D7A}" type="pres">
      <dgm:prSet presAssocID="{530FEE9A-2AB2-48E9-94BF-98AED8AFFA04}" presName="text_2" presStyleLbl="node1" presStyleIdx="1" presStyleCnt="4">
        <dgm:presLayoutVars>
          <dgm:bulletEnabled val="1"/>
        </dgm:presLayoutVars>
      </dgm:prSet>
      <dgm:spPr/>
    </dgm:pt>
    <dgm:pt modelId="{B7D9CB7E-8879-4973-ABA3-9145F1AF82E1}" type="pres">
      <dgm:prSet presAssocID="{530FEE9A-2AB2-48E9-94BF-98AED8AFFA04}" presName="accent_2" presStyleCnt="0"/>
      <dgm:spPr/>
    </dgm:pt>
    <dgm:pt modelId="{6AD4ADED-0424-4D5A-A408-B32C63D90FC5}" type="pres">
      <dgm:prSet presAssocID="{530FEE9A-2AB2-48E9-94BF-98AED8AFFA04}" presName="accentRepeatNode" presStyleLbl="solidFgAcc1" presStyleIdx="1" presStyleCnt="4"/>
      <dgm:spPr/>
    </dgm:pt>
    <dgm:pt modelId="{818F9EA5-A727-4C5E-ACAA-4DF071F0EAA2}" type="pres">
      <dgm:prSet presAssocID="{CFB02165-ABA9-40F9-AC85-3AC57537D635}" presName="text_3" presStyleLbl="node1" presStyleIdx="2" presStyleCnt="4">
        <dgm:presLayoutVars>
          <dgm:bulletEnabled val="1"/>
        </dgm:presLayoutVars>
      </dgm:prSet>
      <dgm:spPr/>
    </dgm:pt>
    <dgm:pt modelId="{E8D79F31-1EAF-4190-95F5-30848B6669C8}" type="pres">
      <dgm:prSet presAssocID="{CFB02165-ABA9-40F9-AC85-3AC57537D635}" presName="accent_3" presStyleCnt="0"/>
      <dgm:spPr/>
    </dgm:pt>
    <dgm:pt modelId="{98103F30-EC88-4791-BFFA-FF6190038C8E}" type="pres">
      <dgm:prSet presAssocID="{CFB02165-ABA9-40F9-AC85-3AC57537D635}" presName="accentRepeatNode" presStyleLbl="solidFgAcc1" presStyleIdx="2" presStyleCnt="4"/>
      <dgm:spPr/>
    </dgm:pt>
    <dgm:pt modelId="{A493A4ED-B080-4848-A38E-D087FDF686D0}" type="pres">
      <dgm:prSet presAssocID="{D10CF741-8EA6-4D83-9D3E-A6A83B5D1BDB}" presName="text_4" presStyleLbl="node1" presStyleIdx="3" presStyleCnt="4">
        <dgm:presLayoutVars>
          <dgm:bulletEnabled val="1"/>
        </dgm:presLayoutVars>
      </dgm:prSet>
      <dgm:spPr/>
    </dgm:pt>
    <dgm:pt modelId="{0D032EBD-3758-4918-BD73-432F538502FB}" type="pres">
      <dgm:prSet presAssocID="{D10CF741-8EA6-4D83-9D3E-A6A83B5D1BDB}" presName="accent_4" presStyleCnt="0"/>
      <dgm:spPr/>
    </dgm:pt>
    <dgm:pt modelId="{70FABF51-BF18-47C5-A2B1-7BF05F7138E8}" type="pres">
      <dgm:prSet presAssocID="{D10CF741-8EA6-4D83-9D3E-A6A83B5D1BDB}" presName="accentRepeatNode" presStyleLbl="solidFgAcc1" presStyleIdx="3" presStyleCnt="4"/>
      <dgm:spPr/>
    </dgm:pt>
  </dgm:ptLst>
  <dgm:cxnLst>
    <dgm:cxn modelId="{977ED30B-60E1-4E9F-8C60-A29A11889A6B}" type="presOf" srcId="{15E1646E-129C-45AA-AAB5-D7F56DEA8005}" destId="{2BFE5549-A284-4F65-A359-840CD1CD694C}" srcOrd="0" destOrd="0" presId="urn:microsoft.com/office/officeart/2008/layout/VerticalCurvedList"/>
    <dgm:cxn modelId="{6624870E-9D5D-4069-B70C-0E0E42B0D1F8}" type="presOf" srcId="{CFB02165-ABA9-40F9-AC85-3AC57537D635}" destId="{818F9EA5-A727-4C5E-ACAA-4DF071F0EAA2}" srcOrd="0" destOrd="0" presId="urn:microsoft.com/office/officeart/2008/layout/VerticalCurvedList"/>
    <dgm:cxn modelId="{D4817161-DF8D-4980-9E70-DAD4D7EF8AF7}" type="presOf" srcId="{A24E20CA-F14C-4556-9DDB-9AF2CD4B244F}" destId="{2D80FD49-41AE-4005-8294-432A9F5F52F1}" srcOrd="0" destOrd="0" presId="urn:microsoft.com/office/officeart/2008/layout/VerticalCurvedList"/>
    <dgm:cxn modelId="{9562C542-9537-483D-B448-2FECAB847BFE}" srcId="{15E1646E-129C-45AA-AAB5-D7F56DEA8005}" destId="{530FEE9A-2AB2-48E9-94BF-98AED8AFFA04}" srcOrd="1" destOrd="0" parTransId="{4F369AA4-9A0B-4211-8890-5A353C99D757}" sibTransId="{943D82C6-5AC8-4606-9BEA-84B476A4FC26}"/>
    <dgm:cxn modelId="{9DD52F76-D03D-412B-A552-17859C8E31EC}" srcId="{15E1646E-129C-45AA-AAB5-D7F56DEA8005}" destId="{D10CF741-8EA6-4D83-9D3E-A6A83B5D1BDB}" srcOrd="3" destOrd="0" parTransId="{32735247-32D7-4ED7-917E-01445CEB8A77}" sibTransId="{49E9D1CF-3632-4F46-BB0E-56DA7EE9C021}"/>
    <dgm:cxn modelId="{8A776CB1-DDC9-452D-A6A7-61BE0CEE858E}" type="presOf" srcId="{D10CF741-8EA6-4D83-9D3E-A6A83B5D1BDB}" destId="{A493A4ED-B080-4848-A38E-D087FDF686D0}" srcOrd="0" destOrd="0" presId="urn:microsoft.com/office/officeart/2008/layout/VerticalCurvedList"/>
    <dgm:cxn modelId="{4ADD6CCC-51E6-4FF0-80DF-55812C12E136}" srcId="{15E1646E-129C-45AA-AAB5-D7F56DEA8005}" destId="{CFB02165-ABA9-40F9-AC85-3AC57537D635}" srcOrd="2" destOrd="0" parTransId="{185542BA-67AE-44AF-8257-DA97097CBB61}" sibTransId="{BE76F454-1055-4676-842F-09C4F40624F5}"/>
    <dgm:cxn modelId="{EEBF82D5-C890-43D1-8646-EEE00DE37554}" srcId="{15E1646E-129C-45AA-AAB5-D7F56DEA8005}" destId="{A24E20CA-F14C-4556-9DDB-9AF2CD4B244F}" srcOrd="0" destOrd="0" parTransId="{CCC0F864-0CB7-4658-9536-89FC95F16A74}" sibTransId="{C244C523-4E1B-4095-8EA0-3A6C7800AAEF}"/>
    <dgm:cxn modelId="{1598D6EC-E3B1-4C78-A260-E84621CD0155}" type="presOf" srcId="{C244C523-4E1B-4095-8EA0-3A6C7800AAEF}" destId="{AE545D1A-3E07-44AE-ABA2-2B761E1954FC}" srcOrd="0" destOrd="0" presId="urn:microsoft.com/office/officeart/2008/layout/VerticalCurvedList"/>
    <dgm:cxn modelId="{DC2F67FE-B0A8-428B-B874-5C5A22ECB9AF}" type="presOf" srcId="{530FEE9A-2AB2-48E9-94BF-98AED8AFFA04}" destId="{A80C0C3F-735D-4EDD-A45D-B0601E351D7A}" srcOrd="0" destOrd="0" presId="urn:microsoft.com/office/officeart/2008/layout/VerticalCurvedList"/>
    <dgm:cxn modelId="{C9341FA0-C7BA-44F0-B8A6-AACC13DCBF8F}" type="presParOf" srcId="{2BFE5549-A284-4F65-A359-840CD1CD694C}" destId="{6C3B9901-2306-4E16-8D89-6B76C1008569}" srcOrd="0" destOrd="0" presId="urn:microsoft.com/office/officeart/2008/layout/VerticalCurvedList"/>
    <dgm:cxn modelId="{07AB305E-A3F5-4262-895F-0CB908CABAFA}" type="presParOf" srcId="{6C3B9901-2306-4E16-8D89-6B76C1008569}" destId="{49ACC771-31EB-4BD3-B1C1-6FA348FADB3F}" srcOrd="0" destOrd="0" presId="urn:microsoft.com/office/officeart/2008/layout/VerticalCurvedList"/>
    <dgm:cxn modelId="{2F92364C-5A42-475C-93CC-D7B2E7D9C0DC}" type="presParOf" srcId="{49ACC771-31EB-4BD3-B1C1-6FA348FADB3F}" destId="{EF6100D2-7C74-4182-AA11-02567A602664}" srcOrd="0" destOrd="0" presId="urn:microsoft.com/office/officeart/2008/layout/VerticalCurvedList"/>
    <dgm:cxn modelId="{84917B64-6328-414A-A8BE-D77950B7F65E}" type="presParOf" srcId="{49ACC771-31EB-4BD3-B1C1-6FA348FADB3F}" destId="{AE545D1A-3E07-44AE-ABA2-2B761E1954FC}" srcOrd="1" destOrd="0" presId="urn:microsoft.com/office/officeart/2008/layout/VerticalCurvedList"/>
    <dgm:cxn modelId="{C4440A31-FC0A-420D-8629-A0E6EB90CE78}" type="presParOf" srcId="{49ACC771-31EB-4BD3-B1C1-6FA348FADB3F}" destId="{213701C2-A192-4AFC-AABF-BE748568B497}" srcOrd="2" destOrd="0" presId="urn:microsoft.com/office/officeart/2008/layout/VerticalCurvedList"/>
    <dgm:cxn modelId="{EF699466-6EBD-4B0B-8039-5C131F814F2D}" type="presParOf" srcId="{49ACC771-31EB-4BD3-B1C1-6FA348FADB3F}" destId="{446D9348-61A4-420C-BFC7-3EEF877F134C}" srcOrd="3" destOrd="0" presId="urn:microsoft.com/office/officeart/2008/layout/VerticalCurvedList"/>
    <dgm:cxn modelId="{518398BA-8419-4151-8F98-D5016CB7336F}" type="presParOf" srcId="{6C3B9901-2306-4E16-8D89-6B76C1008569}" destId="{2D80FD49-41AE-4005-8294-432A9F5F52F1}" srcOrd="1" destOrd="0" presId="urn:microsoft.com/office/officeart/2008/layout/VerticalCurvedList"/>
    <dgm:cxn modelId="{CCBEA745-2E98-434B-9945-839D8BA3CE91}" type="presParOf" srcId="{6C3B9901-2306-4E16-8D89-6B76C1008569}" destId="{568149AA-3B4D-4C4D-9207-0A5268C57B2C}" srcOrd="2" destOrd="0" presId="urn:microsoft.com/office/officeart/2008/layout/VerticalCurvedList"/>
    <dgm:cxn modelId="{71E92B8D-8B99-4FA5-947E-8038E27E4007}" type="presParOf" srcId="{568149AA-3B4D-4C4D-9207-0A5268C57B2C}" destId="{2D5C4326-38AF-47EC-AD35-3BA263D1A49A}" srcOrd="0" destOrd="0" presId="urn:microsoft.com/office/officeart/2008/layout/VerticalCurvedList"/>
    <dgm:cxn modelId="{F2BD6E7F-C1BF-4805-AEA7-86CF60FB8DE2}" type="presParOf" srcId="{6C3B9901-2306-4E16-8D89-6B76C1008569}" destId="{A80C0C3F-735D-4EDD-A45D-B0601E351D7A}" srcOrd="3" destOrd="0" presId="urn:microsoft.com/office/officeart/2008/layout/VerticalCurvedList"/>
    <dgm:cxn modelId="{DEBD06D8-CA60-411B-95EE-39738FDC8137}" type="presParOf" srcId="{6C3B9901-2306-4E16-8D89-6B76C1008569}" destId="{B7D9CB7E-8879-4973-ABA3-9145F1AF82E1}" srcOrd="4" destOrd="0" presId="urn:microsoft.com/office/officeart/2008/layout/VerticalCurvedList"/>
    <dgm:cxn modelId="{D8F697B6-3671-449D-A9BF-78966E9AB876}" type="presParOf" srcId="{B7D9CB7E-8879-4973-ABA3-9145F1AF82E1}" destId="{6AD4ADED-0424-4D5A-A408-B32C63D90FC5}" srcOrd="0" destOrd="0" presId="urn:microsoft.com/office/officeart/2008/layout/VerticalCurvedList"/>
    <dgm:cxn modelId="{5AF7AC35-9BD9-436F-8445-CFF492C04860}" type="presParOf" srcId="{6C3B9901-2306-4E16-8D89-6B76C1008569}" destId="{818F9EA5-A727-4C5E-ACAA-4DF071F0EAA2}" srcOrd="5" destOrd="0" presId="urn:microsoft.com/office/officeart/2008/layout/VerticalCurvedList"/>
    <dgm:cxn modelId="{7A5BC892-916C-4B1B-8CDB-F982EE1F1E2B}" type="presParOf" srcId="{6C3B9901-2306-4E16-8D89-6B76C1008569}" destId="{E8D79F31-1EAF-4190-95F5-30848B6669C8}" srcOrd="6" destOrd="0" presId="urn:microsoft.com/office/officeart/2008/layout/VerticalCurvedList"/>
    <dgm:cxn modelId="{910EF513-E597-4670-816C-A4DFB917659D}" type="presParOf" srcId="{E8D79F31-1EAF-4190-95F5-30848B6669C8}" destId="{98103F30-EC88-4791-BFFA-FF6190038C8E}" srcOrd="0" destOrd="0" presId="urn:microsoft.com/office/officeart/2008/layout/VerticalCurvedList"/>
    <dgm:cxn modelId="{0D697661-1164-4286-B250-2016D0ED0EA6}" type="presParOf" srcId="{6C3B9901-2306-4E16-8D89-6B76C1008569}" destId="{A493A4ED-B080-4848-A38E-D087FDF686D0}" srcOrd="7" destOrd="0" presId="urn:microsoft.com/office/officeart/2008/layout/VerticalCurvedList"/>
    <dgm:cxn modelId="{057D5059-F770-4D45-9A81-DC69B26E1810}" type="presParOf" srcId="{6C3B9901-2306-4E16-8D89-6B76C1008569}" destId="{0D032EBD-3758-4918-BD73-432F538502FB}" srcOrd="8" destOrd="0" presId="urn:microsoft.com/office/officeart/2008/layout/VerticalCurvedList"/>
    <dgm:cxn modelId="{D915B8CA-0431-40C3-A333-43BC80BC2325}" type="presParOf" srcId="{0D032EBD-3758-4918-BD73-432F538502FB}" destId="{70FABF51-BF18-47C5-A2B1-7BF05F7138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45D1A-3E07-44AE-ABA2-2B761E1954FC}">
      <dsp:nvSpPr>
        <dsp:cNvPr id="0" name=""/>
        <dsp:cNvSpPr/>
      </dsp:nvSpPr>
      <dsp:spPr>
        <a:xfrm>
          <a:off x="-5236974" y="-802106"/>
          <a:ext cx="6236224" cy="623622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D49-41AE-4005-8294-432A9F5F52F1}">
      <dsp:nvSpPr>
        <dsp:cNvPr id="0" name=""/>
        <dsp:cNvSpPr/>
      </dsp:nvSpPr>
      <dsp:spPr>
        <a:xfrm>
          <a:off x="523181" y="356109"/>
          <a:ext cx="6089326" cy="712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17" tIns="60960" rIns="60960" bIns="6096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Model Inputs</a:t>
          </a:r>
          <a:endParaRPr lang="ko-KR" altLang="en-US" sz="2400" kern="1200" dirty="0"/>
        </a:p>
      </dsp:txBody>
      <dsp:txXfrm>
        <a:off x="523181" y="356109"/>
        <a:ext cx="6089326" cy="712588"/>
      </dsp:txXfrm>
    </dsp:sp>
    <dsp:sp modelId="{2D5C4326-38AF-47EC-AD35-3BA263D1A49A}">
      <dsp:nvSpPr>
        <dsp:cNvPr id="0" name=""/>
        <dsp:cNvSpPr/>
      </dsp:nvSpPr>
      <dsp:spPr>
        <a:xfrm>
          <a:off x="77813" y="267035"/>
          <a:ext cx="890735" cy="8907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C0C3F-735D-4EDD-A45D-B0601E351D7A}">
      <dsp:nvSpPr>
        <dsp:cNvPr id="0" name=""/>
        <dsp:cNvSpPr/>
      </dsp:nvSpPr>
      <dsp:spPr>
        <a:xfrm>
          <a:off x="931724" y="1425177"/>
          <a:ext cx="5680783" cy="712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17" tIns="60960" rIns="60960" bIns="6096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Model Prediction</a:t>
          </a:r>
          <a:endParaRPr lang="ko-KR" altLang="en-US" sz="2400" kern="1200" dirty="0"/>
        </a:p>
      </dsp:txBody>
      <dsp:txXfrm>
        <a:off x="931724" y="1425177"/>
        <a:ext cx="5680783" cy="712588"/>
      </dsp:txXfrm>
    </dsp:sp>
    <dsp:sp modelId="{6AD4ADED-0424-4D5A-A408-B32C63D90FC5}">
      <dsp:nvSpPr>
        <dsp:cNvPr id="0" name=""/>
        <dsp:cNvSpPr/>
      </dsp:nvSpPr>
      <dsp:spPr>
        <a:xfrm>
          <a:off x="486356" y="1336103"/>
          <a:ext cx="890735" cy="8907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F9EA5-A727-4C5E-ACAA-4DF071F0EAA2}">
      <dsp:nvSpPr>
        <dsp:cNvPr id="0" name=""/>
        <dsp:cNvSpPr/>
      </dsp:nvSpPr>
      <dsp:spPr>
        <a:xfrm>
          <a:off x="931724" y="2494245"/>
          <a:ext cx="5680783" cy="712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17" tIns="60960" rIns="60960" bIns="6096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Model Training</a:t>
          </a:r>
          <a:endParaRPr lang="ko-KR" altLang="en-US" sz="2400" kern="1200" dirty="0"/>
        </a:p>
      </dsp:txBody>
      <dsp:txXfrm>
        <a:off x="931724" y="2494245"/>
        <a:ext cx="5680783" cy="712588"/>
      </dsp:txXfrm>
    </dsp:sp>
    <dsp:sp modelId="{98103F30-EC88-4791-BFFA-FF6190038C8E}">
      <dsp:nvSpPr>
        <dsp:cNvPr id="0" name=""/>
        <dsp:cNvSpPr/>
      </dsp:nvSpPr>
      <dsp:spPr>
        <a:xfrm>
          <a:off x="486356" y="2405172"/>
          <a:ext cx="890735" cy="8907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3A4ED-B080-4848-A38E-D087FDF686D0}">
      <dsp:nvSpPr>
        <dsp:cNvPr id="0" name=""/>
        <dsp:cNvSpPr/>
      </dsp:nvSpPr>
      <dsp:spPr>
        <a:xfrm>
          <a:off x="523181" y="3563314"/>
          <a:ext cx="6089326" cy="712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17" tIns="60960" rIns="60960" bIns="6096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Evaluate</a:t>
          </a:r>
          <a:endParaRPr lang="ko-KR" altLang="en-US" sz="2400" kern="1200" dirty="0"/>
        </a:p>
      </dsp:txBody>
      <dsp:txXfrm>
        <a:off x="523181" y="3563314"/>
        <a:ext cx="6089326" cy="712588"/>
      </dsp:txXfrm>
    </dsp:sp>
    <dsp:sp modelId="{70FABF51-BF18-47C5-A2B1-7BF05F7138E8}">
      <dsp:nvSpPr>
        <dsp:cNvPr id="0" name=""/>
        <dsp:cNvSpPr/>
      </dsp:nvSpPr>
      <dsp:spPr>
        <a:xfrm>
          <a:off x="77813" y="3474240"/>
          <a:ext cx="890735" cy="8907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1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8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4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5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4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4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39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3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0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76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0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5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48779" y="1647987"/>
            <a:ext cx="68952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저장된 이미지를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끊김 없이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 로드하여 표시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7200" y="1095292"/>
            <a:ext cx="1595910" cy="1595910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2972029"/>
            <a:ext cx="80253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불러올 웹툰 이미지에 대한 </a:t>
            </a:r>
            <a:r>
              <a:rPr lang="en-US" altLang="ko-KR" dirty="0"/>
              <a:t>Metadata</a:t>
            </a:r>
            <a:r>
              <a:rPr lang="ko-KR" altLang="en-US" dirty="0"/>
              <a:t> 저장 및 관리 필요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Realm</a:t>
            </a:r>
            <a:r>
              <a:rPr lang="ko-KR" altLang="en-US" dirty="0"/>
              <a:t>을 사용하여 </a:t>
            </a:r>
            <a:r>
              <a:rPr lang="en-US" altLang="ko-KR" dirty="0"/>
              <a:t>Metadata</a:t>
            </a:r>
            <a:r>
              <a:rPr lang="ko-KR" altLang="en-US" dirty="0"/>
              <a:t>에 대한 빠른 </a:t>
            </a:r>
            <a:r>
              <a:rPr lang="en-US" altLang="ko-KR" dirty="0"/>
              <a:t>Query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SQLite</a:t>
            </a:r>
            <a:r>
              <a:rPr lang="ko-KR" altLang="en-US" dirty="0"/>
              <a:t>보다 고차원의 </a:t>
            </a:r>
            <a:r>
              <a:rPr lang="en-US" altLang="ko-KR" dirty="0"/>
              <a:t>API</a:t>
            </a:r>
            <a:r>
              <a:rPr lang="ko-KR" altLang="en-US" dirty="0"/>
              <a:t>이므로 개발 시간 절약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Touch Listener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가장 상위의 </a:t>
            </a:r>
            <a:r>
              <a:rPr lang="en-US" altLang="ko-KR" dirty="0"/>
              <a:t>View</a:t>
            </a:r>
            <a:r>
              <a:rPr lang="ko-KR" altLang="en-US" dirty="0"/>
              <a:t>에서 사용자의 </a:t>
            </a:r>
            <a:r>
              <a:rPr lang="en-US" altLang="ko-KR" dirty="0"/>
              <a:t>Touch</a:t>
            </a:r>
            <a:r>
              <a:rPr lang="ko-KR" altLang="en-US" dirty="0"/>
              <a:t>를 입력받음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touch</a:t>
            </a:r>
            <a:r>
              <a:rPr lang="ko-KR" altLang="en-US" dirty="0"/>
              <a:t>에 따라 현재 상태</a:t>
            </a:r>
            <a:r>
              <a:rPr lang="en-US" altLang="ko-KR" dirty="0"/>
              <a:t>(</a:t>
            </a:r>
            <a:r>
              <a:rPr lang="ko-KR" altLang="en-US" dirty="0"/>
              <a:t>표시하는 이미지의 위치</a:t>
            </a:r>
            <a:r>
              <a:rPr lang="en-US" altLang="ko-KR" dirty="0"/>
              <a:t>,</a:t>
            </a:r>
            <a:r>
              <a:rPr lang="ko-KR" altLang="en-US" dirty="0"/>
              <a:t> 종류 등</a:t>
            </a:r>
            <a:r>
              <a:rPr lang="en-US" altLang="ko-KR" dirty="0"/>
              <a:t>)</a:t>
            </a:r>
            <a:r>
              <a:rPr lang="ko-KR" altLang="en-US" dirty="0"/>
              <a:t>를 변경하는 </a:t>
            </a:r>
            <a:r>
              <a:rPr lang="en-US" altLang="ko-KR" dirty="0"/>
              <a:t>logic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ImageView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dirty="0"/>
              <a:t>Glide API</a:t>
            </a:r>
            <a:r>
              <a:rPr lang="ko-KR" altLang="en-US" dirty="0"/>
              <a:t>가 </a:t>
            </a:r>
            <a:r>
              <a:rPr lang="en-US" altLang="ko-KR" dirty="0"/>
              <a:t>Load</a:t>
            </a:r>
            <a:r>
              <a:rPr lang="ko-KR" altLang="en-US" dirty="0"/>
              <a:t>한 </a:t>
            </a:r>
            <a:r>
              <a:rPr lang="en-US" altLang="ko-KR" dirty="0"/>
              <a:t>Image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표시할 수 있는 </a:t>
            </a:r>
            <a:r>
              <a:rPr lang="en-US" altLang="ko-KR" dirty="0"/>
              <a:t>View</a:t>
            </a:r>
            <a:r>
              <a:rPr lang="ko-KR" altLang="en-US" dirty="0"/>
              <a:t>의 형태로 변환하는 </a:t>
            </a:r>
            <a:r>
              <a:rPr lang="en-US" altLang="ko-KR" dirty="0"/>
              <a:t>API</a:t>
            </a:r>
          </a:p>
          <a:p>
            <a:pPr>
              <a:lnSpc>
                <a:spcPts val="3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3849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48779" y="1647987"/>
            <a:ext cx="68952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카메라에서 사람을 인식하여 애니메이션 이미지 삽입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972029"/>
            <a:ext cx="802531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Camera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기기에서 카메라 촬영 시작</a:t>
            </a:r>
            <a:r>
              <a:rPr lang="en-US" altLang="ko-KR" dirty="0"/>
              <a:t>,</a:t>
            </a:r>
            <a:r>
              <a:rPr lang="ko-KR" altLang="en-US" dirty="0"/>
              <a:t> 종료 메소드 수행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카메라 </a:t>
            </a:r>
            <a:r>
              <a:rPr lang="en-US" altLang="ko-KR" dirty="0"/>
              <a:t>Raw </a:t>
            </a:r>
            <a:r>
              <a:rPr lang="ko-KR" altLang="en-US" dirty="0"/>
              <a:t>이미지를 </a:t>
            </a:r>
            <a:r>
              <a:rPr lang="en-US" altLang="ko-KR" dirty="0" err="1"/>
              <a:t>TensorFlow</a:t>
            </a:r>
            <a:r>
              <a:rPr lang="ko-KR" altLang="en-US" dirty="0"/>
              <a:t>가 수정할 수 있는 </a:t>
            </a:r>
            <a:r>
              <a:rPr lang="en-US" altLang="ko-KR" dirty="0"/>
              <a:t>image format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Image Resolution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Image Capture Frame</a:t>
            </a:r>
            <a:r>
              <a:rPr lang="ko-KR" altLang="en-US" dirty="0"/>
              <a:t> </a:t>
            </a:r>
            <a:r>
              <a:rPr lang="en-US" altLang="ko-KR" dirty="0"/>
              <a:t>Rate </a:t>
            </a:r>
            <a:r>
              <a:rPr lang="ko-KR" altLang="en-US" dirty="0"/>
              <a:t>설정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Sensors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애니메이션은 사용자가 바라보고 있는 상황에 따라 바뀌어야 하므로 </a:t>
            </a:r>
            <a:r>
              <a:rPr lang="en-US" altLang="ko-KR" dirty="0"/>
              <a:t>Sensor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Accelerometer, Gravity Sensor, Gyroscope </a:t>
            </a:r>
            <a:r>
              <a:rPr lang="ko-KR" altLang="en-US" dirty="0"/>
              <a:t>등을 제어하는 </a:t>
            </a:r>
            <a:r>
              <a:rPr lang="en-US" altLang="ko-KR" dirty="0"/>
              <a:t>API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Sensor</a:t>
            </a:r>
            <a:r>
              <a:rPr lang="ko-KR" altLang="en-US" dirty="0"/>
              <a:t>값을 통해 사용자의 </a:t>
            </a:r>
            <a:r>
              <a:rPr lang="en-US" altLang="ko-KR" dirty="0"/>
              <a:t>Orientation</a:t>
            </a:r>
            <a:r>
              <a:rPr lang="ko-KR" altLang="en-US" dirty="0"/>
              <a:t>과 </a:t>
            </a:r>
            <a:r>
              <a:rPr lang="en-US" altLang="ko-KR" dirty="0"/>
              <a:t>Device </a:t>
            </a:r>
            <a:r>
              <a:rPr lang="ko-KR" altLang="en-US" dirty="0"/>
              <a:t>위치 계산</a:t>
            </a:r>
            <a:endParaRPr lang="en-US" altLang="ko-KR" dirty="0"/>
          </a:p>
        </p:txBody>
      </p:sp>
      <p:sp>
        <p:nvSpPr>
          <p:cNvPr id="10" name="타원 6"/>
          <p:cNvSpPr/>
          <p:nvPr/>
        </p:nvSpPr>
        <p:spPr>
          <a:xfrm>
            <a:off x="457200" y="1079968"/>
            <a:ext cx="1595910" cy="1611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</p:spTree>
    <p:extLst>
      <p:ext uri="{BB962C8B-B14F-4D97-AF65-F5344CB8AC3E}">
        <p14:creationId xmlns:p14="http://schemas.microsoft.com/office/powerpoint/2010/main" val="18753325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48779" y="1647987"/>
            <a:ext cx="68952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카메라에서 사람을 인식하여 애니메이션 이미지 삽입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755986"/>
            <a:ext cx="80253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</a:t>
            </a:r>
          </a:p>
          <a:p>
            <a:pPr>
              <a:lnSpc>
                <a:spcPts val="3000"/>
              </a:lnSpc>
            </a:pPr>
            <a:r>
              <a:rPr lang="en-US" altLang="ko-KR" dirty="0" err="1"/>
              <a:t>TensorFlow</a:t>
            </a:r>
            <a:r>
              <a:rPr lang="ko-KR" altLang="en-US" dirty="0"/>
              <a:t>가 인식한 위치에 </a:t>
            </a:r>
            <a:r>
              <a:rPr lang="en-US" altLang="ko-KR" dirty="0"/>
              <a:t>Glide</a:t>
            </a:r>
            <a:r>
              <a:rPr lang="ko-KR" altLang="en-US" dirty="0"/>
              <a:t>가 로드한 </a:t>
            </a:r>
            <a:r>
              <a:rPr lang="en-US" altLang="ko-KR" dirty="0"/>
              <a:t>Object</a:t>
            </a:r>
            <a:r>
              <a:rPr lang="ko-KR" altLang="en-US" dirty="0"/>
              <a:t>를 놓을 수 있도록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애니메이션을 표현하는 </a:t>
            </a:r>
            <a:r>
              <a:rPr lang="en-US" altLang="ko-KR" dirty="0"/>
              <a:t>API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Sensor</a:t>
            </a:r>
            <a:r>
              <a:rPr lang="ko-KR" altLang="en-US" dirty="0"/>
              <a:t>을 통해 얻어낸 </a:t>
            </a:r>
            <a:r>
              <a:rPr lang="en-US" altLang="ko-KR" dirty="0"/>
              <a:t>Orientation</a:t>
            </a:r>
            <a:r>
              <a:rPr lang="ko-KR" altLang="en-US" dirty="0"/>
              <a:t>에 맞도록 </a:t>
            </a:r>
            <a:r>
              <a:rPr lang="en-US" altLang="ko-KR" dirty="0"/>
              <a:t>OpenGL</a:t>
            </a:r>
            <a:r>
              <a:rPr lang="ko-KR" altLang="en-US" dirty="0"/>
              <a:t>의 </a:t>
            </a:r>
            <a:r>
              <a:rPr lang="en-US" altLang="ko-KR" dirty="0"/>
              <a:t>Animation</a:t>
            </a:r>
            <a:r>
              <a:rPr lang="ko-KR" altLang="en-US" dirty="0"/>
              <a:t>을 제어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SurfaceView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를 표시할 수 있는 공간을 제공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Glide</a:t>
            </a:r>
            <a:r>
              <a:rPr lang="ko-KR" altLang="en-US" dirty="0"/>
              <a:t>가 </a:t>
            </a:r>
            <a:r>
              <a:rPr lang="en-US" altLang="ko-KR" dirty="0"/>
              <a:t>Load</a:t>
            </a:r>
            <a:r>
              <a:rPr lang="ko-KR" altLang="en-US" dirty="0"/>
              <a:t>한 이미지를 표시하거나</a:t>
            </a:r>
            <a:r>
              <a:rPr lang="en-US" altLang="ko-KR" dirty="0"/>
              <a:t>,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OpenGL</a:t>
            </a:r>
            <a:r>
              <a:rPr lang="ko-KR" altLang="en-US" dirty="0"/>
              <a:t>과 </a:t>
            </a:r>
            <a:r>
              <a:rPr lang="en-US" altLang="ko-KR" dirty="0"/>
              <a:t>Camera</a:t>
            </a:r>
            <a:r>
              <a:rPr lang="ko-KR" altLang="en-US" dirty="0"/>
              <a:t>이 표현될 이미지 공간을 제공하여 </a:t>
            </a: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Mode </a:t>
            </a:r>
            <a:r>
              <a:rPr lang="ko-KR" altLang="en-US" dirty="0"/>
              <a:t>구현 가능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UI Update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en-US" altLang="ko-KR" dirty="0"/>
              <a:t> Logic, State Logic, Query </a:t>
            </a:r>
            <a:r>
              <a:rPr lang="ko-KR" altLang="en-US" dirty="0"/>
              <a:t>등이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모두 다른 </a:t>
            </a:r>
            <a:r>
              <a:rPr lang="en-US" altLang="ko-KR" dirty="0"/>
              <a:t>thread</a:t>
            </a:r>
            <a:r>
              <a:rPr lang="ko-KR" altLang="en-US" dirty="0"/>
              <a:t>에 존재해야 사용자가 접하는 </a:t>
            </a:r>
            <a:r>
              <a:rPr lang="en-US" altLang="ko-KR" dirty="0"/>
              <a:t>UI Layer</a:t>
            </a:r>
            <a:r>
              <a:rPr lang="ko-KR" altLang="en-US" dirty="0"/>
              <a:t>의 </a:t>
            </a:r>
            <a:r>
              <a:rPr lang="en-US" altLang="ko-KR" dirty="0"/>
              <a:t>latency</a:t>
            </a:r>
            <a:r>
              <a:rPr lang="ko-KR" altLang="en-US" dirty="0"/>
              <a:t>가 감소</a:t>
            </a:r>
            <a:endParaRPr lang="en-US" altLang="ko-KR" dirty="0"/>
          </a:p>
        </p:txBody>
      </p:sp>
      <p:sp>
        <p:nvSpPr>
          <p:cNvPr id="10" name="타원 6"/>
          <p:cNvSpPr/>
          <p:nvPr/>
        </p:nvSpPr>
        <p:spPr>
          <a:xfrm>
            <a:off x="457200" y="1079968"/>
            <a:ext cx="1595910" cy="1611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</p:spTree>
    <p:extLst>
      <p:ext uri="{BB962C8B-B14F-4D97-AF65-F5344CB8AC3E}">
        <p14:creationId xmlns:p14="http://schemas.microsoft.com/office/powerpoint/2010/main" val="18884798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Spec: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How to Achieve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207217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255" y="3394341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703203" y="1457599"/>
            <a:ext cx="2626523" cy="789451"/>
          </a:xfrm>
          <a:prstGeom prst="rect">
            <a:avLst/>
          </a:prstGeom>
          <a:solidFill>
            <a:srgbClr val="3E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데이터셋 추가</a:t>
            </a:r>
            <a:endParaRPr lang="en-US" altLang="ko-KR" dirty="0"/>
          </a:p>
        </p:txBody>
      </p:sp>
      <p:sp>
        <p:nvSpPr>
          <p:cNvPr id="12" name="다이아몬드 11"/>
          <p:cNvSpPr/>
          <p:nvPr/>
        </p:nvSpPr>
        <p:spPr>
          <a:xfrm>
            <a:off x="4703204" y="3896131"/>
            <a:ext cx="2626523" cy="85760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&gt;90% accuracy</a:t>
            </a:r>
          </a:p>
        </p:txBody>
      </p:sp>
      <p:cxnSp>
        <p:nvCxnSpPr>
          <p:cNvPr id="15" name="직선 화살표 연결선 14"/>
          <p:cNvCxnSpPr>
            <a:cxnSpLocks/>
            <a:stCxn id="11" idx="2"/>
            <a:endCxn id="30" idx="0"/>
          </p:cNvCxnSpPr>
          <p:nvPr/>
        </p:nvCxnSpPr>
        <p:spPr>
          <a:xfrm>
            <a:off x="6016465" y="2247050"/>
            <a:ext cx="0" cy="4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12" idx="2"/>
            <a:endCxn id="43" idx="0"/>
          </p:cNvCxnSpPr>
          <p:nvPr/>
        </p:nvCxnSpPr>
        <p:spPr>
          <a:xfrm flipH="1">
            <a:off x="6016465" y="4753736"/>
            <a:ext cx="1" cy="4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12" idx="3"/>
            <a:endCxn id="11" idx="3"/>
          </p:cNvCxnSpPr>
          <p:nvPr/>
        </p:nvCxnSpPr>
        <p:spPr>
          <a:xfrm flipH="1" flipV="1">
            <a:off x="7329726" y="1852325"/>
            <a:ext cx="1" cy="24726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7990" y="29322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3474" y="4742216"/>
            <a:ext cx="53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03203" y="2725575"/>
            <a:ext cx="2626523" cy="789451"/>
          </a:xfrm>
          <a:prstGeom prst="rect">
            <a:avLst/>
          </a:prstGeom>
          <a:solidFill>
            <a:srgbClr val="3E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배치로 일부 추출</a:t>
            </a:r>
            <a:endParaRPr lang="en-US" altLang="ko-KR" dirty="0"/>
          </a:p>
        </p:txBody>
      </p:sp>
      <p:cxnSp>
        <p:nvCxnSpPr>
          <p:cNvPr id="38" name="직선 화살표 연결선 37"/>
          <p:cNvCxnSpPr>
            <a:cxnSpLocks/>
            <a:stCxn id="30" idx="2"/>
            <a:endCxn id="12" idx="0"/>
          </p:cNvCxnSpPr>
          <p:nvPr/>
        </p:nvCxnSpPr>
        <p:spPr>
          <a:xfrm>
            <a:off x="6016465" y="3515026"/>
            <a:ext cx="1" cy="38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703203" y="5205095"/>
            <a:ext cx="2626523" cy="789451"/>
          </a:xfrm>
          <a:prstGeom prst="rect">
            <a:avLst/>
          </a:prstGeom>
          <a:solidFill>
            <a:srgbClr val="F96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8646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 </a:t>
            </a:r>
            <a:r>
              <a:rPr lang="ko-KR" altLang="en-US" dirty="0">
                <a:latin typeface="+mj-lt"/>
              </a:rPr>
              <a:t>달성 방법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알고리즘 개선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9172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초기 가중치 개선</a:t>
            </a:r>
            <a:endParaRPr lang="en-US" altLang="ko-KR" sz="2000" b="1" dirty="0"/>
          </a:p>
          <a:p>
            <a:pPr>
              <a:lnSpc>
                <a:spcPts val="3000"/>
              </a:lnSpc>
            </a:pPr>
            <a:endParaRPr lang="en-US" altLang="ko-KR" sz="2000" b="1" dirty="0"/>
          </a:p>
          <a:p>
            <a:pPr>
              <a:lnSpc>
                <a:spcPts val="3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드롭 아웃</a:t>
            </a:r>
            <a:endParaRPr lang="en-US" altLang="ko-KR" sz="2000" b="1" dirty="0"/>
          </a:p>
          <a:p>
            <a:pPr>
              <a:lnSpc>
                <a:spcPts val="3000"/>
              </a:lnSpc>
            </a:pPr>
            <a:r>
              <a:rPr lang="ko-KR" altLang="en-US" sz="2000" dirty="0"/>
              <a:t>복잡도를</a:t>
            </a:r>
            <a:r>
              <a:rPr lang="en-US" altLang="ko-KR" sz="2000" dirty="0"/>
              <a:t> </a:t>
            </a:r>
            <a:r>
              <a:rPr lang="ko-KR" altLang="en-US" sz="2000" dirty="0"/>
              <a:t>낮추기 위해 완전 연결된 선들 중 일부를 임의로 삭제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7" y="2983597"/>
            <a:ext cx="6097078" cy="32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42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 </a:t>
            </a:r>
            <a:r>
              <a:rPr lang="ko-KR" altLang="en-US" dirty="0">
                <a:latin typeface="+mj-lt"/>
              </a:rPr>
              <a:t>달성 방법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알고리즘 개선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5578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b="1" dirty="0"/>
              <a:t>3. Region with Convolutional Neural Network</a:t>
            </a:r>
          </a:p>
          <a:p>
            <a:pPr>
              <a:lnSpc>
                <a:spcPts val="3000"/>
              </a:lnSpc>
            </a:pPr>
            <a:r>
              <a:rPr lang="ko-KR" altLang="en-US" sz="2000" dirty="0"/>
              <a:t>특정 영역을 선정하여 분석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53" y="2729125"/>
            <a:ext cx="1942390" cy="1290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79" y="2729125"/>
            <a:ext cx="1942390" cy="12905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87367" y="2856791"/>
            <a:ext cx="704258" cy="948477"/>
          </a:xfrm>
          <a:prstGeom prst="rect">
            <a:avLst/>
          </a:prstGeom>
          <a:noFill/>
          <a:ln w="38100">
            <a:solidFill>
              <a:srgbClr val="F96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7" t="9892" r="33626" b="16616"/>
          <a:stretch/>
        </p:blipFill>
        <p:spPr>
          <a:xfrm>
            <a:off x="3195280" y="5336082"/>
            <a:ext cx="704258" cy="7837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95280" y="5336082"/>
            <a:ext cx="704258" cy="783770"/>
          </a:xfrm>
          <a:prstGeom prst="rect">
            <a:avLst/>
          </a:prstGeom>
          <a:noFill/>
          <a:ln w="38100">
            <a:solidFill>
              <a:srgbClr val="F96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cxnSpLocks/>
            <a:stCxn id="5" idx="3"/>
            <a:endCxn id="9" idx="1"/>
          </p:cNvCxnSpPr>
          <p:nvPr/>
        </p:nvCxnSpPr>
        <p:spPr>
          <a:xfrm>
            <a:off x="3399743" y="3374416"/>
            <a:ext cx="190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7409" y="3005083"/>
            <a:ext cx="167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후보 영역 선택 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cxnSpLocks/>
            <a:stCxn id="9" idx="2"/>
            <a:endCxn id="12" idx="0"/>
          </p:cNvCxnSpPr>
          <p:nvPr/>
        </p:nvCxnSpPr>
        <p:spPr>
          <a:xfrm flipH="1">
            <a:off x="3547409" y="4019706"/>
            <a:ext cx="2726165" cy="131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926249">
            <a:off x="3888593" y="4365397"/>
            <a:ext cx="167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영역 가공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3554" y="5191063"/>
            <a:ext cx="1982150" cy="10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 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cxnSpLocks/>
            <a:stCxn id="11" idx="3"/>
            <a:endCxn id="21" idx="1"/>
          </p:cNvCxnSpPr>
          <p:nvPr/>
        </p:nvCxnSpPr>
        <p:spPr>
          <a:xfrm>
            <a:off x="3899538" y="5727967"/>
            <a:ext cx="744016" cy="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426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1808" y="1371338"/>
            <a:ext cx="1751423" cy="17514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Spec: How to Achieve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213" y="343441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Continuously</a:t>
            </a:r>
            <a:endParaRPr lang="ko-KR" altLang="en-US" sz="2400" b="1" dirty="0"/>
          </a:p>
        </p:txBody>
      </p:sp>
      <p:sp>
        <p:nvSpPr>
          <p:cNvPr id="17" name="직사각형 10"/>
          <p:cNvSpPr/>
          <p:nvPr/>
        </p:nvSpPr>
        <p:spPr>
          <a:xfrm>
            <a:off x="4703203" y="1457599"/>
            <a:ext cx="2626523" cy="789451"/>
          </a:xfrm>
          <a:prstGeom prst="rect">
            <a:avLst/>
          </a:prstGeom>
          <a:solidFill>
            <a:srgbClr val="3E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 Rate </a:t>
            </a:r>
            <a:r>
              <a:rPr lang="ko-KR" altLang="en-US" dirty="0"/>
              <a:t>조정</a:t>
            </a:r>
            <a:endParaRPr lang="en-US" altLang="ko-KR" dirty="0"/>
          </a:p>
          <a:p>
            <a:pPr algn="ctr"/>
            <a:r>
              <a:rPr lang="en-US" altLang="ko-KR" dirty="0"/>
              <a:t>UI Multithreading </a:t>
            </a:r>
            <a:r>
              <a:rPr lang="ko-KR" altLang="en-US" dirty="0"/>
              <a:t>조절</a:t>
            </a:r>
            <a:endParaRPr lang="en-US" altLang="ko-KR" dirty="0"/>
          </a:p>
        </p:txBody>
      </p:sp>
      <p:sp>
        <p:nvSpPr>
          <p:cNvPr id="19" name="다이아몬드 11"/>
          <p:cNvSpPr/>
          <p:nvPr/>
        </p:nvSpPr>
        <p:spPr>
          <a:xfrm>
            <a:off x="4703204" y="3896131"/>
            <a:ext cx="2626523" cy="85760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 latency</a:t>
            </a:r>
            <a:br>
              <a:rPr lang="en-US" altLang="ko-KR" sz="1400" dirty="0"/>
            </a:br>
            <a:r>
              <a:rPr lang="ko-KR" altLang="en-US" sz="1400" dirty="0"/>
              <a:t>기준 통과</a:t>
            </a:r>
            <a:endParaRPr lang="en-US" altLang="ko-KR" sz="1400" dirty="0"/>
          </a:p>
        </p:txBody>
      </p:sp>
      <p:cxnSp>
        <p:nvCxnSpPr>
          <p:cNvPr id="20" name="직선 화살표 연결선 14"/>
          <p:cNvCxnSpPr>
            <a:cxnSpLocks/>
            <a:stCxn id="31" idx="2"/>
          </p:cNvCxnSpPr>
          <p:nvPr/>
        </p:nvCxnSpPr>
        <p:spPr>
          <a:xfrm>
            <a:off x="6016465" y="2247050"/>
            <a:ext cx="0" cy="4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7"/>
          <p:cNvCxnSpPr>
            <a:cxnSpLocks/>
          </p:cNvCxnSpPr>
          <p:nvPr/>
        </p:nvCxnSpPr>
        <p:spPr>
          <a:xfrm flipH="1">
            <a:off x="6016465" y="4753736"/>
            <a:ext cx="1" cy="4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2"/>
          <p:cNvCxnSpPr>
            <a:endCxn id="31" idx="3"/>
          </p:cNvCxnSpPr>
          <p:nvPr/>
        </p:nvCxnSpPr>
        <p:spPr>
          <a:xfrm flipH="1" flipV="1">
            <a:off x="7329726" y="1852325"/>
            <a:ext cx="1" cy="24726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27990" y="29322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53474" y="4742216"/>
            <a:ext cx="53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직사각형 29"/>
          <p:cNvSpPr/>
          <p:nvPr/>
        </p:nvSpPr>
        <p:spPr>
          <a:xfrm>
            <a:off x="4703203" y="2725575"/>
            <a:ext cx="2626523" cy="789451"/>
          </a:xfrm>
          <a:prstGeom prst="rect">
            <a:avLst/>
          </a:prstGeom>
          <a:solidFill>
            <a:srgbClr val="3E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dumpsys</a:t>
            </a:r>
            <a:r>
              <a:rPr lang="en-US" altLang="ko-KR" dirty="0"/>
              <a:t> </a:t>
            </a:r>
            <a:r>
              <a:rPr lang="ko-KR" altLang="en-US" dirty="0"/>
              <a:t>테스트 툴</a:t>
            </a:r>
            <a:br>
              <a:rPr lang="en-US" altLang="ko-KR" dirty="0"/>
            </a:br>
            <a:r>
              <a:rPr lang="en-US" altLang="ko-KR" dirty="0"/>
              <a:t>UI Performance </a:t>
            </a:r>
            <a:r>
              <a:rPr lang="ko-KR" altLang="en-US" dirty="0"/>
              <a:t>측정</a:t>
            </a:r>
            <a:endParaRPr lang="en-US" altLang="ko-KR" dirty="0"/>
          </a:p>
        </p:txBody>
      </p:sp>
      <p:cxnSp>
        <p:nvCxnSpPr>
          <p:cNvPr id="29" name="직선 화살표 연결선 37"/>
          <p:cNvCxnSpPr>
            <a:cxnSpLocks/>
          </p:cNvCxnSpPr>
          <p:nvPr/>
        </p:nvCxnSpPr>
        <p:spPr>
          <a:xfrm>
            <a:off x="6016465" y="3515026"/>
            <a:ext cx="1" cy="38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42"/>
          <p:cNvSpPr/>
          <p:nvPr/>
        </p:nvSpPr>
        <p:spPr>
          <a:xfrm>
            <a:off x="4703203" y="5205095"/>
            <a:ext cx="2626523" cy="789451"/>
          </a:xfrm>
          <a:prstGeom prst="rect">
            <a:avLst/>
          </a:prstGeom>
          <a:solidFill>
            <a:srgbClr val="F96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90276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374440" y="3402022"/>
            <a:ext cx="6258812" cy="2924944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7" name="화살표: 오른쪽 6"/>
          <p:cNvSpPr/>
          <p:nvPr/>
        </p:nvSpPr>
        <p:spPr>
          <a:xfrm>
            <a:off x="1374440" y="4261449"/>
            <a:ext cx="7441756" cy="14952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25711"/>
            <a:ext cx="1440688" cy="779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ML Train Model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4475" y="1325711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stCxn id="16" idx="6"/>
            <a:endCxn id="15" idx="1"/>
          </p:cNvCxnSpPr>
          <p:nvPr/>
        </p:nvCxnSpPr>
        <p:spPr>
          <a:xfrm flipV="1">
            <a:off x="2161369" y="1722464"/>
            <a:ext cx="1333106" cy="14387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15239"/>
            <a:ext cx="1147070" cy="7225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1468268" y="2133604"/>
            <a:ext cx="2026207" cy="1188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973541" y="2119217"/>
            <a:ext cx="2659711" cy="12828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56272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Conv.</a:t>
            </a:r>
          </a:p>
          <a:p>
            <a:pPr algn="ctr"/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2334883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ReLU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3013494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Pooling</a:t>
            </a:r>
          </a:p>
          <a:p>
            <a:pPr algn="ctr"/>
            <a:r>
              <a:rPr lang="en-US" altLang="ko-KR" sz="900" dirty="0"/>
              <a:t>Layer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4209694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Conv.</a:t>
            </a:r>
          </a:p>
          <a:p>
            <a:pPr algn="ctr"/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4888305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ReLU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5986732" y="3853132"/>
            <a:ext cx="586596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Affine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6665343" y="3853132"/>
            <a:ext cx="755122" cy="2214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663990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Architecture: Modules</a:t>
            </a:r>
            <a:endParaRPr lang="ko-KR" altLang="en-US" dirty="0">
              <a:latin typeface="+mj-lt"/>
            </a:endParaRPr>
          </a:p>
        </p:txBody>
      </p:sp>
      <p:sp>
        <p:nvSpPr>
          <p:cNvPr id="31" name="직사각형 14"/>
          <p:cNvSpPr/>
          <p:nvPr/>
        </p:nvSpPr>
        <p:spPr>
          <a:xfrm>
            <a:off x="457200" y="1219389"/>
            <a:ext cx="3219855" cy="140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/>
              <a:t>App Controller</a:t>
            </a:r>
            <a:endParaRPr lang="ko-KR" altLang="en-US" sz="2000" b="1" dirty="0"/>
          </a:p>
        </p:txBody>
      </p:sp>
      <p:sp>
        <p:nvSpPr>
          <p:cNvPr id="32" name="직사각형 2"/>
          <p:cNvSpPr/>
          <p:nvPr/>
        </p:nvSpPr>
        <p:spPr>
          <a:xfrm>
            <a:off x="4311266" y="1219388"/>
            <a:ext cx="4375533" cy="31775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/>
              <a:t>AR Mode Image</a:t>
            </a:r>
            <a:endParaRPr lang="ko-KR" altLang="en-US" sz="2000" b="1" dirty="0"/>
          </a:p>
        </p:txBody>
      </p:sp>
      <p:sp>
        <p:nvSpPr>
          <p:cNvPr id="33" name="직사각형 14"/>
          <p:cNvSpPr/>
          <p:nvPr/>
        </p:nvSpPr>
        <p:spPr>
          <a:xfrm>
            <a:off x="457200" y="3171217"/>
            <a:ext cx="3219855" cy="3326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 err="1"/>
              <a:t>Webtoon</a:t>
            </a:r>
            <a:r>
              <a:rPr lang="en-US" altLang="ko-KR" sz="2000" b="1" dirty="0"/>
              <a:t> Mode Image</a:t>
            </a:r>
            <a:endParaRPr lang="ko-KR" altLang="en-US" sz="2000" b="1" dirty="0"/>
          </a:p>
        </p:txBody>
      </p:sp>
      <p:sp>
        <p:nvSpPr>
          <p:cNvPr id="34" name="직사각형 14"/>
          <p:cNvSpPr/>
          <p:nvPr/>
        </p:nvSpPr>
        <p:spPr>
          <a:xfrm>
            <a:off x="4311265" y="4818673"/>
            <a:ext cx="4375533" cy="16794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/>
              <a:t>Image Drawer</a:t>
            </a:r>
            <a:endParaRPr lang="ko-KR" altLang="en-US" sz="2000" b="1" dirty="0"/>
          </a:p>
        </p:txBody>
      </p:sp>
      <p:sp>
        <p:nvSpPr>
          <p:cNvPr id="35" name="직사각형 14"/>
          <p:cNvSpPr/>
          <p:nvPr/>
        </p:nvSpPr>
        <p:spPr>
          <a:xfrm>
            <a:off x="588061" y="1641159"/>
            <a:ext cx="1221284" cy="810209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14"/>
          <p:cNvSpPr/>
          <p:nvPr/>
        </p:nvSpPr>
        <p:spPr>
          <a:xfrm>
            <a:off x="1940205" y="1641160"/>
            <a:ext cx="1503385" cy="810208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14"/>
          <p:cNvSpPr/>
          <p:nvPr/>
        </p:nvSpPr>
        <p:spPr>
          <a:xfrm>
            <a:off x="1768888" y="3742333"/>
            <a:ext cx="1674702" cy="930400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Realm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14"/>
          <p:cNvSpPr/>
          <p:nvPr/>
        </p:nvSpPr>
        <p:spPr>
          <a:xfrm>
            <a:off x="1768888" y="4916565"/>
            <a:ext cx="1674702" cy="1445324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Glide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14"/>
          <p:cNvSpPr/>
          <p:nvPr/>
        </p:nvSpPr>
        <p:spPr>
          <a:xfrm>
            <a:off x="622109" y="3742333"/>
            <a:ext cx="967898" cy="2619556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Web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toon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Sets</a:t>
            </a:r>
          </a:p>
        </p:txBody>
      </p:sp>
      <p:sp>
        <p:nvSpPr>
          <p:cNvPr id="40" name="직사각형 14"/>
          <p:cNvSpPr/>
          <p:nvPr/>
        </p:nvSpPr>
        <p:spPr>
          <a:xfrm>
            <a:off x="7042826" y="1370179"/>
            <a:ext cx="1439694" cy="930400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Animation Image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14"/>
          <p:cNvSpPr/>
          <p:nvPr/>
        </p:nvSpPr>
        <p:spPr>
          <a:xfrm>
            <a:off x="4540905" y="1641160"/>
            <a:ext cx="2297642" cy="1899709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Human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14"/>
          <p:cNvSpPr/>
          <p:nvPr/>
        </p:nvSpPr>
        <p:spPr>
          <a:xfrm>
            <a:off x="4540905" y="3742332"/>
            <a:ext cx="1476691" cy="498927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Sensors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14"/>
          <p:cNvSpPr/>
          <p:nvPr/>
        </p:nvSpPr>
        <p:spPr>
          <a:xfrm>
            <a:off x="6221876" y="3742332"/>
            <a:ext cx="2260643" cy="498927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Camera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14"/>
          <p:cNvSpPr/>
          <p:nvPr/>
        </p:nvSpPr>
        <p:spPr>
          <a:xfrm>
            <a:off x="7042825" y="2451369"/>
            <a:ext cx="1439694" cy="1089499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OpenGL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14"/>
          <p:cNvSpPr/>
          <p:nvPr/>
        </p:nvSpPr>
        <p:spPr>
          <a:xfrm>
            <a:off x="4432943" y="5220543"/>
            <a:ext cx="1928947" cy="462469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RecyclerView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7" name="직사각형 14"/>
          <p:cNvSpPr/>
          <p:nvPr/>
        </p:nvSpPr>
        <p:spPr>
          <a:xfrm>
            <a:off x="6539936" y="5218535"/>
            <a:ext cx="1968816" cy="464477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ImageView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8" name="직사각형 14"/>
          <p:cNvSpPr/>
          <p:nvPr/>
        </p:nvSpPr>
        <p:spPr>
          <a:xfrm>
            <a:off x="4478713" y="5860549"/>
            <a:ext cx="4003806" cy="468950"/>
          </a:xfrm>
          <a:prstGeom prst="rect">
            <a:avLst/>
          </a:prstGeom>
          <a:solidFill>
            <a:srgbClr val="60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SurfaceView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924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Basic Spec/Architecture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Modules: Interconnections</a:t>
            </a:r>
            <a:endParaRPr lang="ko-KR" altLang="en-US" dirty="0">
              <a:latin typeface="+mj-lt"/>
            </a:endParaRPr>
          </a:p>
        </p:txBody>
      </p:sp>
      <p:sp>
        <p:nvSpPr>
          <p:cNvPr id="22" name="직사각형 2"/>
          <p:cNvSpPr/>
          <p:nvPr/>
        </p:nvSpPr>
        <p:spPr>
          <a:xfrm>
            <a:off x="4311266" y="1219388"/>
            <a:ext cx="4375533" cy="31775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/>
              <a:t>AR Mode Image</a:t>
            </a:r>
            <a:endParaRPr lang="ko-KR" altLang="en-US" b="1" dirty="0"/>
          </a:p>
        </p:txBody>
      </p:sp>
      <p:sp>
        <p:nvSpPr>
          <p:cNvPr id="23" name="직사각형 14"/>
          <p:cNvSpPr/>
          <p:nvPr/>
        </p:nvSpPr>
        <p:spPr>
          <a:xfrm>
            <a:off x="457198" y="3171217"/>
            <a:ext cx="3219855" cy="3326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 err="1"/>
              <a:t>Webtoon</a:t>
            </a:r>
            <a:r>
              <a:rPr lang="en-US" altLang="ko-KR" b="1" dirty="0"/>
              <a:t> Mode Image</a:t>
            </a:r>
            <a:endParaRPr lang="ko-KR" altLang="en-US" b="1" dirty="0"/>
          </a:p>
        </p:txBody>
      </p:sp>
      <p:sp>
        <p:nvSpPr>
          <p:cNvPr id="24" name="직사각형 14"/>
          <p:cNvSpPr/>
          <p:nvPr/>
        </p:nvSpPr>
        <p:spPr>
          <a:xfrm>
            <a:off x="4311265" y="4818673"/>
            <a:ext cx="4375533" cy="16794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/>
              <a:t>Image Drawer</a:t>
            </a:r>
            <a:endParaRPr lang="ko-KR" altLang="en-US" b="1" dirty="0"/>
          </a:p>
        </p:txBody>
      </p:sp>
      <p:sp>
        <p:nvSpPr>
          <p:cNvPr id="25" name="직사각형 14"/>
          <p:cNvSpPr/>
          <p:nvPr/>
        </p:nvSpPr>
        <p:spPr>
          <a:xfrm>
            <a:off x="457200" y="1219389"/>
            <a:ext cx="3219855" cy="140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/>
              <a:t>App Controller</a:t>
            </a:r>
            <a:endParaRPr lang="ko-KR" alt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089489" y="1377736"/>
            <a:ext cx="2163448" cy="692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 MODE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673157" y="5658375"/>
            <a:ext cx="3402727" cy="692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Webtoon</a:t>
            </a:r>
            <a:r>
              <a:rPr lang="en-US" dirty="0"/>
              <a:t> Image to Draw</a:t>
            </a:r>
          </a:p>
        </p:txBody>
      </p:sp>
      <p:sp>
        <p:nvSpPr>
          <p:cNvPr id="30" name="Right Arrow 29"/>
          <p:cNvSpPr/>
          <p:nvPr/>
        </p:nvSpPr>
        <p:spPr>
          <a:xfrm rot="5400000">
            <a:off x="-491985" y="3026341"/>
            <a:ext cx="2649075" cy="692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W</a:t>
            </a:r>
          </a:p>
          <a:p>
            <a:pPr algn="ctr"/>
            <a:r>
              <a:rPr lang="en-US" sz="1200" dirty="0"/>
              <a:t>e</a:t>
            </a:r>
          </a:p>
          <a:p>
            <a:pPr algn="ctr"/>
            <a:r>
              <a:rPr lang="en-US" sz="1200" dirty="0"/>
              <a:t>b</a:t>
            </a:r>
          </a:p>
          <a:p>
            <a:pPr algn="ctr"/>
            <a:r>
              <a:rPr lang="en-US" sz="1200" dirty="0"/>
              <a:t>t</a:t>
            </a:r>
          </a:p>
          <a:p>
            <a:pPr algn="ctr"/>
            <a:r>
              <a:rPr lang="en-US" sz="1200" dirty="0"/>
              <a:t>o</a:t>
            </a:r>
          </a:p>
          <a:p>
            <a:pPr algn="ctr"/>
            <a:r>
              <a:rPr lang="en-US" sz="1200" dirty="0"/>
              <a:t>o</a:t>
            </a:r>
          </a:p>
          <a:p>
            <a:pPr algn="ctr"/>
            <a:r>
              <a:rPr lang="en-US" sz="1200" dirty="0"/>
              <a:t>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</a:t>
            </a:r>
          </a:p>
          <a:p>
            <a:pPr algn="ctr"/>
            <a:r>
              <a:rPr lang="en-US" sz="1200" dirty="0"/>
              <a:t>o</a:t>
            </a:r>
          </a:p>
          <a:p>
            <a:pPr algn="ctr"/>
            <a:r>
              <a:rPr lang="en-US" sz="1200" dirty="0"/>
              <a:t>d</a:t>
            </a:r>
          </a:p>
          <a:p>
            <a:pPr algn="ctr"/>
            <a:r>
              <a:rPr lang="en-US" sz="1200" dirty="0"/>
              <a:t>d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182435" y="3037425"/>
            <a:ext cx="2626909" cy="6924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m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g</a:t>
            </a:r>
          </a:p>
          <a:p>
            <a:pPr algn="ctr"/>
            <a:r>
              <a:rPr lang="en-US" sz="1050" dirty="0"/>
              <a:t>e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L</a:t>
            </a:r>
          </a:p>
          <a:p>
            <a:pPr algn="ctr"/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c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t</a:t>
            </a:r>
          </a:p>
          <a:p>
            <a:pPr algn="ctr"/>
            <a:r>
              <a:rPr lang="en-US" sz="1050" dirty="0" err="1"/>
              <a:t>i</a:t>
            </a:r>
            <a:endParaRPr lang="en-US" sz="1050" dirty="0"/>
          </a:p>
          <a:p>
            <a:pPr algn="ctr"/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n</a:t>
            </a:r>
          </a:p>
          <a:p>
            <a:pPr algn="ctr"/>
            <a:endParaRPr lang="en-US" sz="1050" dirty="0"/>
          </a:p>
        </p:txBody>
      </p:sp>
      <p:sp>
        <p:nvSpPr>
          <p:cNvPr id="49" name="Right Arrow 48"/>
          <p:cNvSpPr/>
          <p:nvPr/>
        </p:nvSpPr>
        <p:spPr>
          <a:xfrm>
            <a:off x="3089489" y="1921641"/>
            <a:ext cx="2163448" cy="692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Location</a:t>
            </a:r>
          </a:p>
        </p:txBody>
      </p:sp>
      <p:sp>
        <p:nvSpPr>
          <p:cNvPr id="50" name="Right Arrow 49"/>
          <p:cNvSpPr/>
          <p:nvPr/>
        </p:nvSpPr>
        <p:spPr>
          <a:xfrm rot="2547377">
            <a:off x="5254195" y="4050669"/>
            <a:ext cx="2489672" cy="692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 Image To Draw</a:t>
            </a:r>
          </a:p>
        </p:txBody>
      </p:sp>
    </p:spTree>
    <p:extLst>
      <p:ext uri="{BB962C8B-B14F-4D97-AF65-F5344CB8AC3E}">
        <p14:creationId xmlns:p14="http://schemas.microsoft.com/office/powerpoint/2010/main" val="14476357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Procedure</a:t>
            </a:r>
            <a:endParaRPr 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2589634"/>
              </p:ext>
            </p:extLst>
          </p:nvPr>
        </p:nvGraphicFramePr>
        <p:xfrm>
          <a:off x="1018096" y="1486992"/>
          <a:ext cx="6676666" cy="463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001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269"/>
            <a:ext cx="8229600" cy="648404"/>
          </a:xfrm>
        </p:spPr>
        <p:txBody>
          <a:bodyPr/>
          <a:lstStyle/>
          <a:p>
            <a:r>
              <a:rPr lang="en-US" altLang="ko-KR" dirty="0"/>
              <a:t>Machine Learning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821" y="2715058"/>
            <a:ext cx="1721223" cy="9989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Inputs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8877" y="2177546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Verify that inputs are built correctly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8877" y="4058324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Add random distortion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8876" y="4998713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Increase data set size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flip,</a:t>
            </a:r>
            <a:r>
              <a:rPr lang="ko-KR" altLang="en-US" dirty="0"/>
              <a:t> </a:t>
            </a:r>
            <a:r>
              <a:rPr lang="en-US" altLang="ko-KR" dirty="0"/>
              <a:t>distort brightness &amp; contrast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8876" y="5939103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the process is slow, use separate threads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88876" y="1237157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Read Dataset(images) -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inputs(),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distorted_inputs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cxnSp>
        <p:nvCxnSpPr>
          <p:cNvPr id="23" name="Straight Connector 22"/>
          <p:cNvCxnSpPr>
            <a:cxnSpLocks/>
            <a:stCxn id="4" idx="3"/>
            <a:endCxn id="16" idx="1"/>
          </p:cNvCxnSpPr>
          <p:nvPr/>
        </p:nvCxnSpPr>
        <p:spPr>
          <a:xfrm flipV="1">
            <a:off x="2034044" y="1453157"/>
            <a:ext cx="554832" cy="176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4" idx="3"/>
            <a:endCxn id="100" idx="1"/>
          </p:cNvCxnSpPr>
          <p:nvPr/>
        </p:nvCxnSpPr>
        <p:spPr>
          <a:xfrm>
            <a:off x="2034044" y="3214521"/>
            <a:ext cx="554832" cy="11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4" idx="3"/>
            <a:endCxn id="9" idx="1"/>
          </p:cNvCxnSpPr>
          <p:nvPr/>
        </p:nvCxnSpPr>
        <p:spPr>
          <a:xfrm>
            <a:off x="2034044" y="3214521"/>
            <a:ext cx="554833" cy="10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stCxn id="4" idx="3"/>
            <a:endCxn id="10" idx="1"/>
          </p:cNvCxnSpPr>
          <p:nvPr/>
        </p:nvCxnSpPr>
        <p:spPr>
          <a:xfrm>
            <a:off x="2034044" y="3214521"/>
            <a:ext cx="554832" cy="200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4" idx="3"/>
            <a:endCxn id="12" idx="1"/>
          </p:cNvCxnSpPr>
          <p:nvPr/>
        </p:nvCxnSpPr>
        <p:spPr>
          <a:xfrm>
            <a:off x="2034044" y="3214521"/>
            <a:ext cx="554832" cy="294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7"/>
          <p:cNvSpPr/>
          <p:nvPr/>
        </p:nvSpPr>
        <p:spPr>
          <a:xfrm>
            <a:off x="2588876" y="3117935"/>
            <a:ext cx="62784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Crop images / Approximately whiten</a:t>
            </a:r>
          </a:p>
        </p:txBody>
      </p:sp>
      <p:cxnSp>
        <p:nvCxnSpPr>
          <p:cNvPr id="103" name="Straight Connector 27"/>
          <p:cNvCxnSpPr>
            <a:cxnSpLocks/>
            <a:stCxn id="4" idx="3"/>
            <a:endCxn id="8" idx="1"/>
          </p:cNvCxnSpPr>
          <p:nvPr/>
        </p:nvCxnSpPr>
        <p:spPr>
          <a:xfrm flipV="1">
            <a:off x="2034044" y="2393546"/>
            <a:ext cx="554833" cy="8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2905" y="1681362"/>
            <a:ext cx="35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Youtube</a:t>
            </a:r>
            <a:r>
              <a:rPr lang="en-US" dirty="0"/>
              <a:t> Faces DB</a:t>
            </a:r>
          </a:p>
        </p:txBody>
      </p:sp>
    </p:spTree>
    <p:extLst>
      <p:ext uri="{BB962C8B-B14F-4D97-AF65-F5344CB8AC3E}">
        <p14:creationId xmlns:p14="http://schemas.microsoft.com/office/powerpoint/2010/main" val="201940632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3793908" y="2487825"/>
            <a:ext cx="0" cy="315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5303" y="2047167"/>
            <a:ext cx="5317351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Compute the logits of predictions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5303" y="1290918"/>
            <a:ext cx="3903489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Inference operation: inference()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7079" y="3040596"/>
            <a:ext cx="5389662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Convolution and linear rectified linear activation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7078" y="3825147"/>
            <a:ext cx="2232577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Max pooling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7078" y="4609698"/>
            <a:ext cx="3637865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Local response normalization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7078" y="5394249"/>
            <a:ext cx="2444333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 flipV="1">
            <a:off x="2420309" y="1506918"/>
            <a:ext cx="514994" cy="193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endCxn id="6" idx="1"/>
          </p:cNvCxnSpPr>
          <p:nvPr/>
        </p:nvCxnSpPr>
        <p:spPr>
          <a:xfrm flipV="1">
            <a:off x="2420309" y="2263167"/>
            <a:ext cx="514994" cy="117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4607" y="5907214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transformation: producing logits</a:t>
            </a:r>
          </a:p>
        </p:txBody>
      </p:sp>
      <p:sp>
        <p:nvSpPr>
          <p:cNvPr id="17" name="Rectangle 3"/>
          <p:cNvSpPr/>
          <p:nvPr/>
        </p:nvSpPr>
        <p:spPr>
          <a:xfrm>
            <a:off x="342808" y="2865153"/>
            <a:ext cx="2071436" cy="9989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341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4716379" y="1749287"/>
            <a:ext cx="19250" cy="339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altLang="ko-KR" dirty="0"/>
              <a:t>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12747"/>
            <a:ext cx="1928693" cy="9989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4977" y="1221760"/>
            <a:ext cx="5109883" cy="78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Calculate </a:t>
            </a:r>
            <a:r>
              <a:rPr lang="en-US" b="1" dirty="0"/>
              <a:t>cross entropy </a:t>
            </a:r>
            <a:r>
              <a:rPr lang="en-US" dirty="0"/>
              <a:t>between </a:t>
            </a:r>
          </a:p>
          <a:p>
            <a:r>
              <a:rPr lang="en-US" dirty="0"/>
              <a:t>normalized predictions and one-hot coding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4977" y="3090738"/>
            <a:ext cx="3480867" cy="645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Weight decay + cross entropy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8233" y="204530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5629" y="2346138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5607" y="4326496"/>
            <a:ext cx="8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4977" y="5148303"/>
            <a:ext cx="4333796" cy="829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Calculate gradient and update learned variables and model of images</a:t>
            </a:r>
          </a:p>
        </p:txBody>
      </p:sp>
      <p:cxnSp>
        <p:nvCxnSpPr>
          <p:cNvPr id="23" name="Straight Connector 22"/>
          <p:cNvCxnSpPr>
            <a:cxnSpLocks/>
            <a:stCxn id="4" idx="3"/>
            <a:endCxn id="10" idx="1"/>
          </p:cNvCxnSpPr>
          <p:nvPr/>
        </p:nvCxnSpPr>
        <p:spPr>
          <a:xfrm>
            <a:off x="2385893" y="3412210"/>
            <a:ext cx="849084" cy="215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4" idx="3"/>
            <a:endCxn id="6" idx="1"/>
          </p:cNvCxnSpPr>
          <p:nvPr/>
        </p:nvCxnSpPr>
        <p:spPr>
          <a:xfrm>
            <a:off x="2385893" y="3412210"/>
            <a:ext cx="849084" cy="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4" idx="3"/>
            <a:endCxn id="5" idx="1"/>
          </p:cNvCxnSpPr>
          <p:nvPr/>
        </p:nvCxnSpPr>
        <p:spPr>
          <a:xfrm flipV="1">
            <a:off x="2385893" y="1612749"/>
            <a:ext cx="849084" cy="179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448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566" y="2536230"/>
            <a:ext cx="2028585" cy="11444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a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4871" y="1424760"/>
            <a:ext cx="3765176" cy="560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 how the model improves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4871" y="2629547"/>
            <a:ext cx="5278931" cy="983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precision 1 : number of matching times with image’s true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3166" y="368065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&gt;90 %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4871" y="4315083"/>
            <a:ext cx="5478716" cy="845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Moving averages model: using exponential decay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3166" y="529542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shadow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8646" y="579985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model performance, evaluation time</a:t>
            </a:r>
          </a:p>
        </p:txBody>
      </p:sp>
      <p:cxnSp>
        <p:nvCxnSpPr>
          <p:cNvPr id="14" name="Straight Connector 13"/>
          <p:cNvCxnSpPr>
            <a:cxnSpLocks/>
            <a:stCxn id="4" idx="3"/>
            <a:endCxn id="5" idx="1"/>
          </p:cNvCxnSpPr>
          <p:nvPr/>
        </p:nvCxnSpPr>
        <p:spPr>
          <a:xfrm flipV="1">
            <a:off x="2574151" y="1705228"/>
            <a:ext cx="760720" cy="140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4" idx="3"/>
            <a:endCxn id="10" idx="1"/>
          </p:cNvCxnSpPr>
          <p:nvPr/>
        </p:nvCxnSpPr>
        <p:spPr>
          <a:xfrm>
            <a:off x="2574151" y="3108441"/>
            <a:ext cx="760720" cy="162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4" idx="3"/>
            <a:endCxn id="6" idx="1"/>
          </p:cNvCxnSpPr>
          <p:nvPr/>
        </p:nvCxnSpPr>
        <p:spPr>
          <a:xfrm>
            <a:off x="2574151" y="3108441"/>
            <a:ext cx="760720" cy="1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72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Application Running Procedure</a:t>
            </a:r>
            <a:endParaRPr lang="ko-KR" alt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16" y="969176"/>
            <a:ext cx="3611168" cy="50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7689" y="5867985"/>
            <a:ext cx="5105332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dirty="0"/>
              <a:t>앞에서 소개된 </a:t>
            </a:r>
            <a:r>
              <a:rPr lang="en-US" altLang="ko-KR" sz="2000" dirty="0"/>
              <a:t>API</a:t>
            </a:r>
            <a:r>
              <a:rPr lang="ko-KR" altLang="en-US" sz="2000" dirty="0"/>
              <a:t>를 통해 작업을 수행하고</a:t>
            </a:r>
            <a:r>
              <a:rPr lang="en-US" altLang="ko-KR" sz="2000" dirty="0"/>
              <a:t>,</a:t>
            </a:r>
          </a:p>
          <a:p>
            <a:pPr>
              <a:lnSpc>
                <a:spcPts val="35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API</a:t>
            </a:r>
            <a:r>
              <a:rPr lang="ko-KR" altLang="en-US" sz="2000" dirty="0"/>
              <a:t>와 </a:t>
            </a:r>
            <a:r>
              <a:rPr lang="en-US" altLang="ko-KR" sz="2000" dirty="0"/>
              <a:t>Module</a:t>
            </a:r>
            <a:r>
              <a:rPr lang="ko-KR" altLang="en-US" sz="2000" dirty="0"/>
              <a:t>은 계산된 정보를 교환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23711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Procedure: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Controller &amp; AR Mode</a:t>
            </a:r>
            <a:endParaRPr lang="ko-KR" alt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74"/>
          <a:stretch/>
        </p:blipFill>
        <p:spPr>
          <a:xfrm>
            <a:off x="1303376" y="969177"/>
            <a:ext cx="6537248" cy="5575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0150" y="5138821"/>
            <a:ext cx="2058071" cy="146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757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5" b="-1"/>
          <a:stretch/>
        </p:blipFill>
        <p:spPr>
          <a:xfrm>
            <a:off x="1303376" y="1564849"/>
            <a:ext cx="6537248" cy="5028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8975" y="56612"/>
            <a:ext cx="5382616" cy="297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Procedure: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Webtoon</a:t>
            </a:r>
            <a:r>
              <a:rPr lang="en-US" altLang="ko-KR" dirty="0">
                <a:latin typeface="+mj-lt"/>
              </a:rPr>
              <a:t> Mode &amp; View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8418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/>
              <a:t>머신 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1550243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3854996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0689" y="3842246"/>
            <a:ext cx="35381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웹툰 원고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559706" y="1573853"/>
            <a:ext cx="360932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API,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Training Datasets,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Database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562982"/>
            <a:ext cx="7212231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7" y="4038647"/>
              <a:ext cx="268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ko-KR" altLang="en-US" dirty="0" err="1"/>
                <a:t>핌언</a:t>
              </a:r>
              <a:r>
                <a:rPr lang="ko-KR" altLang="en-US" dirty="0"/>
                <a:t>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80996500"/>
              </p:ext>
            </p:extLst>
          </p:nvPr>
        </p:nvGraphicFramePr>
        <p:xfrm>
          <a:off x="3481118" y="-6078377"/>
          <a:ext cx="8642042" cy="4413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3843917279"/>
                    </a:ext>
                  </a:extLst>
                </a:gridCol>
              </a:tblGrid>
              <a:tr h="319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23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84"/>
            <a:ext cx="9144000" cy="5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강민지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	kyang@snu.ac.kr</a:t>
            </a:r>
          </a:p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원종훈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barber@snu.ac.kr</a:t>
            </a:r>
          </a:p>
          <a:p>
            <a:r>
              <a:rPr lang="ko-KR" altLang="en-US" sz="1600" dirty="0" err="1">
                <a:latin typeface="Nanum Gothic" charset="-127"/>
                <a:ea typeface="Nanum Gothic" charset="-127"/>
                <a:cs typeface="Nanum Gothic" charset="-127"/>
              </a:rPr>
              <a:t>핌언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pimonink_ja@hotmail.com</a:t>
            </a:r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5358" y="1318323"/>
            <a:ext cx="5506355" cy="3253677"/>
            <a:chOff x="365358" y="1318323"/>
            <a:chExt cx="8450440" cy="4860388"/>
          </a:xfrm>
        </p:grpSpPr>
        <p:sp>
          <p:nvSpPr>
            <p:cNvPr id="40" name="직사각형 39"/>
            <p:cNvSpPr/>
            <p:nvPr/>
          </p:nvSpPr>
          <p:spPr>
            <a:xfrm>
              <a:off x="6033244" y="1626618"/>
              <a:ext cx="2052042" cy="13680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8" y="1318323"/>
              <a:ext cx="2733968" cy="486038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54" y="1318323"/>
              <a:ext cx="2733969" cy="486038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551" y="1318323"/>
              <a:ext cx="2738247" cy="486038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44720" y="4692770"/>
            <a:ext cx="8454559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네이버 </a:t>
            </a:r>
            <a:r>
              <a:rPr lang="en-US" altLang="ko-KR" b="1" dirty="0"/>
              <a:t>AR</a:t>
            </a:r>
            <a:r>
              <a:rPr lang="ko-KR" altLang="en-US" b="1" dirty="0"/>
              <a:t>툰</a:t>
            </a:r>
            <a:r>
              <a:rPr lang="ko-KR" altLang="en-US" dirty="0"/>
              <a:t> </a:t>
            </a:r>
            <a:r>
              <a:rPr lang="en-US" altLang="ko-KR" dirty="0"/>
              <a:t>(2016)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보는 컨텐츠에서 </a:t>
            </a:r>
            <a:r>
              <a:rPr lang="ko-KR" altLang="en-US" b="1" dirty="0"/>
              <a:t>경험하는 컨텐츠</a:t>
            </a:r>
            <a:r>
              <a:rPr lang="ko-KR" altLang="en-US" dirty="0"/>
              <a:t>로 발전하였으나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Object</a:t>
            </a:r>
            <a:r>
              <a:rPr lang="ko-KR" altLang="en-US" dirty="0"/>
              <a:t>가 단순히 한 </a:t>
            </a:r>
            <a:r>
              <a:rPr lang="ko-KR" altLang="en-US" b="1" dirty="0"/>
              <a:t>고정된 지점에 위치</a:t>
            </a:r>
            <a:r>
              <a:rPr lang="ko-KR" altLang="en-US" dirty="0"/>
              <a:t>하여 현실성이 떨어지고 연출에 제약이 있었음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48126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데이터를 활용할 수 있어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341843" y="2801439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7" name="타원 6"/>
          <p:cNvSpPr/>
          <p:nvPr/>
        </p:nvSpPr>
        <p:spPr>
          <a:xfrm>
            <a:off x="5506963" y="2801439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469692" y="3865364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1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48779" y="1647987"/>
            <a:ext cx="68952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저장된 이미지를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끊김 없이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 로드하여 표시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7200" y="1095292"/>
            <a:ext cx="1595910" cy="1595910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2972029"/>
            <a:ext cx="802531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dirty="0"/>
              <a:t>Object</a:t>
            </a:r>
            <a:r>
              <a:rPr lang="ko-KR" altLang="en-US" dirty="0"/>
              <a:t>를 만드는 </a:t>
            </a:r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free</a:t>
            </a:r>
            <a:r>
              <a:rPr lang="ko-KR" altLang="en-US" dirty="0"/>
              <a:t> 작업에 큰 연산 필요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게다가 계속 새로운 </a:t>
            </a:r>
            <a:r>
              <a:rPr lang="en-US" altLang="ko-KR" dirty="0"/>
              <a:t>Object</a:t>
            </a:r>
            <a:r>
              <a:rPr lang="ko-KR" altLang="en-US" dirty="0"/>
              <a:t>를 만드는 것은 메모리의 큰 낭비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  <a:r>
              <a:rPr lang="ko-KR" altLang="en-US" dirty="0"/>
              <a:t> 화면 보이지 않는 </a:t>
            </a:r>
            <a:r>
              <a:rPr lang="en-US" altLang="ko-KR" dirty="0"/>
              <a:t>View</a:t>
            </a:r>
            <a:r>
              <a:rPr lang="ko-KR" altLang="en-US" dirty="0"/>
              <a:t>는 필요가 없다는 특성 존재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이미 </a:t>
            </a:r>
            <a:r>
              <a:rPr lang="en-US" altLang="ko-KR" dirty="0"/>
              <a:t>Instantiation</a:t>
            </a:r>
            <a:r>
              <a:rPr lang="ko-KR" altLang="en-US" dirty="0"/>
              <a:t>된 </a:t>
            </a:r>
            <a:r>
              <a:rPr lang="en-US" altLang="ko-KR" dirty="0"/>
              <a:t>View</a:t>
            </a:r>
            <a:r>
              <a:rPr lang="ko-KR" altLang="en-US" dirty="0"/>
              <a:t>의 내용만을 바꾸어서 재사용하여 </a:t>
            </a:r>
            <a:br>
              <a:rPr lang="en-US" altLang="ko-KR" dirty="0"/>
            </a:br>
            <a:r>
              <a:rPr lang="en-US" altLang="ko-KR" dirty="0"/>
              <a:t>latency </a:t>
            </a:r>
            <a:r>
              <a:rPr lang="ko-KR" altLang="en-US" dirty="0"/>
              <a:t>없이</a:t>
            </a:r>
            <a:r>
              <a:rPr lang="en-US" altLang="ko-KR" dirty="0"/>
              <a:t> view</a:t>
            </a:r>
            <a:r>
              <a:rPr lang="ko-KR" altLang="en-US" dirty="0"/>
              <a:t>를 </a:t>
            </a:r>
            <a:r>
              <a:rPr lang="en-US" altLang="ko-KR" dirty="0"/>
              <a:t>instantiation</a:t>
            </a:r>
            <a:r>
              <a:rPr lang="ko-KR" altLang="en-US" dirty="0"/>
              <a:t>한 효과를 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Android </a:t>
            </a:r>
            <a:r>
              <a:rPr lang="ko-KR" altLang="en-US" dirty="0"/>
              <a:t>내장 이미지 로드</a:t>
            </a:r>
            <a:r>
              <a:rPr lang="en-US" altLang="ko-KR" dirty="0"/>
              <a:t>,</a:t>
            </a:r>
            <a:r>
              <a:rPr lang="ko-KR" altLang="en-US" dirty="0"/>
              <a:t> 미디어 디코딩</a:t>
            </a:r>
            <a:r>
              <a:rPr lang="en-US" altLang="ko-KR" dirty="0"/>
              <a:t>,</a:t>
            </a:r>
            <a:r>
              <a:rPr lang="ko-KR" altLang="en-US" dirty="0"/>
              <a:t> 메모리와 디스크 캐싱의 </a:t>
            </a:r>
            <a:r>
              <a:rPr lang="en-US" altLang="ko-KR" dirty="0"/>
              <a:t>Wrapper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Latency </a:t>
            </a:r>
            <a:r>
              <a:rPr lang="ko-KR" altLang="en-US" dirty="0"/>
              <a:t>없는 </a:t>
            </a:r>
            <a:r>
              <a:rPr lang="en-US" altLang="ko-KR" dirty="0"/>
              <a:t>Scroll</a:t>
            </a:r>
            <a:r>
              <a:rPr lang="ko-KR" altLang="en-US" dirty="0"/>
              <a:t>이 가능하도록 이미지를 </a:t>
            </a:r>
            <a:r>
              <a:rPr lang="en-US" altLang="ko-KR" dirty="0"/>
              <a:t>Load</a:t>
            </a:r>
            <a:r>
              <a:rPr lang="ko-KR" altLang="en-US" dirty="0"/>
              <a:t>하게 최적화된 </a:t>
            </a:r>
            <a:r>
              <a:rPr lang="en-US" altLang="ko-K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978951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4628</TotalTime>
  <Words>1137</Words>
  <Application>Microsoft Office PowerPoint</Application>
  <PresentationFormat>화면 슬라이드 쇼(4:3)</PresentationFormat>
  <Paragraphs>362</Paragraphs>
  <Slides>34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Nanum Gothic</vt:lpstr>
      <vt:lpstr>나눔고딕</vt:lpstr>
      <vt:lpstr>나눔바른고딕</vt:lpstr>
      <vt:lpstr>맑은 고딕</vt:lpstr>
      <vt:lpstr>Arial</vt:lpstr>
      <vt:lpstr>Corbel</vt:lpstr>
      <vt:lpstr>Wingdings</vt:lpstr>
      <vt:lpstr>Wingdings 3</vt:lpstr>
      <vt:lpstr>원본</vt:lpstr>
      <vt:lpstr>사물인식 기반의  웹툰 AR 플레이어 만들기 </vt:lpstr>
      <vt:lpstr>Contents </vt:lpstr>
      <vt:lpstr>Overview</vt:lpstr>
      <vt:lpstr>Problem</vt:lpstr>
      <vt:lpstr>Goal &amp; Requirement</vt:lpstr>
      <vt:lpstr>Approach – Machine Learning</vt:lpstr>
      <vt:lpstr>Approach – Machine Learning</vt:lpstr>
      <vt:lpstr>Basic Spec</vt:lpstr>
      <vt:lpstr>Basic Spec</vt:lpstr>
      <vt:lpstr>Basic Spec</vt:lpstr>
      <vt:lpstr>Basic Spec</vt:lpstr>
      <vt:lpstr>Basic Spec</vt:lpstr>
      <vt:lpstr>Basic Spec</vt:lpstr>
      <vt:lpstr>Basic Spec: How to Achieve</vt:lpstr>
      <vt:lpstr>Basic Spec 달성 방법 – 알고리즘 개선</vt:lpstr>
      <vt:lpstr>Basic Spec 달성 방법 – 알고리즘 개선</vt:lpstr>
      <vt:lpstr>Basic Spec: How to Achieve</vt:lpstr>
      <vt:lpstr>Architecture</vt:lpstr>
      <vt:lpstr>Architecture: Modules</vt:lpstr>
      <vt:lpstr>Modules: Interconnections</vt:lpstr>
      <vt:lpstr>Machine Learning Procedure</vt:lpstr>
      <vt:lpstr>Machine Learning Procedure</vt:lpstr>
      <vt:lpstr>Machine Learning Procedure</vt:lpstr>
      <vt:lpstr>Machine Learning Procedure</vt:lpstr>
      <vt:lpstr>Machine Learning Procedure</vt:lpstr>
      <vt:lpstr>Application Running Procedure</vt:lpstr>
      <vt:lpstr>Procedure: Controller &amp; AR Mode</vt:lpstr>
      <vt:lpstr>Procedure: Webtoon Mode &amp; View</vt:lpstr>
      <vt:lpstr>Development Environment</vt:lpstr>
      <vt:lpstr>Current Status</vt:lpstr>
      <vt:lpstr>Further Plan</vt:lpstr>
      <vt:lpstr>Division and Assignment of Work</vt:lpstr>
      <vt:lpstr>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Meonzy Kyang</cp:lastModifiedBy>
  <cp:revision>167</cp:revision>
  <cp:lastPrinted>2011-08-28T13:13:29Z</cp:lastPrinted>
  <dcterms:created xsi:type="dcterms:W3CDTF">2011-08-24T01:05:33Z</dcterms:created>
  <dcterms:modified xsi:type="dcterms:W3CDTF">2017-04-06T14:58:13Z</dcterms:modified>
</cp:coreProperties>
</file>