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0"/>
  </p:notesMasterIdLst>
  <p:handoutMasterIdLst>
    <p:handoutMasterId r:id="rId21"/>
  </p:handoutMasterIdLst>
  <p:sldIdLst>
    <p:sldId id="257" r:id="rId2"/>
    <p:sldId id="282" r:id="rId3"/>
    <p:sldId id="307" r:id="rId4"/>
    <p:sldId id="320" r:id="rId5"/>
    <p:sldId id="321" r:id="rId6"/>
    <p:sldId id="322" r:id="rId7"/>
    <p:sldId id="313" r:id="rId8"/>
    <p:sldId id="300" r:id="rId9"/>
    <p:sldId id="319" r:id="rId10"/>
    <p:sldId id="308" r:id="rId11"/>
    <p:sldId id="317" r:id="rId12"/>
    <p:sldId id="326" r:id="rId13"/>
    <p:sldId id="293" r:id="rId14"/>
    <p:sldId id="323" r:id="rId15"/>
    <p:sldId id="324" r:id="rId16"/>
    <p:sldId id="325" r:id="rId17"/>
    <p:sldId id="304" r:id="rId18"/>
    <p:sldId id="278" r:id="rId19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3E"/>
    <a:srgbClr val="982395"/>
    <a:srgbClr val="0087CB"/>
    <a:srgbClr val="24A8AC"/>
    <a:srgbClr val="00A07A"/>
    <a:srgbClr val="FCD304"/>
    <a:srgbClr val="FDC103"/>
    <a:srgbClr val="939E02"/>
    <a:srgbClr val="629D03"/>
    <a:srgbClr val="3D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43" autoAdjust="0"/>
    <p:restoredTop sz="86792" autoAdjust="0"/>
  </p:normalViewPr>
  <p:slideViewPr>
    <p:cSldViewPr snapToGrid="0">
      <p:cViewPr>
        <p:scale>
          <a:sx n="102" d="100"/>
          <a:sy n="102" d="100"/>
        </p:scale>
        <p:origin x="960" y="-480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55" d="100"/>
        <a:sy n="55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-4104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2017. 3. 30.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2017. 3. 30.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TODO:</a:t>
            </a:r>
            <a:r>
              <a:rPr lang="en-US" altLang="ko-KR" baseline="0" dirty="0"/>
              <a:t> Change team name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51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TODO: Sub-Architecture</a:t>
            </a:r>
            <a:r>
              <a:rPr lang="en-US" altLang="ko-KR" baseline="0" dirty="0"/>
              <a:t> goes here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69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Change</a:t>
            </a:r>
            <a:r>
              <a:rPr lang="en-US" altLang="ko-KR" baseline="0" dirty="0"/>
              <a:t> </a:t>
            </a:r>
            <a:r>
              <a:rPr lang="en-US" altLang="ko-KR" baseline="0"/>
              <a:t>the icon, and make the icon green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821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69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245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TODO: Change</a:t>
            </a:r>
            <a:r>
              <a:rPr lang="en-US" altLang="ko-KR" baseline="0" dirty="0"/>
              <a:t> to line graph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TODO:</a:t>
            </a:r>
            <a:r>
              <a:rPr lang="en-US" altLang="ko-KR" baseline="0" dirty="0"/>
              <a:t> this overview slide should be changed to match its order.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TODO: Add Overview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726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73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825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271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40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hangeul.naver.com/font" TargetMode="External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://hangeul.naver.com/font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863649"/>
            <a:ext cx="6858000" cy="1452943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6948"/>
            <a:ext cx="8229600" cy="64840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A03E"/>
                </a:solidFill>
                <a:latin typeface="Corbel" panose="020B0503020204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3110"/>
          </a:xfrm>
        </p:spPr>
        <p:txBody>
          <a:bodyPr/>
          <a:lstStyle>
            <a:lvl1pPr>
              <a:defRPr sz="2800">
                <a:latin typeface="Corbel" panose="020B0503020204020204" pitchFamily="34" charset="0"/>
              </a:defRPr>
            </a:lvl1pPr>
            <a:lvl2pPr>
              <a:defRPr sz="2400">
                <a:latin typeface="Corbel" panose="020B0503020204020204" pitchFamily="34" charset="0"/>
              </a:defRPr>
            </a:lvl2pPr>
            <a:lvl3pPr>
              <a:defRPr sz="2000"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386861" y="6344752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dirty="0"/>
              <a:t>Project1 Fall, 2013; Midterm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91448" y="6356350"/>
            <a:ext cx="688731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527538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79979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72" r:id="rId12"/>
    <p:sldLayoutId id="2147483675" r:id="rId13"/>
    <p:sldLayoutId id="2147483674" r:id="rId14"/>
    <p:sldLayoutId id="2147483673" r:id="rId15"/>
    <p:sldLayoutId id="2147483676" r:id="rId16"/>
  </p:sldLayoutIdLst>
  <p:transition>
    <p:fade/>
  </p:transition>
  <p:hf hdr="0" dt="0"/>
  <p:txStyles>
    <p:titleStyle>
      <a:lvl1pPr algn="l" rtl="0" eaLnBrk="1" latinLnBrk="1" hangingPunct="1">
        <a:spcBef>
          <a:spcPct val="0"/>
        </a:spcBef>
        <a:buNone/>
        <a:defRPr kumimoji="0" sz="3200" b="1" kern="1200">
          <a:solidFill>
            <a:srgbClr val="00A03E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9.svg"/><Relationship Id="rId5" Type="http://schemas.openxmlformats.org/officeDocument/2006/relationships/image" Target="../media/image18.png"/><Relationship Id="rId6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3.svg"/><Relationship Id="rId5" Type="http://schemas.openxmlformats.org/officeDocument/2006/relationships/image" Target="../media/image20.png"/><Relationship Id="rId6" Type="http://schemas.openxmlformats.org/officeDocument/2006/relationships/image" Target="../media/image25.sv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071867" y="1663334"/>
            <a:ext cx="2120277" cy="13143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929309" y="1949253"/>
            <a:ext cx="7147891" cy="1452943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사물인식 기반의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플레이어 만들기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6667599" y="3688115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2017/3/31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Team H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ko-KR" altLang="en-US" sz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강민지 원종훈 </a:t>
            </a:r>
            <a:r>
              <a:rPr lang="ko-KR" altLang="en-US" sz="12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핌언</a:t>
            </a:r>
            <a:endParaRPr lang="en-US" altLang="ko-KR" sz="1200" spc="-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711399" y="375854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711399" y="4068544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711399" y="438115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711399" y="4692946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-130830" y="1663334"/>
            <a:ext cx="3964276" cy="13143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302" y="5511148"/>
            <a:ext cx="899130" cy="89913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Basic Spec</a:t>
            </a:r>
            <a:endParaRPr lang="ko-KR" altLang="en-US" dirty="0">
              <a:latin typeface="+mj-lt"/>
            </a:endParaRPr>
          </a:p>
        </p:txBody>
      </p:sp>
      <p:pic>
        <p:nvPicPr>
          <p:cNvPr id="7" name="그래픽 6" descr="과녁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4991" y="1565030"/>
            <a:ext cx="1909690" cy="1909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46585" y="2335209"/>
            <a:ext cx="237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&gt;90% accuracy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46585" y="4381863"/>
            <a:ext cx="3300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Respond continuously</a:t>
            </a:r>
          </a:p>
          <a:p>
            <a:r>
              <a:rPr lang="en-US" altLang="ko-KR" dirty="0"/>
              <a:t>by multithreading(Glide API)</a:t>
            </a:r>
          </a:p>
        </p:txBody>
      </p:sp>
      <p:pic>
        <p:nvPicPr>
          <p:cNvPr id="16" name="그래픽 15" descr="반복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4124" y="3829318"/>
            <a:ext cx="1751423" cy="175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0802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635709" y="1095292"/>
            <a:ext cx="8312622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000" b="1" dirty="0"/>
              <a:t>인식한 사람을 기반으로 웹툰 모드</a:t>
            </a:r>
            <a:r>
              <a:rPr lang="en-US" altLang="ko-KR" sz="2000" b="1" dirty="0"/>
              <a:t>/AR </a:t>
            </a:r>
            <a:r>
              <a:rPr lang="ko-KR" altLang="en-US" sz="2000" b="1" dirty="0"/>
              <a:t>모드 수행</a:t>
            </a:r>
            <a:endParaRPr lang="en-US" altLang="ko-KR" sz="2000" b="1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Basic Spec</a:t>
            </a:r>
            <a:endParaRPr lang="ko-KR" altLang="en-US" dirty="0">
              <a:latin typeface="+mj-lt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264022" y="1925950"/>
            <a:ext cx="2127849" cy="2127849"/>
          </a:xfrm>
          <a:prstGeom prst="ellipse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웹툰 모드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43412" y="4158804"/>
            <a:ext cx="37582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b="1" dirty="0" err="1">
                <a:solidFill>
                  <a:srgbClr val="00B050"/>
                </a:solidFill>
              </a:rPr>
              <a:t>RecyclerView</a:t>
            </a:r>
            <a:endParaRPr lang="en-US" altLang="ko-KR" b="1" dirty="0">
              <a:solidFill>
                <a:srgbClr val="00B050"/>
              </a:solidFill>
            </a:endParaRPr>
          </a:p>
          <a:p>
            <a:pPr>
              <a:lnSpc>
                <a:spcPts val="3000"/>
              </a:lnSpc>
            </a:pPr>
            <a:r>
              <a:rPr lang="ko-KR" altLang="en-US" dirty="0"/>
              <a:t>메모리 적은 모바일에서 웹툰 표현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Glide API</a:t>
            </a:r>
          </a:p>
          <a:p>
            <a:pPr>
              <a:lnSpc>
                <a:spcPts val="3000"/>
              </a:lnSpc>
            </a:pPr>
            <a:r>
              <a:rPr lang="ko-KR" altLang="en-US" dirty="0"/>
              <a:t>끊김</a:t>
            </a:r>
            <a:r>
              <a:rPr lang="en-US" altLang="ko-KR" dirty="0"/>
              <a:t>(ANR) </a:t>
            </a:r>
            <a:r>
              <a:rPr lang="ko-KR" altLang="en-US" dirty="0"/>
              <a:t>없이 </a:t>
            </a:r>
            <a:r>
              <a:rPr lang="en-US" altLang="ko-KR" dirty="0"/>
              <a:t>image </a:t>
            </a:r>
            <a:r>
              <a:rPr lang="ko-KR" altLang="en-US" dirty="0"/>
              <a:t>표현</a:t>
            </a:r>
            <a:endParaRPr lang="en-US" altLang="ko-KR" dirty="0"/>
          </a:p>
        </p:txBody>
      </p:sp>
      <p:sp>
        <p:nvSpPr>
          <p:cNvPr id="7" name="타원 6"/>
          <p:cNvSpPr/>
          <p:nvPr/>
        </p:nvSpPr>
        <p:spPr>
          <a:xfrm>
            <a:off x="5429142" y="1925950"/>
            <a:ext cx="2127849" cy="21278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</a:t>
            </a:r>
            <a:r>
              <a:rPr lang="ko-KR" altLang="en-US" dirty="0"/>
              <a:t> 모드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030938" y="4158804"/>
            <a:ext cx="362736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Multithreading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dirty="0"/>
              <a:t>View</a:t>
            </a:r>
            <a:r>
              <a:rPr lang="ko-KR" altLang="en-US" dirty="0"/>
              <a:t>의 끊김 없이 사람 인식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OpenGL API</a:t>
            </a:r>
          </a:p>
          <a:p>
            <a:pPr>
              <a:lnSpc>
                <a:spcPts val="3000"/>
              </a:lnSpc>
            </a:pPr>
            <a:r>
              <a:rPr lang="ko-KR" altLang="en-US" dirty="0"/>
              <a:t>인식한 사람 주변 </a:t>
            </a:r>
            <a:r>
              <a:rPr lang="en-US" altLang="ko-KR" dirty="0"/>
              <a:t>Animation </a:t>
            </a:r>
            <a:r>
              <a:rPr lang="ko-KR" altLang="en-US" dirty="0"/>
              <a:t>재생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Realm/SQLite</a:t>
            </a:r>
          </a:p>
          <a:p>
            <a:pPr>
              <a:lnSpc>
                <a:spcPts val="3000"/>
              </a:lnSpc>
            </a:pPr>
            <a:r>
              <a:rPr lang="en-US" altLang="ko-KR" dirty="0"/>
              <a:t>Metadata </a:t>
            </a:r>
            <a:r>
              <a:rPr lang="ko-KR" altLang="en-US" dirty="0"/>
              <a:t>저장</a:t>
            </a:r>
          </a:p>
        </p:txBody>
      </p:sp>
      <p:cxnSp>
        <p:nvCxnSpPr>
          <p:cNvPr id="8" name="직선 화살표 연결선 7"/>
          <p:cNvCxnSpPr>
            <a:stCxn id="2" idx="6"/>
            <a:endCxn id="7" idx="2"/>
          </p:cNvCxnSpPr>
          <p:nvPr/>
        </p:nvCxnSpPr>
        <p:spPr>
          <a:xfrm>
            <a:off x="3391871" y="2989875"/>
            <a:ext cx="2037271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376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20772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Architecture</a:t>
            </a:r>
            <a:endParaRPr lang="ko-KR" altLang="en-US" dirty="0"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20611" y="1372944"/>
            <a:ext cx="1440688" cy="779055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Train Model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cxnSpLocks/>
            <a:endCxn id="27" idx="1"/>
          </p:cNvCxnSpPr>
          <p:nvPr/>
        </p:nvCxnSpPr>
        <p:spPr>
          <a:xfrm flipV="1">
            <a:off x="2147410" y="3852447"/>
            <a:ext cx="568814" cy="48184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cxnSpLocks/>
            <a:stCxn id="13" idx="1"/>
          </p:cNvCxnSpPr>
          <p:nvPr/>
        </p:nvCxnSpPr>
        <p:spPr>
          <a:xfrm flipH="1">
            <a:off x="2161369" y="5786716"/>
            <a:ext cx="697995" cy="0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61830" y="4188554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Camera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9854" y="6182286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Display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2859364" y="5457262"/>
            <a:ext cx="1855776" cy="658907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Draw On </a:t>
            </a:r>
            <a:r>
              <a:rPr lang="en-US" altLang="ko-KR" sz="1600" dirty="0" err="1"/>
              <a:t>SurfaceView</a:t>
            </a:r>
            <a:endParaRPr lang="ko-KR" altLang="en-US" sz="1600" dirty="0"/>
          </a:p>
        </p:txBody>
      </p:sp>
      <p:cxnSp>
        <p:nvCxnSpPr>
          <p:cNvPr id="14" name="직선 화살표 연결선 13"/>
          <p:cNvCxnSpPr>
            <a:cxnSpLocks/>
            <a:stCxn id="20" idx="2"/>
            <a:endCxn id="24" idx="0"/>
          </p:cNvCxnSpPr>
          <p:nvPr/>
        </p:nvCxnSpPr>
        <p:spPr>
          <a:xfrm>
            <a:off x="6205151" y="4451871"/>
            <a:ext cx="154289" cy="1005389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494475" y="1375032"/>
            <a:ext cx="1479066" cy="793506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Tensorflow</a:t>
            </a:r>
            <a:endParaRPr lang="ko-KR" altLang="en-US" dirty="0"/>
          </a:p>
        </p:txBody>
      </p:sp>
      <p:sp>
        <p:nvSpPr>
          <p:cNvPr id="16" name="웃는 얼굴[S] 23"/>
          <p:cNvSpPr/>
          <p:nvPr/>
        </p:nvSpPr>
        <p:spPr>
          <a:xfrm>
            <a:off x="1583267" y="1447800"/>
            <a:ext cx="578102" cy="57810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21402" y="2074728"/>
            <a:ext cx="1636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Train Image Set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>
            <a:cxnSpLocks/>
            <a:endCxn id="15" idx="1"/>
          </p:cNvCxnSpPr>
          <p:nvPr/>
        </p:nvCxnSpPr>
        <p:spPr>
          <a:xfrm>
            <a:off x="2224254" y="1717456"/>
            <a:ext cx="1270221" cy="54329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  <a:stCxn id="15" idx="3"/>
            <a:endCxn id="3" idx="1"/>
          </p:cNvCxnSpPr>
          <p:nvPr/>
        </p:nvCxnSpPr>
        <p:spPr>
          <a:xfrm flipV="1">
            <a:off x="4973541" y="1762472"/>
            <a:ext cx="1147070" cy="9313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122973" y="2945295"/>
            <a:ext cx="2164355" cy="15065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5450829" y="3271513"/>
            <a:ext cx="1508643" cy="793506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Inference</a:t>
            </a:r>
            <a:r>
              <a:rPr lang="ko-KR" altLang="en-US" sz="1600" dirty="0"/>
              <a:t> </a:t>
            </a:r>
            <a:r>
              <a:rPr lang="en-US" altLang="ko-KR" sz="1600" dirty="0"/>
              <a:t>Interface</a:t>
            </a:r>
            <a:endParaRPr lang="ko-KR" altLang="en-US" sz="1600" dirty="0"/>
          </a:p>
        </p:txBody>
      </p:sp>
      <p:cxnSp>
        <p:nvCxnSpPr>
          <p:cNvPr id="22" name="직선 화살표 연결선 21"/>
          <p:cNvCxnSpPr>
            <a:cxnSpLocks/>
            <a:stCxn id="21" idx="0"/>
            <a:endCxn id="3" idx="2"/>
          </p:cNvCxnSpPr>
          <p:nvPr/>
        </p:nvCxnSpPr>
        <p:spPr>
          <a:xfrm flipV="1">
            <a:off x="6205151" y="2151999"/>
            <a:ext cx="635804" cy="1119514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상자 50"/>
          <p:cNvSpPr txBox="1"/>
          <p:nvPr/>
        </p:nvSpPr>
        <p:spPr>
          <a:xfrm>
            <a:off x="5156234" y="4065019"/>
            <a:ext cx="515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JNI</a:t>
            </a:r>
            <a:endParaRPr kumimoji="1"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431552" y="5457260"/>
            <a:ext cx="1855776" cy="658907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OpenGL + Sensors API</a:t>
            </a:r>
          </a:p>
        </p:txBody>
      </p:sp>
      <p:cxnSp>
        <p:nvCxnSpPr>
          <p:cNvPr id="25" name="직선 화살표 연결선 24"/>
          <p:cNvCxnSpPr>
            <a:cxnSpLocks/>
          </p:cNvCxnSpPr>
          <p:nvPr/>
        </p:nvCxnSpPr>
        <p:spPr>
          <a:xfrm flipH="1">
            <a:off x="4733557" y="5786714"/>
            <a:ext cx="679578" cy="13372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925868" y="3271513"/>
            <a:ext cx="25621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" charset="0"/>
              </a:rPr>
              <a:t>Image Recognition and Object Detection</a:t>
            </a:r>
            <a:endParaRPr lang="en-US" altLang="ko-KR" sz="1600" b="0" i="0" dirty="0">
              <a:solidFill>
                <a:srgbClr val="222222"/>
              </a:solidFill>
              <a:effectLst/>
              <a:latin typeface="arial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16224" y="3522993"/>
            <a:ext cx="1855776" cy="658907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Camera API</a:t>
            </a:r>
          </a:p>
        </p:txBody>
      </p:sp>
      <p:cxnSp>
        <p:nvCxnSpPr>
          <p:cNvPr id="28" name="직선 화살표 연결선 27"/>
          <p:cNvCxnSpPr>
            <a:cxnSpLocks/>
            <a:endCxn id="20" idx="1"/>
          </p:cNvCxnSpPr>
          <p:nvPr/>
        </p:nvCxnSpPr>
        <p:spPr>
          <a:xfrm flipV="1">
            <a:off x="4555708" y="3698583"/>
            <a:ext cx="567265" cy="153866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래픽 28" descr="카메라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8411" y="3361895"/>
            <a:ext cx="914400" cy="914400"/>
          </a:xfrm>
          <a:prstGeom prst="rect">
            <a:avLst/>
          </a:prstGeom>
        </p:spPr>
      </p:pic>
      <p:pic>
        <p:nvPicPr>
          <p:cNvPr id="30" name="그래픽 29" descr="스마트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9854" y="52582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5840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Development Environment</a:t>
            </a:r>
            <a:endParaRPr lang="ko-KR" altLang="en-US" dirty="0">
              <a:latin typeface="+mj-lt"/>
            </a:endParaRPr>
          </a:p>
        </p:txBody>
      </p:sp>
      <p:sp>
        <p:nvSpPr>
          <p:cNvPr id="13" name="내용 개체 틀 3"/>
          <p:cNvSpPr>
            <a:spLocks noGrp="1"/>
          </p:cNvSpPr>
          <p:nvPr>
            <p:ph sz="quarter" idx="4294967295"/>
          </p:nvPr>
        </p:nvSpPr>
        <p:spPr>
          <a:xfrm>
            <a:off x="270895" y="7109701"/>
            <a:ext cx="4502426" cy="469041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Language</a:t>
            </a:r>
          </a:p>
          <a:p>
            <a:pPr marL="0" indent="0">
              <a:buNone/>
            </a:pPr>
            <a:r>
              <a:rPr lang="en-US" altLang="ko-KR" dirty="0"/>
              <a:t>Python</a:t>
            </a:r>
            <a:r>
              <a:rPr lang="en-US" altLang="ko-KR" sz="2800" dirty="0"/>
              <a:t> </a:t>
            </a:r>
            <a:r>
              <a:rPr lang="en-US" altLang="ko-KR" sz="2000" dirty="0"/>
              <a:t>version 3.6.0</a:t>
            </a:r>
          </a:p>
          <a:p>
            <a:pPr marL="0" indent="0">
              <a:buNone/>
            </a:pPr>
            <a:r>
              <a:rPr lang="en-US" altLang="ko-KR" dirty="0"/>
              <a:t>Java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API</a:t>
            </a:r>
          </a:p>
          <a:p>
            <a:pPr marL="0" indent="0">
              <a:buNone/>
            </a:pPr>
            <a:r>
              <a:rPr lang="en-US" altLang="ko-KR" dirty="0" err="1"/>
              <a:t>Tensorflow</a:t>
            </a:r>
            <a:r>
              <a:rPr lang="en-US" altLang="ko-KR" dirty="0"/>
              <a:t> 	</a:t>
            </a:r>
            <a:r>
              <a:rPr lang="en-US" altLang="ko-KR" sz="2000" dirty="0"/>
              <a:t>version 1.0.0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IDE</a:t>
            </a:r>
          </a:p>
          <a:p>
            <a:pPr marL="0" indent="0">
              <a:buNone/>
            </a:pPr>
            <a:r>
              <a:rPr lang="en-US" altLang="ko-KR" dirty="0" err="1"/>
              <a:t>Pycharm</a:t>
            </a:r>
            <a:r>
              <a:rPr lang="en-US" altLang="ko-KR" dirty="0"/>
              <a:t> 	version 2017.1</a:t>
            </a:r>
          </a:p>
          <a:p>
            <a:pPr marL="0" indent="0">
              <a:buNone/>
            </a:pPr>
            <a:r>
              <a:rPr lang="en-US" altLang="ko-KR" dirty="0"/>
              <a:t>Android Studio</a:t>
            </a:r>
            <a:r>
              <a:rPr lang="en-US" altLang="ko-KR" sz="2800" dirty="0"/>
              <a:t> 	</a:t>
            </a:r>
            <a:r>
              <a:rPr lang="en-US" altLang="ko-KR" sz="2000" dirty="0"/>
              <a:t>version 2.3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OS</a:t>
            </a:r>
          </a:p>
          <a:p>
            <a:pPr marL="0" indent="0">
              <a:buNone/>
            </a:pPr>
            <a:r>
              <a:rPr lang="en-US" altLang="ko-KR" dirty="0"/>
              <a:t>Windows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1" name="사각형: 둥근 모서리 20"/>
          <p:cNvSpPr/>
          <p:nvPr/>
        </p:nvSpPr>
        <p:spPr>
          <a:xfrm>
            <a:off x="5717333" y="1411503"/>
            <a:ext cx="2241973" cy="25093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/>
          <p:cNvSpPr/>
          <p:nvPr/>
        </p:nvSpPr>
        <p:spPr>
          <a:xfrm>
            <a:off x="5717333" y="4171976"/>
            <a:ext cx="2241973" cy="25093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/>
          <p:cNvSpPr/>
          <p:nvPr/>
        </p:nvSpPr>
        <p:spPr>
          <a:xfrm>
            <a:off x="718868" y="4163608"/>
            <a:ext cx="4416724" cy="25093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/>
          <p:cNvSpPr/>
          <p:nvPr/>
        </p:nvSpPr>
        <p:spPr>
          <a:xfrm>
            <a:off x="718868" y="1437187"/>
            <a:ext cx="4416724" cy="25093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704" y="4405153"/>
            <a:ext cx="1645613" cy="164561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25" y="1888875"/>
            <a:ext cx="1048370" cy="104837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09" y="1698783"/>
            <a:ext cx="1355143" cy="135514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39" y="4635103"/>
            <a:ext cx="1147663" cy="114766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013777" y="3032860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Python</a:t>
            </a:r>
          </a:p>
          <a:p>
            <a:pPr algn="ctr"/>
            <a:r>
              <a:rPr lang="en-US" altLang="ko-KR" sz="1400" dirty="0">
                <a:latin typeface="+mj-lt"/>
              </a:rPr>
              <a:t>Version 3.6.0</a:t>
            </a:r>
            <a:endParaRPr lang="ko-KR" altLang="en-US" sz="1400" dirty="0"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25257" y="1268383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</a:rPr>
              <a:t>API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24650" y="3026875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+mj-lt"/>
              </a:rPr>
              <a:t>TensorFlow</a:t>
            </a:r>
            <a:endParaRPr lang="en-US" altLang="ko-KR" dirty="0">
              <a:latin typeface="+mj-lt"/>
            </a:endParaRPr>
          </a:p>
          <a:p>
            <a:pPr algn="ctr"/>
            <a:r>
              <a:rPr lang="en-US" altLang="ko-KR" sz="1400" dirty="0">
                <a:latin typeface="+mj-lt"/>
              </a:rPr>
              <a:t>Version 1.0.0</a:t>
            </a:r>
            <a:endParaRPr lang="ko-KR" altLang="en-US" sz="1400" dirty="0">
              <a:latin typeface="+mj-lt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98674" y="3990535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lt"/>
              </a:rPr>
              <a:t>IDE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3777" y="5963906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Android Studio</a:t>
            </a:r>
          </a:p>
          <a:p>
            <a:pPr algn="ctr"/>
            <a:r>
              <a:rPr lang="en-US" altLang="ko-KR" sz="1400" dirty="0">
                <a:latin typeface="+mj-lt"/>
              </a:rPr>
              <a:t>Version 2.3</a:t>
            </a:r>
            <a:endParaRPr lang="ko-KR" altLang="en-US" sz="1400" dirty="0">
              <a:latin typeface="+mj-lt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514" y="4576532"/>
            <a:ext cx="1236586" cy="123658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114425" y="5963906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+mj-lt"/>
              </a:rPr>
              <a:t>PyCharm</a:t>
            </a:r>
            <a:endParaRPr lang="en-US" altLang="ko-KR" dirty="0">
              <a:latin typeface="+mj-lt"/>
            </a:endParaRPr>
          </a:p>
          <a:p>
            <a:pPr algn="ctr"/>
            <a:r>
              <a:rPr lang="en-US" altLang="ko-KR" sz="1400" dirty="0">
                <a:latin typeface="+mj-lt"/>
              </a:rPr>
              <a:t>Version 2017.1</a:t>
            </a:r>
            <a:endParaRPr lang="ko-KR" altLang="en-US" sz="1400" dirty="0"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997704" y="3974389"/>
            <a:ext cx="4908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</a:rPr>
              <a:t>OS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924650" y="6007224"/>
            <a:ext cx="179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Windows 10</a:t>
            </a:r>
            <a:endParaRPr lang="ko-KR" altLang="en-US" sz="1400" dirty="0">
              <a:latin typeface="+mj-lt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855" y="1437187"/>
            <a:ext cx="1553722" cy="1553722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976175" y="3032860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Java</a:t>
            </a:r>
          </a:p>
          <a:p>
            <a:pPr algn="ctr"/>
            <a:r>
              <a:rPr lang="en-US" altLang="ko-KR" sz="1400" dirty="0">
                <a:latin typeface="+mj-lt"/>
              </a:rPr>
              <a:t>Version 1.8.0</a:t>
            </a:r>
            <a:endParaRPr lang="ko-KR" altLang="en-US" sz="1400" dirty="0">
              <a:latin typeface="+mj-lt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52425" y="1268383"/>
            <a:ext cx="122982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</a:rPr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101739602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/>
              <a:t>Current Status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6" r="6312" b="13759"/>
          <a:stretch/>
        </p:blipFill>
        <p:spPr>
          <a:xfrm>
            <a:off x="1421400" y="1550243"/>
            <a:ext cx="1846218" cy="1781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46"/>
          <a:stretch/>
        </p:blipFill>
        <p:spPr>
          <a:xfrm>
            <a:off x="1223207" y="3854996"/>
            <a:ext cx="1931474" cy="16389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90689" y="3842246"/>
            <a:ext cx="353814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300"/>
              </a:lnSpc>
            </a:pPr>
            <a:r>
              <a:rPr lang="ko-KR" altLang="en-US" sz="2400" b="1" dirty="0"/>
              <a:t>면담</a:t>
            </a:r>
            <a:endParaRPr lang="en-US" altLang="ko-KR" sz="2400" b="1" dirty="0"/>
          </a:p>
          <a:p>
            <a:pPr marL="285750" indent="-285750">
              <a:lnSpc>
                <a:spcPts val="3300"/>
              </a:lnSpc>
              <a:buFontTx/>
              <a:buChar char="-"/>
            </a:pPr>
            <a:r>
              <a:rPr lang="en-US" altLang="ko-KR" dirty="0"/>
              <a:t>AR</a:t>
            </a:r>
            <a:r>
              <a:rPr lang="ko-KR" altLang="en-US" dirty="0"/>
              <a:t> </a:t>
            </a:r>
            <a:r>
              <a:rPr lang="en-US" altLang="ko-KR" dirty="0"/>
              <a:t>Player </a:t>
            </a:r>
            <a:r>
              <a:rPr lang="ko-KR" altLang="en-US" dirty="0"/>
              <a:t>형식</a:t>
            </a:r>
            <a:r>
              <a:rPr lang="en-US" altLang="ko-KR" dirty="0"/>
              <a:t>,</a:t>
            </a:r>
            <a:r>
              <a:rPr lang="ko-KR" altLang="en-US" dirty="0"/>
              <a:t> 웹툰 원고</a:t>
            </a:r>
            <a:r>
              <a:rPr lang="en-US" altLang="ko-KR" dirty="0"/>
              <a:t> </a:t>
            </a:r>
            <a:r>
              <a:rPr lang="ko-KR" altLang="en-US" dirty="0"/>
              <a:t>선정</a:t>
            </a:r>
            <a:endParaRPr lang="en-US" altLang="ko-KR" dirty="0"/>
          </a:p>
          <a:p>
            <a:pPr marL="285750" indent="-285750">
              <a:lnSpc>
                <a:spcPts val="3300"/>
              </a:lnSpc>
              <a:buFontTx/>
              <a:buChar char="-"/>
            </a:pPr>
            <a:r>
              <a:rPr lang="en-US" altLang="ko-KR" dirty="0"/>
              <a:t>Study </a:t>
            </a:r>
            <a:r>
              <a:rPr lang="ko-KR" altLang="en-US" dirty="0"/>
              <a:t>분야 분담</a:t>
            </a:r>
            <a:endParaRPr lang="en-US" altLang="ko-KR" dirty="0"/>
          </a:p>
          <a:p>
            <a:pPr marL="285750" indent="-285750">
              <a:lnSpc>
                <a:spcPts val="3300"/>
              </a:lnSpc>
              <a:buFontTx/>
              <a:buChar char="-"/>
            </a:pPr>
            <a:r>
              <a:rPr lang="ko-KR" altLang="en-US" dirty="0"/>
              <a:t>메신저와 </a:t>
            </a:r>
            <a:r>
              <a:rPr lang="en-US" altLang="ko-KR" dirty="0"/>
              <a:t>GitHub</a:t>
            </a:r>
            <a:r>
              <a:rPr lang="ko-KR" altLang="en-US" dirty="0"/>
              <a:t>를 통한 소통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3559706" y="1573853"/>
            <a:ext cx="3609321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300"/>
              </a:lnSpc>
            </a:pPr>
            <a:r>
              <a:rPr lang="ko-KR" altLang="en-US" sz="2400" b="1" dirty="0"/>
              <a:t>스터디</a:t>
            </a:r>
            <a:endParaRPr lang="en-US" altLang="ko-KR" sz="2400" b="1" dirty="0"/>
          </a:p>
          <a:p>
            <a:pPr marL="285750" indent="-285750">
              <a:lnSpc>
                <a:spcPts val="3300"/>
              </a:lnSpc>
              <a:buFontTx/>
              <a:buChar char="-"/>
            </a:pPr>
            <a:r>
              <a:rPr lang="en-US" altLang="ko-KR" dirty="0" err="1"/>
              <a:t>TensorFlow</a:t>
            </a:r>
            <a:r>
              <a:rPr lang="en-US" altLang="ko-KR" dirty="0"/>
              <a:t>: Terms, MNIST,</a:t>
            </a:r>
            <a:r>
              <a:rPr lang="ko-KR" altLang="en-US" dirty="0"/>
              <a:t> </a:t>
            </a:r>
            <a:r>
              <a:rPr lang="mr-IN" altLang="ko-KR" dirty="0"/>
              <a:t>…</a:t>
            </a:r>
            <a:endParaRPr lang="en-US" altLang="ko-KR" dirty="0"/>
          </a:p>
          <a:p>
            <a:pPr marL="285750" indent="-285750">
              <a:lnSpc>
                <a:spcPts val="3300"/>
              </a:lnSpc>
              <a:buFontTx/>
              <a:buChar char="-"/>
            </a:pPr>
            <a:r>
              <a:rPr lang="en-US" altLang="ko-KR" dirty="0"/>
              <a:t>Android: Android API, </a:t>
            </a:r>
            <a:r>
              <a:rPr lang="mr-IN" altLang="ko-KR" dirty="0"/>
              <a:t>…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671861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/>
              <a:t>Further Plan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1192945" y="1944909"/>
            <a:ext cx="2" cy="393147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803538" y="1564143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803537" y="2874636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536" y="4185128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타원 7"/>
          <p:cNvSpPr/>
          <p:nvPr/>
        </p:nvSpPr>
        <p:spPr>
          <a:xfrm>
            <a:off x="803536" y="5495620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0470" y="1714076"/>
            <a:ext cx="588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 </a:t>
            </a:r>
            <a:r>
              <a:rPr lang="en-US" altLang="ko-KR" dirty="0"/>
              <a:t>CNN, Training Datasets, </a:t>
            </a:r>
            <a:r>
              <a:rPr lang="mr-IN" altLang="ko-KR" dirty="0"/>
              <a:t>…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40470" y="3024569"/>
            <a:ext cx="551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Android</a:t>
            </a:r>
            <a:r>
              <a:rPr lang="ko-KR" altLang="en-US" sz="2400" dirty="0"/>
              <a:t> </a:t>
            </a:r>
            <a:r>
              <a:rPr lang="en-US" altLang="ko-KR" dirty="0" err="1"/>
              <a:t>RecyclerView</a:t>
            </a:r>
            <a:r>
              <a:rPr lang="en-US" altLang="ko-KR" dirty="0"/>
              <a:t>, Activity Life Cycle, </a:t>
            </a:r>
            <a:r>
              <a:rPr lang="mr-IN" altLang="ko-KR" dirty="0"/>
              <a:t>…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40470" y="4335061"/>
            <a:ext cx="482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Graphics</a:t>
            </a:r>
            <a:r>
              <a:rPr lang="ko-KR" altLang="en-US" sz="2400" dirty="0"/>
              <a:t> </a:t>
            </a:r>
            <a:r>
              <a:rPr lang="en-US" altLang="ko-KR" dirty="0" err="1"/>
              <a:t>openGL</a:t>
            </a:r>
            <a:r>
              <a:rPr lang="en-US" altLang="ko-KR" dirty="0"/>
              <a:t>, Glide, </a:t>
            </a:r>
            <a:r>
              <a:rPr lang="mr-IN" altLang="ko-KR" dirty="0"/>
              <a:t>…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40469" y="5645553"/>
            <a:ext cx="482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Database </a:t>
            </a:r>
            <a:r>
              <a:rPr lang="en-US" altLang="ko-KR" dirty="0"/>
              <a:t>SQLite, realm, </a:t>
            </a:r>
            <a:r>
              <a:rPr lang="mr-IN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32615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/>
              <a:t>Division and Assignment of Work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894525" y="1562982"/>
            <a:ext cx="7212231" cy="102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프로젝트 특성 상 모든 팀원이 내용에 대해 이해해야 함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전담 분야 학습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모두에게 공유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888845" y="5507701"/>
            <a:ext cx="5599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각자의 분야를 중심으로 하나의 앱을 구현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ko-KR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76247" y="3300330"/>
            <a:ext cx="6591505" cy="1302622"/>
            <a:chOff x="1151712" y="3165239"/>
            <a:chExt cx="6591505" cy="130262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712" y="3372855"/>
              <a:ext cx="1095006" cy="109500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3165239"/>
              <a:ext cx="1062979" cy="124793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015917" y="4038647"/>
              <a:ext cx="2680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강민지 </a:t>
              </a:r>
              <a:r>
                <a:rPr lang="ko-KR" altLang="en-US" dirty="0" err="1"/>
                <a:t>핌언</a:t>
              </a:r>
              <a:r>
                <a:rPr lang="ko-KR" altLang="en-US" dirty="0"/>
                <a:t> </a:t>
              </a:r>
              <a:r>
                <a:rPr lang="en-US" altLang="ko-KR" sz="1400" dirty="0" err="1"/>
                <a:t>TensorFlow</a:t>
              </a:r>
              <a:endParaRPr lang="ko-KR" alt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34979" y="4035269"/>
              <a:ext cx="2108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원종훈 </a:t>
              </a:r>
              <a:r>
                <a:rPr lang="en-US" altLang="ko-KR" sz="1400" dirty="0"/>
                <a:t>Android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175439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198818465"/>
              </p:ext>
            </p:extLst>
          </p:nvPr>
        </p:nvGraphicFramePr>
        <p:xfrm>
          <a:off x="501957" y="1182659"/>
          <a:ext cx="8642042" cy="44251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23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85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855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855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9855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9855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985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9855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98551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98551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98551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98551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98551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498551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498551">
                  <a:extLst>
                    <a:ext uri="{9D8B030D-6E8A-4147-A177-3AD203B41FA5}">
                      <a16:colId xmlns="" xmlns:a16="http://schemas.microsoft.com/office/drawing/2014/main" val="3843917279"/>
                    </a:ext>
                  </a:extLst>
                </a:gridCol>
              </a:tblGrid>
              <a:tr h="3190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28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지식 및 개발 환경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2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28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스펙 발표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10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28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알고리즘 구현</a:t>
                      </a:r>
                      <a:endParaRPr lang="ko-KR" altLang="en-US" sz="120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30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2823"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기술 세미나 </a:t>
                      </a:r>
                      <a:r>
                        <a:rPr lang="en-US" altLang="ko-KR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&amp; </a:t>
                      </a: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회사설명회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9E0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95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스펙 중간발표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9D0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28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기업방문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03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2823"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문제점 </a:t>
                      </a:r>
                      <a:r>
                        <a:rPr lang="en-US" altLang="ko-KR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&amp; </a:t>
                      </a: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개선방안 </a:t>
                      </a:r>
                      <a:r>
                        <a:rPr lang="en-US" altLang="ko-KR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&amp; </a:t>
                      </a: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추가 사항 연구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07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828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회사평가</a:t>
                      </a:r>
                      <a:endParaRPr lang="ko-KR" altLang="en-US" sz="120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A8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82823"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최종 보고서 및 발표 준비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7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828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최종발표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239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7692"/>
          <a:stretch/>
        </p:blipFill>
        <p:spPr>
          <a:xfrm>
            <a:off x="501957" y="1122923"/>
            <a:ext cx="8686800" cy="523741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/>
              <a:t>Schedule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118" y="-806078"/>
            <a:ext cx="6667500" cy="47950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69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말풍선: 사각형 3"/>
          <p:cNvSpPr/>
          <p:nvPr/>
        </p:nvSpPr>
        <p:spPr>
          <a:xfrm>
            <a:off x="5282418" y="2433711"/>
            <a:ext cx="3481754" cy="1343464"/>
          </a:xfrm>
          <a:prstGeom prst="wedgeRectCallout">
            <a:avLst>
              <a:gd name="adj1" fmla="val -42651"/>
              <a:gd name="adj2" fmla="val 8449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9675" y="4667250"/>
            <a:ext cx="69151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anum Gothic" charset="-127"/>
                <a:ea typeface="Nanum Gothic" charset="-127"/>
                <a:cs typeface="Nanum Gothic" charset="-127"/>
              </a:rPr>
              <a:t>강민지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 	kyang@snu.ac.kr</a:t>
            </a:r>
          </a:p>
          <a:p>
            <a:r>
              <a:rPr lang="ko-KR" altLang="en-US" sz="1600" dirty="0">
                <a:latin typeface="Nanum Gothic" charset="-127"/>
                <a:ea typeface="Nanum Gothic" charset="-127"/>
                <a:cs typeface="Nanum Gothic" charset="-127"/>
              </a:rPr>
              <a:t>원종훈 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	barber@snu.ac.kr</a:t>
            </a:r>
          </a:p>
          <a:p>
            <a:r>
              <a:rPr lang="ko-KR" altLang="en-US" sz="1600" dirty="0" err="1">
                <a:latin typeface="Nanum Gothic" charset="-127"/>
                <a:ea typeface="Nanum Gothic" charset="-127"/>
                <a:cs typeface="Nanum Gothic" charset="-127"/>
              </a:rPr>
              <a:t>핌언</a:t>
            </a:r>
            <a:r>
              <a:rPr lang="ko-KR" altLang="en-US" sz="16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	pimonink_ja@hotmail.com</a:t>
            </a:r>
          </a:p>
        </p:txBody>
      </p:sp>
      <p:pic>
        <p:nvPicPr>
          <p:cNvPr id="5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302" y="5511148"/>
            <a:ext cx="899130" cy="89913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6200000" flipH="1">
            <a:off x="4394201" y="-4394197"/>
            <a:ext cx="355598" cy="9144000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rgbClr val="479D8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74697" y="1185803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Contents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sz="quarter" idx="4294967295"/>
          </p:nvPr>
        </p:nvSpPr>
        <p:spPr>
          <a:xfrm>
            <a:off x="2850963" y="1291310"/>
            <a:ext cx="6703892" cy="4687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Overview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Problem/Goal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Approach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Basic Spec/Architecture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Current Status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Further plan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Division and Assignment of work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Overview</a:t>
            </a:r>
            <a:endParaRPr lang="ko-KR" alt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3606" y="1470594"/>
            <a:ext cx="738270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What		</a:t>
            </a:r>
            <a:r>
              <a:rPr lang="ko-KR" altLang="en-US" sz="2400" dirty="0"/>
              <a:t>사물인식 기반의 웹툰 </a:t>
            </a:r>
            <a:r>
              <a:rPr lang="en-US" altLang="ko-KR" sz="2400" dirty="0"/>
              <a:t>AR </a:t>
            </a:r>
            <a:r>
              <a:rPr lang="ko-KR" altLang="en-US" sz="2400" dirty="0"/>
              <a:t>플레이어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500" b="1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Where	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500" b="1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When		</a:t>
            </a:r>
            <a:r>
              <a:rPr lang="en-US" altLang="ko-KR" sz="2400" dirty="0"/>
              <a:t>3</a:t>
            </a:r>
            <a:r>
              <a:rPr lang="ko-KR" altLang="en-US" sz="2400" dirty="0"/>
              <a:t>개월 동안</a:t>
            </a: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500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Why		</a:t>
            </a:r>
            <a:r>
              <a:rPr lang="en-US" altLang="ko-KR" sz="2400" dirty="0"/>
              <a:t>- </a:t>
            </a:r>
            <a:r>
              <a:rPr lang="ko-KR" altLang="en-US" sz="2400" dirty="0"/>
              <a:t>사용자 경험 향상 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		- </a:t>
            </a:r>
            <a:r>
              <a:rPr lang="ko-KR" altLang="en-US" sz="2400" dirty="0"/>
              <a:t>다양한 스토리 표현</a:t>
            </a:r>
            <a:r>
              <a:rPr lang="en-US" altLang="ko-KR" sz="2400" dirty="0"/>
              <a:t> </a:t>
            </a:r>
          </a:p>
          <a:p>
            <a:pPr>
              <a:lnSpc>
                <a:spcPct val="150000"/>
              </a:lnSpc>
            </a:pPr>
            <a:endParaRPr lang="en-US" altLang="ko-KR" sz="500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How		- </a:t>
            </a:r>
            <a:r>
              <a:rPr lang="ko-KR" altLang="en-US" sz="2400" dirty="0" err="1"/>
              <a:t>머신러닝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		- </a:t>
            </a:r>
            <a:r>
              <a:rPr lang="ko-KR" altLang="en-US" sz="2400" dirty="0"/>
              <a:t>안드로이드 앱 개발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54" y="2321290"/>
            <a:ext cx="1762605" cy="32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694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Problem</a:t>
            </a:r>
            <a:endParaRPr lang="ko-KR" altLang="en-US" dirty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58" y="1318323"/>
            <a:ext cx="2733968" cy="486038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54" y="1318323"/>
            <a:ext cx="2733969" cy="48603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551" y="1318323"/>
            <a:ext cx="2738247" cy="486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9051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Problem</a:t>
            </a:r>
            <a:endParaRPr lang="ko-KR" altLang="en-US" dirty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699246"/>
            <a:ext cx="8978900" cy="1295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3135192"/>
            <a:ext cx="8953500" cy="1257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49198" y="5117018"/>
            <a:ext cx="5436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보는 컨텐츠에서 경험하는 컨텐츠로 발전</a:t>
            </a:r>
          </a:p>
        </p:txBody>
      </p:sp>
      <p:sp>
        <p:nvSpPr>
          <p:cNvPr id="5" name="Rectangle 4"/>
          <p:cNvSpPr/>
          <p:nvPr/>
        </p:nvSpPr>
        <p:spPr>
          <a:xfrm>
            <a:off x="165100" y="1785770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5099" y="3131707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960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Problem</a:t>
            </a:r>
            <a:endParaRPr lang="ko-KR" altLang="en-US" dirty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57617" y="1313797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tangle 4"/>
          <p:cNvSpPr/>
          <p:nvPr/>
        </p:nvSpPr>
        <p:spPr>
          <a:xfrm>
            <a:off x="189473" y="1472949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9472" y="2818886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97" y="1896892"/>
            <a:ext cx="8591551" cy="1231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1" y="3128792"/>
            <a:ext cx="8640297" cy="12573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0597" y="1914847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373" y="3127945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92756" y="4695998"/>
            <a:ext cx="60072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Object</a:t>
            </a:r>
            <a:r>
              <a:rPr lang="ko-KR" altLang="en-US" sz="2400" b="1" dirty="0"/>
              <a:t>가 단순히 한 고정된 지점에 위치</a:t>
            </a:r>
            <a:endParaRPr lang="en-US" altLang="ko-KR" sz="2400" b="1" dirty="0"/>
          </a:p>
          <a:p>
            <a:endParaRPr lang="en-US" altLang="ko-KR" sz="700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현실성이 떨어짐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연출 제약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004807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20773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Goal &amp; Requirement</a:t>
            </a:r>
            <a:endParaRPr lang="ko-KR" altLang="en-US" dirty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5731946" y="3487559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사물 인식</a:t>
            </a:r>
            <a:r>
              <a:rPr lang="en-US" altLang="ko-KR" dirty="0"/>
              <a:t>/</a:t>
            </a:r>
            <a:r>
              <a:rPr lang="ko-KR" altLang="en-US" dirty="0"/>
              <a:t>반응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20" y="1251157"/>
            <a:ext cx="4942837" cy="26057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01171" y="5548512"/>
            <a:ext cx="268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사용자</a:t>
            </a:r>
            <a:endParaRPr lang="en-US" altLang="ko-KR" b="1" dirty="0"/>
          </a:p>
          <a:p>
            <a:r>
              <a:rPr lang="ko-KR" altLang="en-US" dirty="0" err="1"/>
              <a:t>몰입감</a:t>
            </a:r>
            <a:r>
              <a:rPr lang="ko-KR" altLang="en-US" dirty="0"/>
              <a:t> 증가</a:t>
            </a:r>
            <a:endParaRPr lang="en-US" altLang="ko-KR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 cstate="print">
            <a:duotone>
              <a:srgbClr val="9FB8C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37"/>
          <a:stretch/>
        </p:blipFill>
        <p:spPr>
          <a:xfrm>
            <a:off x="4411728" y="4911305"/>
            <a:ext cx="1627230" cy="1423229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832395" y="5548511"/>
            <a:ext cx="27574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작가</a:t>
            </a:r>
            <a:endParaRPr lang="en-US" altLang="ko-KR" b="1" dirty="0"/>
          </a:p>
          <a:p>
            <a:r>
              <a:rPr lang="ko-KR" altLang="en-US" dirty="0"/>
              <a:t>다양한 스토리 전개에 활용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91"/>
          <a:stretch/>
        </p:blipFill>
        <p:spPr>
          <a:xfrm>
            <a:off x="1198507" y="4989874"/>
            <a:ext cx="1505295" cy="12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03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Approach – Machine Learning</a:t>
            </a:r>
            <a:endParaRPr lang="ko-KR" altLang="en-US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71499" y="3623851"/>
            <a:ext cx="5674951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60"/>
              </a:lnSpc>
            </a:pPr>
            <a:r>
              <a:rPr lang="ko-KR" altLang="en-US" dirty="0"/>
              <a:t>대부분의 웹툰에 사람이 등장</a:t>
            </a:r>
            <a:endParaRPr lang="en-US" altLang="ko-KR" dirty="0"/>
          </a:p>
          <a:p>
            <a:pPr>
              <a:lnSpc>
                <a:spcPts val="2560"/>
              </a:lnSpc>
            </a:pPr>
            <a:r>
              <a:rPr lang="ko-KR" altLang="en-US" dirty="0"/>
              <a:t>공포물의 귀신이 사람 속에 숨어 있다면 생동감 유발 가능</a:t>
            </a:r>
            <a:endParaRPr lang="en-US" altLang="ko-KR" dirty="0"/>
          </a:p>
          <a:p>
            <a:pPr>
              <a:lnSpc>
                <a:spcPts val="2560"/>
              </a:lnSpc>
            </a:pPr>
            <a:endParaRPr lang="ko-KR" altLang="en-US" dirty="0"/>
          </a:p>
        </p:txBody>
      </p:sp>
      <p:pic>
        <p:nvPicPr>
          <p:cNvPr id="23" name="그래픽 22" descr="남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937" y="2982040"/>
            <a:ext cx="2024285" cy="202428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68639" y="2060970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인식 대상</a:t>
            </a:r>
            <a:r>
              <a:rPr lang="en-US" altLang="ko-KR" b="1" dirty="0"/>
              <a:t>: </a:t>
            </a:r>
            <a:r>
              <a:rPr lang="ko-KR" altLang="en-US" b="1" dirty="0"/>
              <a:t>사람</a:t>
            </a:r>
          </a:p>
        </p:txBody>
      </p:sp>
    </p:spTree>
    <p:extLst>
      <p:ext uri="{BB962C8B-B14F-4D97-AF65-F5344CB8AC3E}">
        <p14:creationId xmlns:p14="http://schemas.microsoft.com/office/powerpoint/2010/main" val="253879644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Approach – Machine Learning</a:t>
            </a:r>
            <a:endParaRPr lang="ko-KR" alt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9718" y="1387006"/>
            <a:ext cx="6848350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2000" b="1" dirty="0"/>
              <a:t>인식 모델 도출</a:t>
            </a:r>
            <a:r>
              <a:rPr lang="en-US" altLang="ko-KR" sz="2000" b="1" dirty="0"/>
              <a:t>:  Convolutional Neural Network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Algorithm</a:t>
            </a:r>
          </a:p>
          <a:p>
            <a:pPr marL="342900" indent="-342900">
              <a:lnSpc>
                <a:spcPts val="3000"/>
              </a:lnSpc>
              <a:buFontTx/>
              <a:buChar char="-"/>
            </a:pPr>
            <a:r>
              <a:rPr lang="ko-KR" altLang="en-US" sz="2000" dirty="0"/>
              <a:t>복잡도 낮춰서 </a:t>
            </a:r>
            <a:r>
              <a:rPr lang="en-US" altLang="ko-KR" sz="2000" dirty="0"/>
              <a:t>overfitting</a:t>
            </a:r>
            <a:r>
              <a:rPr lang="ko-KR" altLang="en-US" sz="2000" dirty="0"/>
              <a:t> 문제</a:t>
            </a:r>
            <a:r>
              <a:rPr lang="en-US" altLang="ko-KR" sz="2000" dirty="0"/>
              <a:t> </a:t>
            </a:r>
            <a:r>
              <a:rPr lang="ko-KR" altLang="en-US" sz="2000" dirty="0"/>
              <a:t>해결</a:t>
            </a: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>
              <a:lnSpc>
                <a:spcPts val="3000"/>
              </a:lnSpc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r>
              <a:rPr lang="en-US" altLang="ko-KR" sz="2000" dirty="0"/>
              <a:t>2</a:t>
            </a:r>
            <a:r>
              <a:rPr lang="ko-KR" altLang="en-US" sz="2000" dirty="0"/>
              <a:t>차원 데이터 활용 가능</a:t>
            </a: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r>
              <a:rPr lang="ko-KR" altLang="en-US" sz="2000" dirty="0"/>
              <a:t>이미지 인식에 효과적</a:t>
            </a:r>
            <a:endParaRPr lang="en-US" altLang="ko-KR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90" y="2264067"/>
            <a:ext cx="7047619" cy="17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18124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4019</TotalTime>
  <Words>445</Words>
  <Application>Microsoft Macintosh PowerPoint</Application>
  <PresentationFormat>On-screen Show (4:3)</PresentationFormat>
  <Paragraphs>190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Corbel</vt:lpstr>
      <vt:lpstr>Nanum Gothic</vt:lpstr>
      <vt:lpstr>Wingdings</vt:lpstr>
      <vt:lpstr>Wingdings 3</vt:lpstr>
      <vt:lpstr>나눔고딕</vt:lpstr>
      <vt:lpstr>나눔바른고딕</vt:lpstr>
      <vt:lpstr>맑은 고딕</vt:lpstr>
      <vt:lpstr>Arial</vt:lpstr>
      <vt:lpstr>Arial</vt:lpstr>
      <vt:lpstr>원본</vt:lpstr>
      <vt:lpstr>사물인식 기반의  웹툰 AR 플레이어 만들기 </vt:lpstr>
      <vt:lpstr>Contents </vt:lpstr>
      <vt:lpstr>Overview</vt:lpstr>
      <vt:lpstr>Problem</vt:lpstr>
      <vt:lpstr>Problem</vt:lpstr>
      <vt:lpstr>Problem</vt:lpstr>
      <vt:lpstr>Goal &amp; Requirement</vt:lpstr>
      <vt:lpstr>Approach – Machine Learning</vt:lpstr>
      <vt:lpstr>Approach – Machine Learning</vt:lpstr>
      <vt:lpstr>Basic Spec</vt:lpstr>
      <vt:lpstr>Basic Spec</vt:lpstr>
      <vt:lpstr>Architecture</vt:lpstr>
      <vt:lpstr>Development Environment</vt:lpstr>
      <vt:lpstr>Current Status</vt:lpstr>
      <vt:lpstr>Further Plan</vt:lpstr>
      <vt:lpstr>Division and Assignment of Work</vt:lpstr>
      <vt:lpstr>Schedule 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원종훈</cp:lastModifiedBy>
  <cp:revision>115</cp:revision>
  <cp:lastPrinted>2011-08-28T13:13:29Z</cp:lastPrinted>
  <dcterms:created xsi:type="dcterms:W3CDTF">2011-08-24T01:05:33Z</dcterms:created>
  <dcterms:modified xsi:type="dcterms:W3CDTF">2017-03-29T15:39:35Z</dcterms:modified>
</cp:coreProperties>
</file>