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836" r:id="rId2"/>
    <p:sldId id="1140" r:id="rId3"/>
    <p:sldId id="1058" r:id="rId4"/>
    <p:sldId id="1153" r:id="rId5"/>
    <p:sldId id="1154" r:id="rId6"/>
    <p:sldId id="1169" r:id="rId7"/>
    <p:sldId id="1170" r:id="rId8"/>
    <p:sldId id="1163" r:id="rId9"/>
    <p:sldId id="1155" r:id="rId10"/>
    <p:sldId id="1179" r:id="rId11"/>
    <p:sldId id="1164" r:id="rId12"/>
    <p:sldId id="1165" r:id="rId13"/>
    <p:sldId id="1166" r:id="rId14"/>
    <p:sldId id="1167" r:id="rId15"/>
    <p:sldId id="1156" r:id="rId16"/>
    <p:sldId id="1171" r:id="rId17"/>
    <p:sldId id="1157" r:id="rId18"/>
    <p:sldId id="1172" r:id="rId19"/>
    <p:sldId id="1174" r:id="rId20"/>
    <p:sldId id="1173" r:id="rId21"/>
    <p:sldId id="1175" r:id="rId22"/>
    <p:sldId id="1176" r:id="rId23"/>
    <p:sldId id="1177" r:id="rId24"/>
    <p:sldId id="1178" r:id="rId25"/>
    <p:sldId id="1158" r:id="rId26"/>
    <p:sldId id="1180" r:id="rId27"/>
    <p:sldId id="1184" r:id="rId28"/>
    <p:sldId id="1185" r:id="rId29"/>
    <p:sldId id="1181" r:id="rId30"/>
    <p:sldId id="1182" r:id="rId31"/>
    <p:sldId id="1183" r:id="rId32"/>
    <p:sldId id="1186" r:id="rId33"/>
    <p:sldId id="1187" r:id="rId34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D806"/>
    <a:srgbClr val="0075BF"/>
    <a:srgbClr val="034EA2"/>
    <a:srgbClr val="0087CD"/>
    <a:srgbClr val="C68F06"/>
    <a:srgbClr val="DB2C03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3354" autoAdjust="0"/>
  </p:normalViewPr>
  <p:slideViewPr>
    <p:cSldViewPr>
      <p:cViewPr varScale="1">
        <p:scale>
          <a:sx n="113" d="100"/>
          <a:sy n="113" d="100"/>
        </p:scale>
        <p:origin x="-43" y="-1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91" y="-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86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3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3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3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EFD0A4-5D1E-44F4-A3F4-33C16D9CDA60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18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16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0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38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3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0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5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5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42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3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615670" y="243648"/>
            <a:ext cx="1796090" cy="23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Hello~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243136" y="267494"/>
            <a:ext cx="216024" cy="2880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395536" y="267494"/>
            <a:ext cx="216024" cy="288032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65" r:id="rId3"/>
    <p:sldLayoutId id="2147483668" r:id="rId4"/>
    <p:sldLayoutId id="2147483674" r:id="rId5"/>
  </p:sldLayoutIdLst>
  <p:transition/>
  <p:timing>
    <p:tnLst>
      <p:par>
        <p:cTn id="1" dur="indefinite" restart="never" nodeType="tmRoot"/>
      </p:par>
    </p:tnLst>
  </p:timing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032448" y="2067694"/>
            <a:ext cx="457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网店购物管理系统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067944" y="2427734"/>
            <a:ext cx="338437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张逸凯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  171840708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995936" y="1419622"/>
            <a:ext cx="406794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000" b="1" cap="all" dirty="0" smtClean="0">
                <a:latin typeface="Impact" panose="020B0806030902050204" pitchFamily="34" charset="0"/>
                <a:cs typeface="Arial" panose="020B0604020202020204" pitchFamily="34" charset="0"/>
              </a:rPr>
              <a:t>程序设计实验</a:t>
            </a:r>
            <a:endParaRPr lang="zh-CN" altLang="en-US" sz="4000" b="1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5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9" name="Freeform 20"/>
          <p:cNvSpPr>
            <a:spLocks/>
          </p:cNvSpPr>
          <p:nvPr/>
        </p:nvSpPr>
        <p:spPr bwMode="auto">
          <a:xfrm>
            <a:off x="1176228" y="2460903"/>
            <a:ext cx="1594159" cy="1656595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457 h 17"/>
              <a:gd name="T4" fmla="*/ 1147763 w 18"/>
              <a:gd name="T5" fmla="*/ 643031 h 17"/>
              <a:gd name="T6" fmla="*/ 1083998 w 18"/>
              <a:gd name="T7" fmla="*/ 759945 h 17"/>
              <a:gd name="T8" fmla="*/ 637646 w 18"/>
              <a:gd name="T9" fmla="*/ 993775 h 17"/>
              <a:gd name="T10" fmla="*/ 510117 w 18"/>
              <a:gd name="T11" fmla="*/ 993775 h 17"/>
              <a:gd name="T12" fmla="*/ 63765 w 18"/>
              <a:gd name="T13" fmla="*/ 759945 h 17"/>
              <a:gd name="T14" fmla="*/ 0 w 18"/>
              <a:gd name="T15" fmla="*/ 643031 h 17"/>
              <a:gd name="T16" fmla="*/ 0 w 18"/>
              <a:gd name="T17" fmla="*/ 58457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68551" tIns="34276" rIns="68551" bIns="34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70" name="Freeform 21"/>
          <p:cNvSpPr>
            <a:spLocks/>
          </p:cNvSpPr>
          <p:nvPr/>
        </p:nvSpPr>
        <p:spPr bwMode="auto">
          <a:xfrm>
            <a:off x="1176228" y="1810037"/>
            <a:ext cx="1594159" cy="1381157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457 h 17"/>
              <a:gd name="T4" fmla="*/ 1147763 w 18"/>
              <a:gd name="T5" fmla="*/ 643031 h 17"/>
              <a:gd name="T6" fmla="*/ 1083998 w 18"/>
              <a:gd name="T7" fmla="*/ 759945 h 17"/>
              <a:gd name="T8" fmla="*/ 637646 w 18"/>
              <a:gd name="T9" fmla="*/ 993775 h 17"/>
              <a:gd name="T10" fmla="*/ 510117 w 18"/>
              <a:gd name="T11" fmla="*/ 993775 h 17"/>
              <a:gd name="T12" fmla="*/ 63765 w 18"/>
              <a:gd name="T13" fmla="*/ 759945 h 17"/>
              <a:gd name="T14" fmla="*/ 0 w 18"/>
              <a:gd name="T15" fmla="*/ 643031 h 17"/>
              <a:gd name="T16" fmla="*/ 0 w 18"/>
              <a:gd name="T17" fmla="*/ 58457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/>
        </p:spPr>
        <p:txBody>
          <a:bodyPr lIns="65012" tIns="32506" rIns="65012" bIns="32506"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71" name="Freeform 22"/>
          <p:cNvSpPr>
            <a:spLocks/>
          </p:cNvSpPr>
          <p:nvPr/>
        </p:nvSpPr>
        <p:spPr bwMode="auto">
          <a:xfrm>
            <a:off x="1176228" y="1159175"/>
            <a:ext cx="1594159" cy="1383364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551 h 17"/>
              <a:gd name="T4" fmla="*/ 1147763 w 18"/>
              <a:gd name="T5" fmla="*/ 644058 h 17"/>
              <a:gd name="T6" fmla="*/ 1083998 w 18"/>
              <a:gd name="T7" fmla="*/ 761160 h 17"/>
              <a:gd name="T8" fmla="*/ 637646 w 18"/>
              <a:gd name="T9" fmla="*/ 995363 h 17"/>
              <a:gd name="T10" fmla="*/ 510117 w 18"/>
              <a:gd name="T11" fmla="*/ 995363 h 17"/>
              <a:gd name="T12" fmla="*/ 63765 w 18"/>
              <a:gd name="T13" fmla="*/ 761160 h 17"/>
              <a:gd name="T14" fmla="*/ 0 w 18"/>
              <a:gd name="T15" fmla="*/ 644058 h 17"/>
              <a:gd name="T16" fmla="*/ 0 w 18"/>
              <a:gd name="T17" fmla="*/ 58551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68551" tIns="34276" rIns="68551" bIns="34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52955" y="1353245"/>
            <a:ext cx="18070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59356" y="957079"/>
            <a:ext cx="0" cy="213122"/>
          </a:xfrm>
          <a:prstGeom prst="line">
            <a:avLst/>
          </a:prstGeom>
          <a:ln w="38100">
            <a:solidFill>
              <a:srgbClr val="008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449832" y="2350989"/>
            <a:ext cx="0" cy="211932"/>
          </a:xfrm>
          <a:prstGeom prst="line">
            <a:avLst/>
          </a:prstGeom>
          <a:ln w="38100">
            <a:solidFill>
              <a:srgbClr val="008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429592" y="3576944"/>
            <a:ext cx="0" cy="213122"/>
          </a:xfrm>
          <a:prstGeom prst="line">
            <a:avLst/>
          </a:prstGeom>
          <a:ln w="38100">
            <a:solidFill>
              <a:srgbClr val="008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477440" y="1961655"/>
            <a:ext cx="1006023" cy="425745"/>
          </a:xfrm>
          <a:prstGeom prst="rect">
            <a:avLst/>
          </a:prstGeom>
          <a:noFill/>
        </p:spPr>
        <p:txBody>
          <a:bodyPr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管理类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70296" y="2609355"/>
            <a:ext cx="1006023" cy="425745"/>
          </a:xfrm>
          <a:prstGeom prst="rect">
            <a:avLst/>
          </a:prstGeom>
          <a:noFill/>
        </p:spPr>
        <p:txBody>
          <a:bodyPr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接口类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09722" y="3276494"/>
            <a:ext cx="1006023" cy="425745"/>
          </a:xfrm>
          <a:prstGeom prst="rect">
            <a:avLst/>
          </a:prstGeom>
          <a:noFill/>
        </p:spPr>
        <p:txBody>
          <a:bodyPr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Admin</a:t>
            </a:r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62"/>
          <p:cNvGrpSpPr/>
          <p:nvPr/>
        </p:nvGrpSpPr>
        <p:grpSpPr>
          <a:xfrm>
            <a:off x="1703444" y="1377707"/>
            <a:ext cx="540317" cy="539462"/>
            <a:chOff x="3175" y="0"/>
            <a:chExt cx="971551" cy="969963"/>
          </a:xfrm>
          <a:solidFill>
            <a:schemeClr val="bg1"/>
          </a:solidFill>
        </p:grpSpPr>
        <p:sp>
          <p:nvSpPr>
            <p:cNvPr id="64" name="Freeform 47"/>
            <p:cNvSpPr>
              <a:spLocks/>
            </p:cNvSpPr>
            <p:nvPr/>
          </p:nvSpPr>
          <p:spPr bwMode="auto">
            <a:xfrm>
              <a:off x="674688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 h 127"/>
                <a:gd name="T4" fmla="*/ 107 w 127"/>
                <a:gd name="T5" fmla="*/ 21 h 127"/>
                <a:gd name="T6" fmla="*/ 107 w 127"/>
                <a:gd name="T7" fmla="*/ 127 h 127"/>
                <a:gd name="T8" fmla="*/ 127 w 127"/>
                <a:gd name="T9" fmla="*/ 127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21"/>
                  </a:lnTo>
                  <a:lnTo>
                    <a:pt x="107" y="21"/>
                  </a:lnTo>
                  <a:lnTo>
                    <a:pt x="107" y="127"/>
                  </a:lnTo>
                  <a:lnTo>
                    <a:pt x="127" y="127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101600" y="671513"/>
              <a:ext cx="201613" cy="200025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126 h 126"/>
                <a:gd name="T4" fmla="*/ 127 w 127"/>
                <a:gd name="T5" fmla="*/ 126 h 126"/>
                <a:gd name="T6" fmla="*/ 127 w 127"/>
                <a:gd name="T7" fmla="*/ 106 h 126"/>
                <a:gd name="T8" fmla="*/ 21 w 127"/>
                <a:gd name="T9" fmla="*/ 106 h 126"/>
                <a:gd name="T10" fmla="*/ 21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0" y="0"/>
                  </a:moveTo>
                  <a:lnTo>
                    <a:pt x="0" y="126"/>
                  </a:lnTo>
                  <a:lnTo>
                    <a:pt x="127" y="126"/>
                  </a:lnTo>
                  <a:lnTo>
                    <a:pt x="127" y="106"/>
                  </a:lnTo>
                  <a:lnTo>
                    <a:pt x="21" y="10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674688" y="671513"/>
              <a:ext cx="201613" cy="200025"/>
            </a:xfrm>
            <a:custGeom>
              <a:avLst/>
              <a:gdLst>
                <a:gd name="T0" fmla="*/ 107 w 127"/>
                <a:gd name="T1" fmla="*/ 0 h 126"/>
                <a:gd name="T2" fmla="*/ 107 w 127"/>
                <a:gd name="T3" fmla="*/ 106 h 126"/>
                <a:gd name="T4" fmla="*/ 0 w 127"/>
                <a:gd name="T5" fmla="*/ 106 h 126"/>
                <a:gd name="T6" fmla="*/ 0 w 127"/>
                <a:gd name="T7" fmla="*/ 126 h 126"/>
                <a:gd name="T8" fmla="*/ 127 w 127"/>
                <a:gd name="T9" fmla="*/ 126 h 126"/>
                <a:gd name="T10" fmla="*/ 127 w 127"/>
                <a:gd name="T11" fmla="*/ 0 h 126"/>
                <a:gd name="T12" fmla="*/ 107 w 127"/>
                <a:gd name="T13" fmla="*/ 0 h 126"/>
                <a:gd name="T14" fmla="*/ 107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107" y="0"/>
                  </a:moveTo>
                  <a:lnTo>
                    <a:pt x="107" y="106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127" y="126"/>
                  </a:lnTo>
                  <a:lnTo>
                    <a:pt x="127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101600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127 h 127"/>
                <a:gd name="T4" fmla="*/ 21 w 127"/>
                <a:gd name="T5" fmla="*/ 127 h 127"/>
                <a:gd name="T6" fmla="*/ 21 w 127"/>
                <a:gd name="T7" fmla="*/ 21 h 127"/>
                <a:gd name="T8" fmla="*/ 127 w 127"/>
                <a:gd name="T9" fmla="*/ 21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127"/>
                  </a:lnTo>
                  <a:lnTo>
                    <a:pt x="21" y="127"/>
                  </a:lnTo>
                  <a:lnTo>
                    <a:pt x="21" y="21"/>
                  </a:lnTo>
                  <a:lnTo>
                    <a:pt x="127" y="21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3175" y="469900"/>
              <a:ext cx="230188" cy="317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744538" y="469900"/>
              <a:ext cx="230188" cy="317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473075" y="741363"/>
              <a:ext cx="31750" cy="2286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473075" y="0"/>
              <a:ext cx="31750" cy="2286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407988" y="309563"/>
              <a:ext cx="163513" cy="169863"/>
            </a:xfrm>
            <a:custGeom>
              <a:avLst/>
              <a:gdLst>
                <a:gd name="T0" fmla="*/ 180 w 360"/>
                <a:gd name="T1" fmla="*/ 0 h 375"/>
                <a:gd name="T2" fmla="*/ 0 w 360"/>
                <a:gd name="T3" fmla="*/ 91 h 375"/>
                <a:gd name="T4" fmla="*/ 0 w 360"/>
                <a:gd name="T5" fmla="*/ 284 h 375"/>
                <a:gd name="T6" fmla="*/ 180 w 360"/>
                <a:gd name="T7" fmla="*/ 375 h 375"/>
                <a:gd name="T8" fmla="*/ 360 w 360"/>
                <a:gd name="T9" fmla="*/ 285 h 375"/>
                <a:gd name="T10" fmla="*/ 360 w 360"/>
                <a:gd name="T11" fmla="*/ 91 h 375"/>
                <a:gd name="T12" fmla="*/ 180 w 360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75">
                  <a:moveTo>
                    <a:pt x="180" y="0"/>
                  </a:moveTo>
                  <a:cubicBezTo>
                    <a:pt x="117" y="32"/>
                    <a:pt x="59" y="61"/>
                    <a:pt x="0" y="9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63" y="316"/>
                    <a:pt x="123" y="345"/>
                    <a:pt x="180" y="375"/>
                  </a:cubicBezTo>
                  <a:cubicBezTo>
                    <a:pt x="242" y="344"/>
                    <a:pt x="307" y="310"/>
                    <a:pt x="360" y="285"/>
                  </a:cubicBezTo>
                  <a:cubicBezTo>
                    <a:pt x="360" y="91"/>
                    <a:pt x="360" y="91"/>
                    <a:pt x="360" y="91"/>
                  </a:cubicBezTo>
                  <a:cubicBezTo>
                    <a:pt x="298" y="60"/>
                    <a:pt x="233" y="27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347663" y="477838"/>
              <a:ext cx="284163" cy="184150"/>
            </a:xfrm>
            <a:custGeom>
              <a:avLst/>
              <a:gdLst>
                <a:gd name="T0" fmla="*/ 0 w 179"/>
                <a:gd name="T1" fmla="*/ 0 h 116"/>
                <a:gd name="T2" fmla="*/ 0 w 179"/>
                <a:gd name="T3" fmla="*/ 74 h 116"/>
                <a:gd name="T4" fmla="*/ 89 w 179"/>
                <a:gd name="T5" fmla="*/ 116 h 116"/>
                <a:gd name="T6" fmla="*/ 179 w 179"/>
                <a:gd name="T7" fmla="*/ 67 h 116"/>
                <a:gd name="T8" fmla="*/ 179 w 179"/>
                <a:gd name="T9" fmla="*/ 0 h 116"/>
                <a:gd name="T10" fmla="*/ 158 w 179"/>
                <a:gd name="T11" fmla="*/ 0 h 116"/>
                <a:gd name="T12" fmla="*/ 158 w 179"/>
                <a:gd name="T13" fmla="*/ 55 h 116"/>
                <a:gd name="T14" fmla="*/ 89 w 179"/>
                <a:gd name="T15" fmla="*/ 93 h 116"/>
                <a:gd name="T16" fmla="*/ 20 w 179"/>
                <a:gd name="T17" fmla="*/ 61 h 116"/>
                <a:gd name="T18" fmla="*/ 20 w 179"/>
                <a:gd name="T19" fmla="*/ 0 h 116"/>
                <a:gd name="T20" fmla="*/ 0 w 179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6">
                  <a:moveTo>
                    <a:pt x="0" y="0"/>
                  </a:moveTo>
                  <a:lnTo>
                    <a:pt x="0" y="74"/>
                  </a:lnTo>
                  <a:lnTo>
                    <a:pt x="89" y="116"/>
                  </a:lnTo>
                  <a:lnTo>
                    <a:pt x="179" y="67"/>
                  </a:lnTo>
                  <a:lnTo>
                    <a:pt x="179" y="0"/>
                  </a:lnTo>
                  <a:lnTo>
                    <a:pt x="158" y="0"/>
                  </a:lnTo>
                  <a:lnTo>
                    <a:pt x="158" y="55"/>
                  </a:lnTo>
                  <a:lnTo>
                    <a:pt x="89" y="93"/>
                  </a:lnTo>
                  <a:lnTo>
                    <a:pt x="20" y="61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599965" y="771550"/>
            <a:ext cx="2405955" cy="311868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管理类是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main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函数调用的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99965" y="1059582"/>
            <a:ext cx="2146788" cy="1081310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内有接口类的指针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,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是一种聚合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,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通过它来完成所有操作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,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还存有所有要用到的数据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,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比如所有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User Admin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共享库存数据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Ebrima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99965" y="2177421"/>
            <a:ext cx="2631978" cy="296479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接口类里面有文件类成员对象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99965" y="2496811"/>
            <a:ext cx="2631978" cy="758144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把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User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和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Admin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之间差异较大的函数放成纯虚函数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,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因为购物车 和 商品数据结构不一样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,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这样做为了减少重复代码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Ebrima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16321" y="3560413"/>
            <a:ext cx="2184741" cy="250313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Admin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和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User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类存有特有函数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文本框 60"/>
          <p:cNvSpPr txBox="1"/>
          <p:nvPr/>
        </p:nvSpPr>
        <p:spPr>
          <a:xfrm>
            <a:off x="1814244" y="3385801"/>
            <a:ext cx="1006023" cy="318024"/>
          </a:xfrm>
          <a:prstGeom prst="rect">
            <a:avLst/>
          </a:prstGeom>
          <a:noFill/>
        </p:spPr>
        <p:txBody>
          <a:bodyPr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User</a:t>
            </a:r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131840" y="3579862"/>
            <a:ext cx="18070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3131840" y="2387400"/>
            <a:ext cx="18070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"/>
          <p:cNvGrpSpPr>
            <a:grpSpLocks/>
          </p:cNvGrpSpPr>
          <p:nvPr/>
        </p:nvGrpSpPr>
        <p:grpSpPr bwMode="auto">
          <a:xfrm rot="20200079">
            <a:off x="340767" y="698509"/>
            <a:ext cx="1196599" cy="791570"/>
            <a:chOff x="0" y="152400"/>
            <a:chExt cx="779929" cy="377032"/>
          </a:xfrm>
          <a:solidFill>
            <a:schemeClr val="accent2"/>
          </a:solidFill>
        </p:grpSpPr>
        <p:sp>
          <p:nvSpPr>
            <p:cNvPr id="50" name="等腰三角形 5"/>
            <p:cNvSpPr>
              <a:spLocks noChangeArrowheads="1"/>
            </p:cNvSpPr>
            <p:nvPr/>
          </p:nvSpPr>
          <p:spPr bwMode="auto">
            <a:xfrm rot="10652948">
              <a:off x="264508" y="368067"/>
              <a:ext cx="259976" cy="161365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" name="矩形 29"/>
            <p:cNvSpPr>
              <a:spLocks noChangeArrowheads="1"/>
            </p:cNvSpPr>
            <p:nvPr/>
          </p:nvSpPr>
          <p:spPr bwMode="auto">
            <a:xfrm rot="20557330">
              <a:off x="0" y="152400"/>
              <a:ext cx="779929" cy="259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 dirty="0" smtClean="0">
                  <a:solidFill>
                    <a:srgbClr val="FFFFFF"/>
                  </a:solidFill>
                  <a:latin typeface="Adobe 黑体 Std R" pitchFamily="34" charset="-122"/>
                  <a:ea typeface="Adobe 黑体 Std R" pitchFamily="34" charset="-122"/>
                  <a:sym typeface="宋体" pitchFamily="2" charset="-122"/>
                </a:rPr>
                <a:t>文件类</a:t>
              </a:r>
              <a:endParaRPr lang="zh-CN" altLang="en-US" b="1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383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 animBg="1"/>
      <p:bldP spid="14370" grpId="0" animBg="1"/>
      <p:bldP spid="14371" grpId="0" animBg="1"/>
      <p:bldP spid="59" grpId="0"/>
      <p:bldP spid="60" grpId="0"/>
      <p:bldP spid="61" grpId="0"/>
      <p:bldP spid="30" grpId="0"/>
      <p:bldP spid="31" grpId="0"/>
      <p:bldP spid="32" grpId="0"/>
      <p:bldP spid="33" grpId="0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0733573" y="113206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901955" y="785816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3766084" y="791998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3624713" y="113824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7605" y="915567"/>
            <a:ext cx="7030212" cy="3526075"/>
            <a:chOff x="8480914" y="2637257"/>
            <a:chExt cx="2232247" cy="2798453"/>
          </a:xfrm>
        </p:grpSpPr>
        <p:sp>
          <p:nvSpPr>
            <p:cNvPr id="47" name="TextBox 46"/>
            <p:cNvSpPr txBox="1"/>
            <p:nvPr/>
          </p:nvSpPr>
          <p:spPr>
            <a:xfrm>
              <a:off x="8480914" y="5266104"/>
              <a:ext cx="2232247" cy="169606"/>
            </a:xfrm>
            <a:prstGeom prst="rect">
              <a:avLst/>
            </a:prstGeom>
            <a:noFill/>
          </p:spPr>
          <p:txBody>
            <a:bodyPr wrap="square" lIns="68573" tIns="34286" rIns="68573" bIns="34286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8595235" y="2637257"/>
              <a:ext cx="182913" cy="8572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3" tIns="34286" rIns="68573" bIns="34286"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管理类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5486"/>
            <a:ext cx="5468515" cy="470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578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0733573" y="113206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901955" y="785816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3766084" y="791998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3624713" y="113824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7605" y="915567"/>
            <a:ext cx="7030212" cy="3526075"/>
            <a:chOff x="8480914" y="2637257"/>
            <a:chExt cx="2232247" cy="2798453"/>
          </a:xfrm>
        </p:grpSpPr>
        <p:sp>
          <p:nvSpPr>
            <p:cNvPr id="47" name="TextBox 46"/>
            <p:cNvSpPr txBox="1"/>
            <p:nvPr/>
          </p:nvSpPr>
          <p:spPr>
            <a:xfrm>
              <a:off x="8480914" y="5266104"/>
              <a:ext cx="2232247" cy="169606"/>
            </a:xfrm>
            <a:prstGeom prst="rect">
              <a:avLst/>
            </a:prstGeom>
            <a:noFill/>
          </p:spPr>
          <p:txBody>
            <a:bodyPr wrap="square" lIns="68573" tIns="34286" rIns="68573" bIns="34286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8595235" y="2637257"/>
              <a:ext cx="182913" cy="8572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3" tIns="34286" rIns="68573" bIns="34286"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管理类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646" y="826800"/>
            <a:ext cx="4628130" cy="194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1115616" y="3003798"/>
            <a:ext cx="576064" cy="108012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646" y="2859782"/>
            <a:ext cx="5187535" cy="169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9168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0733573" y="113206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901955" y="785816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3766084" y="791998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3624713" y="113824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7605" y="915567"/>
            <a:ext cx="7030212" cy="3526075"/>
            <a:chOff x="8480914" y="2637257"/>
            <a:chExt cx="2232247" cy="2798453"/>
          </a:xfrm>
        </p:grpSpPr>
        <p:sp>
          <p:nvSpPr>
            <p:cNvPr id="47" name="TextBox 46"/>
            <p:cNvSpPr txBox="1"/>
            <p:nvPr/>
          </p:nvSpPr>
          <p:spPr>
            <a:xfrm>
              <a:off x="8480914" y="5266104"/>
              <a:ext cx="2232247" cy="169606"/>
            </a:xfrm>
            <a:prstGeom prst="rect">
              <a:avLst/>
            </a:prstGeom>
            <a:noFill/>
          </p:spPr>
          <p:txBody>
            <a:bodyPr wrap="square" lIns="68573" tIns="34286" rIns="68573" bIns="34286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8595235" y="2637257"/>
              <a:ext cx="182913" cy="8572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3" tIns="34286" rIns="68573" bIns="34286"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接口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18" y="965122"/>
            <a:ext cx="5559607" cy="306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082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0733573" y="113206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901955" y="785816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3766084" y="791998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3624713" y="113824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7605" y="915567"/>
            <a:ext cx="7030212" cy="3526075"/>
            <a:chOff x="8480914" y="2637257"/>
            <a:chExt cx="2232247" cy="2798453"/>
          </a:xfrm>
        </p:grpSpPr>
        <p:sp>
          <p:nvSpPr>
            <p:cNvPr id="47" name="TextBox 46"/>
            <p:cNvSpPr txBox="1"/>
            <p:nvPr/>
          </p:nvSpPr>
          <p:spPr>
            <a:xfrm>
              <a:off x="8480914" y="5266104"/>
              <a:ext cx="2232247" cy="169606"/>
            </a:xfrm>
            <a:prstGeom prst="rect">
              <a:avLst/>
            </a:prstGeom>
            <a:noFill/>
          </p:spPr>
          <p:txBody>
            <a:bodyPr wrap="square" lIns="68573" tIns="34286" rIns="68573" bIns="34286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8595235" y="2637257"/>
              <a:ext cx="182913" cy="97152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3" tIns="34286" rIns="68573" bIns="34286"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43558"/>
            <a:ext cx="5620244" cy="36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0532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界面设计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5118939" y="3133328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 Design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4498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箭头3"/>
          <p:cNvSpPr>
            <a:spLocks noChangeArrowheads="1"/>
          </p:cNvSpPr>
          <p:nvPr/>
        </p:nvSpPr>
        <p:spPr bwMode="auto">
          <a:xfrm flipV="1">
            <a:off x="1248271" y="2745484"/>
            <a:ext cx="819150" cy="1141413"/>
          </a:xfrm>
          <a:custGeom>
            <a:avLst/>
            <a:gdLst/>
            <a:ahLst/>
            <a:cxnLst>
              <a:cxn ang="0">
                <a:pos x="118" y="1044"/>
              </a:cxn>
              <a:cxn ang="0">
                <a:pos x="128" y="340"/>
              </a:cxn>
              <a:cxn ang="0">
                <a:pos x="264" y="210"/>
              </a:cxn>
              <a:cxn ang="0">
                <a:pos x="720" y="202"/>
              </a:cxn>
              <a:cxn ang="0">
                <a:pos x="720" y="320"/>
              </a:cxn>
              <a:cxn ang="0">
                <a:pos x="933" y="153"/>
              </a:cxn>
              <a:cxn ang="0">
                <a:pos x="712" y="0"/>
              </a:cxn>
              <a:cxn ang="0">
                <a:pos x="714" y="92"/>
              </a:cxn>
              <a:cxn ang="0">
                <a:pos x="234" y="94"/>
              </a:cxn>
              <a:cxn ang="0">
                <a:pos x="0" y="298"/>
              </a:cxn>
              <a:cxn ang="0">
                <a:pos x="0" y="1058"/>
              </a:cxn>
              <a:cxn ang="0">
                <a:pos x="118" y="1044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lIns="62111" tIns="31055" rIns="62111" bIns="31055" anchor="ctr"/>
          <a:lstStyle/>
          <a:p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8" name="箭头2"/>
          <p:cNvSpPr>
            <a:spLocks noChangeArrowheads="1"/>
          </p:cNvSpPr>
          <p:nvPr/>
        </p:nvSpPr>
        <p:spPr bwMode="auto">
          <a:xfrm rot="-5400000">
            <a:off x="1464172" y="2270821"/>
            <a:ext cx="244475" cy="974725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lIns="62111" tIns="31055" rIns="62111" bIns="31055" anchor="ctr"/>
          <a:lstStyle/>
          <a:p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箭头1"/>
          <p:cNvSpPr>
            <a:spLocks noChangeArrowheads="1"/>
          </p:cNvSpPr>
          <p:nvPr/>
        </p:nvSpPr>
        <p:spPr bwMode="auto">
          <a:xfrm>
            <a:off x="1243508" y="1499296"/>
            <a:ext cx="819150" cy="1322387"/>
          </a:xfrm>
          <a:custGeom>
            <a:avLst/>
            <a:gdLst/>
            <a:ahLst/>
            <a:cxnLst>
              <a:cxn ang="0">
                <a:pos x="118" y="1044"/>
              </a:cxn>
              <a:cxn ang="0">
                <a:pos x="128" y="340"/>
              </a:cxn>
              <a:cxn ang="0">
                <a:pos x="264" y="210"/>
              </a:cxn>
              <a:cxn ang="0">
                <a:pos x="720" y="202"/>
              </a:cxn>
              <a:cxn ang="0">
                <a:pos x="720" y="320"/>
              </a:cxn>
              <a:cxn ang="0">
                <a:pos x="933" y="153"/>
              </a:cxn>
              <a:cxn ang="0">
                <a:pos x="712" y="0"/>
              </a:cxn>
              <a:cxn ang="0">
                <a:pos x="714" y="92"/>
              </a:cxn>
              <a:cxn ang="0">
                <a:pos x="234" y="94"/>
              </a:cxn>
              <a:cxn ang="0">
                <a:pos x="0" y="298"/>
              </a:cxn>
              <a:cxn ang="0">
                <a:pos x="0" y="1058"/>
              </a:cxn>
              <a:cxn ang="0">
                <a:pos x="118" y="1044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lIns="62111" tIns="31055" rIns="62111" bIns="31055" anchor="ctr"/>
          <a:lstStyle/>
          <a:p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827584" y="2297807"/>
            <a:ext cx="893763" cy="89535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lIns="62111" tIns="31055" rIns="62111" bIns="31055" anchor="ctr"/>
          <a:lstStyle/>
          <a:p>
            <a:pPr algn="ctr">
              <a:lnSpc>
                <a:spcPct val="120000"/>
              </a:lnSpc>
            </a:pPr>
            <a:r>
              <a:rPr lang="zh-CN" altLang="en-US" sz="19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界面设计</a:t>
            </a:r>
            <a:endParaRPr lang="zh-CN" altLang="en-US" sz="19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27534"/>
            <a:ext cx="329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50864"/>
            <a:ext cx="3389370" cy="86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99" y="2245482"/>
            <a:ext cx="4471441" cy="5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88" y="2349844"/>
            <a:ext cx="3696184" cy="110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76" y="3435846"/>
            <a:ext cx="5447868" cy="6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92326"/>
            <a:ext cx="489032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7494"/>
            <a:ext cx="404849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58" y="630202"/>
            <a:ext cx="329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258" y="1353532"/>
            <a:ext cx="3389370" cy="86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21" y="2248150"/>
            <a:ext cx="4471441" cy="5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98" y="3438514"/>
            <a:ext cx="5447868" cy="6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86" y="4094994"/>
            <a:ext cx="489032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78" y="270162"/>
            <a:ext cx="404849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5260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05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核心功能</a:t>
            </a:r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算法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4644008" y="3137852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Core Function/Algorithm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268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快速排序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pic>
        <p:nvPicPr>
          <p:cNvPr id="1026" name="Picture 2" descr="232129ogop8gk0r8y7l70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3478"/>
            <a:ext cx="4553702" cy="49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280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快速排序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7184"/>
            <a:ext cx="5544616" cy="48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2368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1522064" y="1961369"/>
            <a:ext cx="0" cy="809875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2902471" y="2771244"/>
            <a:ext cx="0" cy="808287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5350743" y="2771244"/>
            <a:ext cx="0" cy="808287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4126607" y="1961369"/>
            <a:ext cx="0" cy="809875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6573292" y="1961369"/>
            <a:ext cx="0" cy="809875"/>
          </a:xfrm>
          <a:prstGeom prst="line">
            <a:avLst/>
          </a:prstGeom>
          <a:noFill/>
          <a:ln w="635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283940" y="1724758"/>
            <a:ext cx="474663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90071" y="1724758"/>
            <a:ext cx="473075" cy="474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111030" y="3341332"/>
            <a:ext cx="476250" cy="4779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7799016" y="2771244"/>
            <a:ext cx="0" cy="808287"/>
          </a:xfrm>
          <a:prstGeom prst="line">
            <a:avLst/>
          </a:prstGeom>
          <a:noFill/>
          <a:ln w="635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7562479" y="3341332"/>
            <a:ext cx="473075" cy="4779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665934" y="3341332"/>
            <a:ext cx="473075" cy="4779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336756" y="1724758"/>
            <a:ext cx="473075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>
            <a:off x="805770" y="2526594"/>
            <a:ext cx="1424666" cy="487714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6"/>
          <p:cNvSpPr/>
          <p:nvPr/>
        </p:nvSpPr>
        <p:spPr bwMode="auto">
          <a:xfrm>
            <a:off x="2379595" y="2526594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7"/>
          <p:cNvSpPr/>
          <p:nvPr/>
        </p:nvSpPr>
        <p:spPr bwMode="auto">
          <a:xfrm>
            <a:off x="3603732" y="2526594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8"/>
          <p:cNvSpPr/>
          <p:nvPr/>
        </p:nvSpPr>
        <p:spPr bwMode="auto">
          <a:xfrm>
            <a:off x="4824921" y="2526594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9"/>
          <p:cNvSpPr/>
          <p:nvPr/>
        </p:nvSpPr>
        <p:spPr bwMode="auto">
          <a:xfrm>
            <a:off x="6050646" y="2526594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8"/>
          <p:cNvSpPr/>
          <p:nvPr/>
        </p:nvSpPr>
        <p:spPr bwMode="auto">
          <a:xfrm>
            <a:off x="7276140" y="2526594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0"/>
          <p:cNvSpPr>
            <a:spLocks noEditPoints="1"/>
          </p:cNvSpPr>
          <p:nvPr/>
        </p:nvSpPr>
        <p:spPr bwMode="auto">
          <a:xfrm>
            <a:off x="1433165" y="1842674"/>
            <a:ext cx="177800" cy="23897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4027320" y="1843716"/>
            <a:ext cx="198574" cy="235304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2"/>
          <p:cNvSpPr>
            <a:spLocks noEditPoints="1"/>
          </p:cNvSpPr>
          <p:nvPr/>
        </p:nvSpPr>
        <p:spPr bwMode="auto">
          <a:xfrm>
            <a:off x="5247424" y="3445376"/>
            <a:ext cx="203462" cy="268309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2784854" y="3470618"/>
            <a:ext cx="235234" cy="219413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88640" y="3257556"/>
            <a:ext cx="1466850" cy="43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2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Freeform 21"/>
          <p:cNvSpPr>
            <a:spLocks noEditPoints="1"/>
          </p:cNvSpPr>
          <p:nvPr/>
        </p:nvSpPr>
        <p:spPr bwMode="auto">
          <a:xfrm>
            <a:off x="7678865" y="3467967"/>
            <a:ext cx="240302" cy="245718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4"/>
          <p:cNvSpPr>
            <a:spLocks noEditPoints="1"/>
          </p:cNvSpPr>
          <p:nvPr/>
        </p:nvSpPr>
        <p:spPr bwMode="auto">
          <a:xfrm>
            <a:off x="6455818" y="1856751"/>
            <a:ext cx="238125" cy="224899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957151" y="2593125"/>
            <a:ext cx="1212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01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47" name="Title 9"/>
          <p:cNvSpPr txBox="1">
            <a:spLocks/>
          </p:cNvSpPr>
          <p:nvPr/>
        </p:nvSpPr>
        <p:spPr>
          <a:xfrm>
            <a:off x="395536" y="699542"/>
            <a:ext cx="1282176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Subtitle 10"/>
          <p:cNvSpPr txBox="1">
            <a:spLocks/>
          </p:cNvSpPr>
          <p:nvPr/>
        </p:nvSpPr>
        <p:spPr>
          <a:xfrm>
            <a:off x="1321606" y="843558"/>
            <a:ext cx="1344328" cy="280593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3535915" y="2570804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03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21763" y="2585785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02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4836123" y="2567834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04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7254147" y="2585785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06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968774" y="2567834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05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6948264" y="1930668"/>
            <a:ext cx="204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后续功能扩展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24"/>
          <p:cNvSpPr>
            <a:spLocks noChangeArrowheads="1"/>
          </p:cNvSpPr>
          <p:nvPr/>
        </p:nvSpPr>
        <p:spPr bwMode="auto">
          <a:xfrm>
            <a:off x="5873389" y="3071434"/>
            <a:ext cx="1466850" cy="7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核心功能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4617318" y="1920954"/>
            <a:ext cx="1466850" cy="3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endParaRPr lang="en-US" altLang="zh-CN" sz="23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3369273" y="3074646"/>
            <a:ext cx="1466850" cy="3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模块划分</a:t>
            </a:r>
            <a:endParaRPr lang="en-US" altLang="zh-CN" sz="23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1887123" y="1915691"/>
            <a:ext cx="1955933" cy="37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数据结构设计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40" grpId="0"/>
      <p:bldP spid="47" grpId="0"/>
      <p:bldP spid="48" grpId="0" build="p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哈希访问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Oval 56"/>
          <p:cNvSpPr>
            <a:spLocks noChangeArrowheads="1"/>
          </p:cNvSpPr>
          <p:nvPr/>
        </p:nvSpPr>
        <p:spPr bwMode="auto">
          <a:xfrm>
            <a:off x="2195736" y="699542"/>
            <a:ext cx="720080" cy="9822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哈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希指针数组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16200000">
            <a:off x="2923550" y="771551"/>
            <a:ext cx="681134" cy="681134"/>
          </a:xfrm>
          <a:prstGeom prst="rect">
            <a:avLst/>
          </a:prstGeom>
          <a:solidFill>
            <a:schemeClr val="bg1"/>
          </a:solidFill>
          <a:ln w="15240" cap="sq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026770" y="1456867"/>
            <a:ext cx="95532" cy="1008084"/>
          </a:xfrm>
          <a:prstGeom prst="straightConnector1">
            <a:avLst/>
          </a:prstGeom>
          <a:ln w="15240" cap="sq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16200000">
            <a:off x="3604684" y="771551"/>
            <a:ext cx="681134" cy="681134"/>
          </a:xfrm>
          <a:prstGeom prst="rect">
            <a:avLst/>
          </a:prstGeom>
          <a:solidFill>
            <a:schemeClr val="bg1"/>
          </a:solidFill>
          <a:ln w="15240" cap="sq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4298114" y="771551"/>
            <a:ext cx="681134" cy="681134"/>
          </a:xfrm>
          <a:prstGeom prst="rect">
            <a:avLst/>
          </a:prstGeom>
          <a:solidFill>
            <a:schemeClr val="bg1"/>
          </a:solidFill>
          <a:ln w="15240" cap="sq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4970986" y="769671"/>
            <a:ext cx="681134" cy="681134"/>
          </a:xfrm>
          <a:prstGeom prst="rect">
            <a:avLst/>
          </a:prstGeom>
          <a:solidFill>
            <a:schemeClr val="bg1"/>
          </a:solidFill>
          <a:ln w="15240" cap="sq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921369" y="1487462"/>
            <a:ext cx="23884" cy="508224"/>
          </a:xfrm>
          <a:prstGeom prst="straightConnector1">
            <a:avLst/>
          </a:prstGeom>
          <a:ln w="15240" cap="sq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 rot="16200000">
            <a:off x="5652120" y="771550"/>
            <a:ext cx="681134" cy="681134"/>
          </a:xfrm>
          <a:prstGeom prst="rect">
            <a:avLst/>
          </a:prstGeom>
          <a:solidFill>
            <a:schemeClr val="bg1"/>
          </a:solidFill>
          <a:ln w="15240" cap="sq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333254" y="771550"/>
            <a:ext cx="681134" cy="681134"/>
          </a:xfrm>
          <a:prstGeom prst="rect">
            <a:avLst/>
          </a:prstGeom>
          <a:solidFill>
            <a:schemeClr val="bg1"/>
          </a:solidFill>
          <a:ln w="15240" cap="sq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6200000">
            <a:off x="7026684" y="771550"/>
            <a:ext cx="681134" cy="681134"/>
          </a:xfrm>
          <a:prstGeom prst="rect">
            <a:avLst/>
          </a:prstGeom>
          <a:solidFill>
            <a:schemeClr val="bg1"/>
          </a:solidFill>
          <a:ln w="15240" cap="sq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884368" y="915566"/>
            <a:ext cx="79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……</a:t>
            </a:r>
          </a:p>
          <a:p>
            <a:endParaRPr lang="zh-CN" altLang="en-US" sz="3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8073" y="835118"/>
            <a:ext cx="792088" cy="553998"/>
          </a:xfrm>
          <a:prstGeom prst="rect">
            <a:avLst/>
          </a:prstGeom>
          <a:noFill/>
          <a:ln w="1524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/>
              <a:t>下标为商品</a:t>
            </a:r>
            <a:r>
              <a:rPr lang="en-US" altLang="zh-CN" sz="1500" b="1" dirty="0" smtClean="0"/>
              <a:t>ID</a:t>
            </a:r>
            <a:endParaRPr lang="zh-CN" altLang="en-US" sz="1500" b="1" dirty="0"/>
          </a:p>
        </p:txBody>
      </p:sp>
      <p:cxnSp>
        <p:nvCxnSpPr>
          <p:cNvPr id="71" name="直接箭头连接符 70"/>
          <p:cNvCxnSpPr/>
          <p:nvPr/>
        </p:nvCxnSpPr>
        <p:spPr>
          <a:xfrm flipH="1">
            <a:off x="4611369" y="1491630"/>
            <a:ext cx="23884" cy="508224"/>
          </a:xfrm>
          <a:prstGeom prst="straightConnector1">
            <a:avLst/>
          </a:prstGeom>
          <a:ln w="15240" cap="sq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5268196" y="1491630"/>
            <a:ext cx="23884" cy="508224"/>
          </a:xfrm>
          <a:prstGeom prst="straightConnector1">
            <a:avLst/>
          </a:prstGeom>
          <a:ln w="15240" cap="sq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5940152" y="1491630"/>
            <a:ext cx="23884" cy="508224"/>
          </a:xfrm>
          <a:prstGeom prst="straightConnector1">
            <a:avLst/>
          </a:prstGeom>
          <a:ln w="15240" cap="sq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6636348" y="1491630"/>
            <a:ext cx="23884" cy="508224"/>
          </a:xfrm>
          <a:prstGeom prst="straightConnector1">
            <a:avLst/>
          </a:prstGeom>
          <a:ln w="15240" cap="sq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7356428" y="1491630"/>
            <a:ext cx="23884" cy="508224"/>
          </a:xfrm>
          <a:prstGeom prst="straightConnector1">
            <a:avLst/>
          </a:prstGeom>
          <a:ln w="15240" cap="sq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9" name="组合 7168"/>
          <p:cNvGrpSpPr/>
          <p:nvPr/>
        </p:nvGrpSpPr>
        <p:grpSpPr>
          <a:xfrm>
            <a:off x="1296469" y="2283718"/>
            <a:ext cx="3553642" cy="1275090"/>
            <a:chOff x="1565319" y="1235364"/>
            <a:chExt cx="6022402" cy="2286000"/>
          </a:xfrm>
        </p:grpSpPr>
        <p:sp>
          <p:nvSpPr>
            <p:cNvPr id="85" name="Oval 55"/>
            <p:cNvSpPr/>
            <p:nvPr/>
          </p:nvSpPr>
          <p:spPr bwMode="auto">
            <a:xfrm>
              <a:off x="6063722" y="1235364"/>
              <a:ext cx="1523999" cy="1524000"/>
            </a:xfrm>
            <a:prstGeom prst="ellipse">
              <a:avLst/>
            </a:prstGeom>
            <a:solidFill>
              <a:schemeClr val="accent1">
                <a:alpha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3772">
                <a:defRPr/>
              </a:pPr>
              <a:endParaRPr lang="en-US" sz="2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Oval 50"/>
            <p:cNvSpPr/>
            <p:nvPr/>
          </p:nvSpPr>
          <p:spPr bwMode="auto">
            <a:xfrm>
              <a:off x="4868297" y="1868267"/>
              <a:ext cx="1523999" cy="1524000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3772">
                <a:defRPr/>
              </a:pPr>
              <a:endParaRPr lang="en-US" sz="2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49"/>
            <p:cNvSpPr/>
            <p:nvPr/>
          </p:nvSpPr>
          <p:spPr bwMode="auto">
            <a:xfrm>
              <a:off x="3733800" y="1506142"/>
              <a:ext cx="1523999" cy="1524000"/>
            </a:xfrm>
            <a:prstGeom prst="ellipse">
              <a:avLst/>
            </a:prstGeom>
            <a:solidFill>
              <a:schemeClr val="accent3">
                <a:alpha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3772">
                <a:defRPr/>
              </a:pPr>
              <a:endParaRPr lang="en-US" sz="2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47"/>
            <p:cNvSpPr/>
            <p:nvPr/>
          </p:nvSpPr>
          <p:spPr bwMode="auto">
            <a:xfrm>
              <a:off x="2601186" y="1997364"/>
              <a:ext cx="1523999" cy="1524000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3772">
                <a:defRPr/>
              </a:pPr>
              <a:r>
                <a:rPr lang="zh-CN" altLang="en-US" sz="1100" b="1" kern="0" dirty="0" smtClean="0">
                  <a:solidFill>
                    <a:prstClr val="white"/>
                  </a:solidFill>
                  <a:latin typeface="Adobe 黑体 Std R" pitchFamily="34" charset="-122"/>
                  <a:ea typeface="Adobe 黑体 Std R" pitchFamily="34" charset="-122"/>
                </a:rPr>
                <a:t>不同价格不同指针</a:t>
              </a:r>
              <a:endParaRPr lang="en-US" sz="1100" b="1" kern="0" dirty="0">
                <a:solidFill>
                  <a:prstClr val="white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  <p:sp>
          <p:nvSpPr>
            <p:cNvPr id="97" name="Oval 2"/>
            <p:cNvSpPr/>
            <p:nvPr/>
          </p:nvSpPr>
          <p:spPr bwMode="auto">
            <a:xfrm>
              <a:off x="1565319" y="1351879"/>
              <a:ext cx="1523999" cy="1524000"/>
            </a:xfrm>
            <a:prstGeom prst="ellipse">
              <a:avLst/>
            </a:prstGeom>
            <a:solidFill>
              <a:schemeClr val="accent1">
                <a:alpha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3772"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</a:rPr>
                <a:t>指向销售清单结点</a:t>
              </a:r>
            </a:p>
            <a:p>
              <a:pPr algn="ctr" defTabSz="913772">
                <a:defRPr/>
              </a:pPr>
              <a:endParaRPr lang="en-US" sz="1100" kern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426557" y="2355726"/>
            <a:ext cx="2988926" cy="1131503"/>
            <a:chOff x="2601186" y="1506142"/>
            <a:chExt cx="5065371" cy="2028575"/>
          </a:xfrm>
        </p:grpSpPr>
        <p:sp>
          <p:nvSpPr>
            <p:cNvPr id="101" name="Oval 55"/>
            <p:cNvSpPr/>
            <p:nvPr/>
          </p:nvSpPr>
          <p:spPr bwMode="auto">
            <a:xfrm>
              <a:off x="6142558" y="2010717"/>
              <a:ext cx="1523999" cy="1524000"/>
            </a:xfrm>
            <a:prstGeom prst="ellipse">
              <a:avLst/>
            </a:prstGeom>
            <a:solidFill>
              <a:schemeClr val="accent1">
                <a:alpha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3772">
                <a:defRPr/>
              </a:pPr>
              <a:endParaRPr lang="en-US" sz="2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2" name="Oval 50"/>
            <p:cNvSpPr/>
            <p:nvPr/>
          </p:nvSpPr>
          <p:spPr bwMode="auto">
            <a:xfrm>
              <a:off x="4868297" y="1868267"/>
              <a:ext cx="1523999" cy="1524000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3772">
                <a:defRPr/>
              </a:pPr>
              <a:endParaRPr lang="en-US" sz="2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Oval 49"/>
            <p:cNvSpPr/>
            <p:nvPr/>
          </p:nvSpPr>
          <p:spPr bwMode="auto">
            <a:xfrm>
              <a:off x="3733800" y="1506142"/>
              <a:ext cx="1523999" cy="1524000"/>
            </a:xfrm>
            <a:prstGeom prst="ellipse">
              <a:avLst/>
            </a:prstGeom>
            <a:solidFill>
              <a:schemeClr val="accent3">
                <a:alpha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3772">
                <a:defRPr/>
              </a:pPr>
              <a:endParaRPr lang="en-US" sz="2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4" name="Oval 47"/>
            <p:cNvSpPr/>
            <p:nvPr/>
          </p:nvSpPr>
          <p:spPr bwMode="auto">
            <a:xfrm>
              <a:off x="2601186" y="1997364"/>
              <a:ext cx="1523999" cy="1524000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3772">
                <a:defRPr/>
              </a:pPr>
              <a:endParaRPr lang="en-US" sz="2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525325" y="854756"/>
            <a:ext cx="792088" cy="553998"/>
          </a:xfrm>
          <a:prstGeom prst="rect">
            <a:avLst/>
          </a:prstGeom>
          <a:noFill/>
          <a:ln w="1524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/>
              <a:t>直接通过下标</a:t>
            </a:r>
            <a:endParaRPr lang="zh-CN" altLang="en-US" sz="15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284672" y="835119"/>
            <a:ext cx="792088" cy="553998"/>
          </a:xfrm>
          <a:prstGeom prst="rect">
            <a:avLst/>
          </a:prstGeom>
          <a:noFill/>
          <a:ln w="1524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/>
              <a:t>访问某个元素</a:t>
            </a:r>
            <a:endParaRPr lang="zh-CN" altLang="en-US" sz="15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557003" y="2557713"/>
            <a:ext cx="1020054" cy="553998"/>
          </a:xfrm>
          <a:prstGeom prst="rect">
            <a:avLst/>
          </a:prstGeom>
          <a:noFill/>
          <a:ln w="1524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/>
                </a:solidFill>
              </a:rPr>
              <a:t>酸奶 </a:t>
            </a:r>
            <a:r>
              <a:rPr lang="en-US" altLang="zh-CN" sz="1500" b="1" dirty="0" smtClean="0">
                <a:solidFill>
                  <a:schemeClr val="bg1"/>
                </a:solidFill>
              </a:rPr>
              <a:t>ID 2 </a:t>
            </a:r>
            <a:r>
              <a:rPr lang="zh-CN" altLang="en-US" sz="1500" b="1" dirty="0" smtClean="0">
                <a:solidFill>
                  <a:schemeClr val="bg1"/>
                </a:solidFill>
              </a:rPr>
              <a:t>价格</a:t>
            </a:r>
            <a:r>
              <a:rPr lang="en-US" altLang="zh-CN" sz="1500" b="1" dirty="0" smtClean="0">
                <a:solidFill>
                  <a:schemeClr val="bg1"/>
                </a:solidFill>
              </a:rPr>
              <a:t>:9.9</a:t>
            </a:r>
            <a:endParaRPr lang="zh-CN" altLang="en-US" sz="15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55952" y="2773738"/>
            <a:ext cx="1020054" cy="553998"/>
          </a:xfrm>
          <a:prstGeom prst="rect">
            <a:avLst/>
          </a:prstGeom>
          <a:noFill/>
          <a:ln w="1524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/>
                </a:solidFill>
              </a:rPr>
              <a:t>酸奶 </a:t>
            </a:r>
            <a:r>
              <a:rPr lang="en-US" altLang="zh-CN" sz="1500" b="1" dirty="0" smtClean="0">
                <a:solidFill>
                  <a:schemeClr val="bg1"/>
                </a:solidFill>
              </a:rPr>
              <a:t>ID 2 </a:t>
            </a:r>
            <a:r>
              <a:rPr lang="zh-CN" altLang="en-US" sz="1500" b="1" dirty="0" smtClean="0">
                <a:solidFill>
                  <a:schemeClr val="bg1"/>
                </a:solidFill>
              </a:rPr>
              <a:t>价格</a:t>
            </a:r>
            <a:r>
              <a:rPr lang="en-US" altLang="zh-CN" sz="1500" b="1" dirty="0" smtClean="0">
                <a:solidFill>
                  <a:schemeClr val="bg1"/>
                </a:solidFill>
              </a:rPr>
              <a:t>:10.9</a:t>
            </a:r>
            <a:endParaRPr lang="zh-CN" altLang="en-US" sz="1500" b="1" dirty="0">
              <a:solidFill>
                <a:schemeClr val="bg1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 rot="16200000">
            <a:off x="3903038" y="3561252"/>
            <a:ext cx="878408" cy="2476499"/>
            <a:chOff x="1591445" y="2300385"/>
            <a:chExt cx="4446740" cy="3482386"/>
          </a:xfrm>
        </p:grpSpPr>
        <p:sp>
          <p:nvSpPr>
            <p:cNvPr id="111" name="MH_Other_1"/>
            <p:cNvSpPr>
              <a:spLocks/>
            </p:cNvSpPr>
            <p:nvPr/>
          </p:nvSpPr>
          <p:spPr bwMode="auto">
            <a:xfrm>
              <a:off x="1591445" y="4054972"/>
              <a:ext cx="3964564" cy="189188"/>
            </a:xfrm>
            <a:custGeom>
              <a:avLst/>
              <a:gdLst>
                <a:gd name="T0" fmla="*/ 0 w 3759200"/>
                <a:gd name="T1" fmla="*/ 76116 h 179488"/>
                <a:gd name="T2" fmla="*/ 2070100 w 3759200"/>
                <a:gd name="T3" fmla="*/ 177602 h 179488"/>
                <a:gd name="T4" fmla="*/ 3759200 w 3759200"/>
                <a:gd name="T5" fmla="*/ 0 h 179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9200" h="179488">
                  <a:moveTo>
                    <a:pt x="0" y="76200"/>
                  </a:moveTo>
                  <a:cubicBezTo>
                    <a:pt x="921808" y="129116"/>
                    <a:pt x="1443567" y="190500"/>
                    <a:pt x="2070100" y="177800"/>
                  </a:cubicBezTo>
                  <a:cubicBezTo>
                    <a:pt x="2696633" y="165100"/>
                    <a:pt x="3440641" y="86783"/>
                    <a:pt x="37592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" name="MH_Other_2"/>
            <p:cNvSpPr>
              <a:spLocks/>
            </p:cNvSpPr>
            <p:nvPr/>
          </p:nvSpPr>
          <p:spPr bwMode="auto">
            <a:xfrm>
              <a:off x="1591445" y="2300385"/>
              <a:ext cx="3442206" cy="1861737"/>
            </a:xfrm>
            <a:custGeom>
              <a:avLst/>
              <a:gdLst>
                <a:gd name="T0" fmla="*/ 0 w 3263900"/>
                <a:gd name="T1" fmla="*/ 1778000 h 1778000"/>
                <a:gd name="T2" fmla="*/ 2070100 w 3263900"/>
                <a:gd name="T3" fmla="*/ 1016000 h 1778000"/>
                <a:gd name="T4" fmla="*/ 3263900 w 3263900"/>
                <a:gd name="T5" fmla="*/ 0 h 1778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" name="MH_Other_3"/>
            <p:cNvSpPr>
              <a:spLocks/>
            </p:cNvSpPr>
            <p:nvPr/>
          </p:nvSpPr>
          <p:spPr bwMode="auto">
            <a:xfrm>
              <a:off x="1591445" y="3184375"/>
              <a:ext cx="4433347" cy="991141"/>
            </a:xfrm>
            <a:custGeom>
              <a:avLst/>
              <a:gdLst>
                <a:gd name="T0" fmla="*/ 0 w 4203700"/>
                <a:gd name="T1" fmla="*/ 939800 h 939800"/>
                <a:gd name="T2" fmla="*/ 2387600 w 4203700"/>
                <a:gd name="T3" fmla="*/ 622300 h 939800"/>
                <a:gd name="T4" fmla="*/ 4203700 w 4203700"/>
                <a:gd name="T5" fmla="*/ 0 h 939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3700" h="939800">
                  <a:moveTo>
                    <a:pt x="0" y="939800"/>
                  </a:moveTo>
                  <a:cubicBezTo>
                    <a:pt x="919691" y="827616"/>
                    <a:pt x="1686983" y="778933"/>
                    <a:pt x="2387600" y="622300"/>
                  </a:cubicBezTo>
                  <a:cubicBezTo>
                    <a:pt x="3088217" y="465667"/>
                    <a:pt x="3722158" y="201083"/>
                    <a:pt x="42037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4" name="MH_Other_4"/>
            <p:cNvSpPr>
              <a:spLocks/>
            </p:cNvSpPr>
            <p:nvPr/>
          </p:nvSpPr>
          <p:spPr bwMode="auto">
            <a:xfrm>
              <a:off x="1658414" y="4162122"/>
              <a:ext cx="4379771" cy="723265"/>
            </a:xfrm>
            <a:custGeom>
              <a:avLst/>
              <a:gdLst>
                <a:gd name="T0" fmla="*/ 0 w 4152900"/>
                <a:gd name="T1" fmla="*/ 0 h 685800"/>
                <a:gd name="T2" fmla="*/ 2959100 w 4152900"/>
                <a:gd name="T3" fmla="*/ 368300 h 685800"/>
                <a:gd name="T4" fmla="*/ 4152900 w 4152900"/>
                <a:gd name="T5" fmla="*/ 685800 h 68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52900" h="685800">
                  <a:moveTo>
                    <a:pt x="0" y="0"/>
                  </a:moveTo>
                  <a:cubicBezTo>
                    <a:pt x="1133475" y="127000"/>
                    <a:pt x="2266950" y="254000"/>
                    <a:pt x="2959100" y="368300"/>
                  </a:cubicBezTo>
                  <a:cubicBezTo>
                    <a:pt x="3651250" y="482600"/>
                    <a:pt x="3902075" y="584200"/>
                    <a:pt x="4152900" y="6858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5" name="MH_Other_5"/>
            <p:cNvSpPr>
              <a:spLocks/>
            </p:cNvSpPr>
            <p:nvPr/>
          </p:nvSpPr>
          <p:spPr bwMode="auto">
            <a:xfrm>
              <a:off x="1604839" y="4162122"/>
              <a:ext cx="3428812" cy="1620649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" name="TextBox 120"/>
          <p:cNvSpPr txBox="1"/>
          <p:nvPr/>
        </p:nvSpPr>
        <p:spPr>
          <a:xfrm rot="21255608">
            <a:off x="1147811" y="3997630"/>
            <a:ext cx="3956270" cy="553998"/>
          </a:xfrm>
          <a:prstGeom prst="rect">
            <a:avLst/>
          </a:prstGeom>
          <a:noFill/>
          <a:ln w="1524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同样</a:t>
            </a:r>
            <a:r>
              <a:rPr lang="en-US" altLang="zh-CN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ID</a:t>
            </a:r>
            <a:r>
              <a:rPr lang="zh-CN" altLang="en-US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的商品在同一个</a:t>
            </a:r>
            <a:r>
              <a:rPr lang="en-US" altLang="zh-CN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hash</a:t>
            </a:r>
            <a:r>
              <a:rPr lang="zh-CN" altLang="en-US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数组元素中</a:t>
            </a:r>
            <a:r>
              <a:rPr lang="en-US" altLang="zh-CN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, </a:t>
            </a:r>
            <a:r>
              <a:rPr lang="zh-CN" altLang="en-US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这个元素指向这个</a:t>
            </a:r>
            <a:r>
              <a:rPr lang="en-US" altLang="zh-CN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ID</a:t>
            </a:r>
            <a:r>
              <a:rPr lang="zh-CN" altLang="en-US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下不同价格的元素</a:t>
            </a:r>
            <a:r>
              <a:rPr lang="en-US" altLang="zh-CN" sz="1500" b="1" dirty="0" smtClean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, </a:t>
            </a:r>
            <a:endParaRPr lang="zh-CN" altLang="en-US" sz="1500" b="1" dirty="0">
              <a:solidFill>
                <a:schemeClr val="accent4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 rot="584306">
            <a:off x="4847912" y="4009278"/>
            <a:ext cx="2232248" cy="553998"/>
          </a:xfrm>
          <a:prstGeom prst="rect">
            <a:avLst/>
          </a:prstGeom>
          <a:noFill/>
          <a:ln w="1524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访问的时候判断价格</a:t>
            </a:r>
            <a:r>
              <a:rPr lang="en-US" altLang="zh-CN" sz="1500" b="1" dirty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, </a:t>
            </a:r>
            <a:r>
              <a:rPr lang="zh-CN" altLang="en-US" sz="1500" b="1" dirty="0">
                <a:solidFill>
                  <a:schemeClr val="accent4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直接通过下标访问</a:t>
            </a:r>
          </a:p>
        </p:txBody>
      </p:sp>
    </p:spTree>
    <p:extLst>
      <p:ext uri="{BB962C8B-B14F-4D97-AF65-F5344CB8AC3E}">
        <p14:creationId xmlns:p14="http://schemas.microsoft.com/office/powerpoint/2010/main" val="23685306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8" grpId="0"/>
      <p:bldP spid="106" grpId="0"/>
      <p:bldP spid="107" grpId="0"/>
      <p:bldP spid="108" grpId="0"/>
      <p:bldP spid="109" grpId="0"/>
      <p:bldP spid="121" grpId="0"/>
      <p:bldP spid="1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希访问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25"/>
          <a:stretch/>
        </p:blipFill>
        <p:spPr bwMode="auto">
          <a:xfrm>
            <a:off x="2265204" y="609158"/>
            <a:ext cx="28702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5486"/>
            <a:ext cx="36512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1835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Bfs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搜索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050801" y="2728027"/>
            <a:ext cx="510851" cy="510851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8" name="文本框 6"/>
          <p:cNvSpPr txBox="1"/>
          <p:nvPr/>
        </p:nvSpPr>
        <p:spPr>
          <a:xfrm>
            <a:off x="2076904" y="2844953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</a:t>
            </a:r>
            <a:endParaRPr lang="zh-CN" altLang="en-US" sz="15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3910316" y="3225204"/>
            <a:ext cx="510851" cy="510851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0" name="文本框 8"/>
          <p:cNvSpPr txBox="1"/>
          <p:nvPr/>
        </p:nvSpPr>
        <p:spPr>
          <a:xfrm>
            <a:off x="3936419" y="3342130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</a:p>
        </p:txBody>
      </p:sp>
      <p:sp>
        <p:nvSpPr>
          <p:cNvPr id="131" name="椭圆 130"/>
          <p:cNvSpPr/>
          <p:nvPr/>
        </p:nvSpPr>
        <p:spPr>
          <a:xfrm>
            <a:off x="859723" y="3342130"/>
            <a:ext cx="510851" cy="510851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2" name="文本框 10"/>
          <p:cNvSpPr txBox="1"/>
          <p:nvPr/>
        </p:nvSpPr>
        <p:spPr>
          <a:xfrm>
            <a:off x="868354" y="3489617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</a:t>
            </a:r>
          </a:p>
        </p:txBody>
      </p:sp>
      <p:sp>
        <p:nvSpPr>
          <p:cNvPr id="133" name="椭圆 132"/>
          <p:cNvSpPr/>
          <p:nvPr/>
        </p:nvSpPr>
        <p:spPr>
          <a:xfrm>
            <a:off x="2211967" y="3794608"/>
            <a:ext cx="510851" cy="510851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4" name="文本框 12"/>
          <p:cNvSpPr txBox="1"/>
          <p:nvPr/>
        </p:nvSpPr>
        <p:spPr>
          <a:xfrm>
            <a:off x="2238070" y="3911534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无锡</a:t>
            </a:r>
            <a:endParaRPr lang="zh-CN" altLang="en-US" sz="15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3262782" y="3933107"/>
            <a:ext cx="510851" cy="510851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6" name="文本框 14"/>
          <p:cNvSpPr txBox="1"/>
          <p:nvPr/>
        </p:nvSpPr>
        <p:spPr>
          <a:xfrm>
            <a:off x="3288885" y="4050033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</a:t>
            </a:r>
            <a:endParaRPr lang="zh-CN" altLang="en-US" sz="15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3033459" y="1276997"/>
            <a:ext cx="510851" cy="510851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文本框 16"/>
          <p:cNvSpPr txBox="1"/>
          <p:nvPr/>
        </p:nvSpPr>
        <p:spPr>
          <a:xfrm>
            <a:off x="3059562" y="1393923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endParaRPr lang="zh-CN" altLang="en-US" sz="15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2136" y="2205474"/>
            <a:ext cx="510851" cy="510851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0" name="文本框 18"/>
          <p:cNvSpPr txBox="1"/>
          <p:nvPr/>
        </p:nvSpPr>
        <p:spPr>
          <a:xfrm>
            <a:off x="728239" y="2322400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</a:t>
            </a:r>
          </a:p>
        </p:txBody>
      </p:sp>
      <p:cxnSp>
        <p:nvCxnSpPr>
          <p:cNvPr id="141" name="曲线连接符 140"/>
          <p:cNvCxnSpPr>
            <a:stCxn id="139" idx="6"/>
            <a:endCxn id="128" idx="1"/>
          </p:cNvCxnSpPr>
          <p:nvPr/>
        </p:nvCxnSpPr>
        <p:spPr>
          <a:xfrm>
            <a:off x="1212987" y="2460900"/>
            <a:ext cx="863917" cy="534094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线连接符 141"/>
          <p:cNvCxnSpPr>
            <a:stCxn id="132" idx="3"/>
            <a:endCxn id="127" idx="3"/>
          </p:cNvCxnSpPr>
          <p:nvPr/>
        </p:nvCxnSpPr>
        <p:spPr>
          <a:xfrm flipV="1">
            <a:off x="1391574" y="3164066"/>
            <a:ext cx="734039" cy="475592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曲线连接符 142"/>
          <p:cNvCxnSpPr>
            <a:stCxn id="128" idx="3"/>
            <a:endCxn id="129" idx="2"/>
          </p:cNvCxnSpPr>
          <p:nvPr/>
        </p:nvCxnSpPr>
        <p:spPr>
          <a:xfrm>
            <a:off x="2600124" y="2994994"/>
            <a:ext cx="1310192" cy="485636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140" idx="3"/>
            <a:endCxn id="138" idx="1"/>
          </p:cNvCxnSpPr>
          <p:nvPr/>
        </p:nvCxnSpPr>
        <p:spPr>
          <a:xfrm flipV="1">
            <a:off x="1251459" y="1543964"/>
            <a:ext cx="1808103" cy="928477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/>
          <p:cNvCxnSpPr>
            <a:stCxn id="132" idx="3"/>
            <a:endCxn id="133" idx="2"/>
          </p:cNvCxnSpPr>
          <p:nvPr/>
        </p:nvCxnSpPr>
        <p:spPr>
          <a:xfrm>
            <a:off x="1391574" y="3639658"/>
            <a:ext cx="820393" cy="410376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stCxn id="137" idx="4"/>
            <a:endCxn id="127" idx="7"/>
          </p:cNvCxnSpPr>
          <p:nvPr/>
        </p:nvCxnSpPr>
        <p:spPr>
          <a:xfrm rot="5400000">
            <a:off x="2380366" y="1894320"/>
            <a:ext cx="1014992" cy="802046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曲线连接符 146"/>
          <p:cNvCxnSpPr>
            <a:stCxn id="139" idx="4"/>
            <a:endCxn id="131" idx="0"/>
          </p:cNvCxnSpPr>
          <p:nvPr/>
        </p:nvCxnSpPr>
        <p:spPr>
          <a:xfrm rot="16200000" flipH="1">
            <a:off x="723453" y="2950433"/>
            <a:ext cx="625805" cy="157588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>
            <a:stCxn id="134" idx="3"/>
            <a:endCxn id="136" idx="1"/>
          </p:cNvCxnSpPr>
          <p:nvPr/>
        </p:nvCxnSpPr>
        <p:spPr>
          <a:xfrm>
            <a:off x="2761290" y="4061575"/>
            <a:ext cx="527595" cy="138499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136" idx="3"/>
            <a:endCxn id="129" idx="4"/>
          </p:cNvCxnSpPr>
          <p:nvPr/>
        </p:nvCxnSpPr>
        <p:spPr>
          <a:xfrm flipV="1">
            <a:off x="3812105" y="3736055"/>
            <a:ext cx="353637" cy="464019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137" idx="5"/>
            <a:endCxn id="129" idx="0"/>
          </p:cNvCxnSpPr>
          <p:nvPr/>
        </p:nvCxnSpPr>
        <p:spPr>
          <a:xfrm rot="16200000" flipH="1">
            <a:off x="3061534" y="2120997"/>
            <a:ext cx="1512170" cy="696245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27" idx="5"/>
            <a:endCxn id="135" idx="1"/>
          </p:cNvCxnSpPr>
          <p:nvPr/>
        </p:nvCxnSpPr>
        <p:spPr>
          <a:xfrm rot="16200000" flipH="1">
            <a:off x="2490289" y="3160614"/>
            <a:ext cx="843855" cy="850756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5241792" y="674719"/>
            <a:ext cx="454868" cy="454868"/>
          </a:xfrm>
          <a:prstGeom prst="rect">
            <a:avLst/>
          </a:prstGeom>
          <a:noFill/>
          <a:ln w="19050" cap="rnd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696660" y="672149"/>
            <a:ext cx="454868" cy="454868"/>
          </a:xfrm>
          <a:prstGeom prst="rect">
            <a:avLst/>
          </a:prstGeom>
          <a:noFill/>
          <a:ln w="19050" cap="rnd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151527" y="672149"/>
            <a:ext cx="454868" cy="454868"/>
          </a:xfrm>
          <a:prstGeom prst="rect">
            <a:avLst/>
          </a:prstGeom>
          <a:noFill/>
          <a:ln w="19050" cap="rnd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606395" y="676722"/>
            <a:ext cx="454868" cy="454868"/>
          </a:xfrm>
          <a:prstGeom prst="rect">
            <a:avLst/>
          </a:prstGeom>
          <a:noFill/>
          <a:ln w="19050" cap="rnd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061263" y="675863"/>
            <a:ext cx="454868" cy="454868"/>
          </a:xfrm>
          <a:prstGeom prst="rect">
            <a:avLst/>
          </a:prstGeom>
          <a:noFill/>
          <a:ln w="19050" cap="rnd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7516131" y="673293"/>
            <a:ext cx="454868" cy="454868"/>
          </a:xfrm>
          <a:prstGeom prst="rect">
            <a:avLst/>
          </a:prstGeom>
          <a:noFill/>
          <a:ln w="19050" cap="rnd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0" name="文本框 45"/>
          <p:cNvSpPr txBox="1"/>
          <p:nvPr/>
        </p:nvSpPr>
        <p:spPr>
          <a:xfrm>
            <a:off x="5226128" y="764927"/>
            <a:ext cx="471924" cy="26930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</a:t>
            </a:r>
          </a:p>
        </p:txBody>
      </p:sp>
      <p:sp>
        <p:nvSpPr>
          <p:cNvPr id="161" name="文本框 46"/>
          <p:cNvSpPr txBox="1"/>
          <p:nvPr/>
        </p:nvSpPr>
        <p:spPr>
          <a:xfrm>
            <a:off x="5680995" y="763653"/>
            <a:ext cx="471924" cy="26930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</a:t>
            </a:r>
          </a:p>
        </p:txBody>
      </p:sp>
      <p:sp>
        <p:nvSpPr>
          <p:cNvPr id="162" name="文本框 47"/>
          <p:cNvSpPr txBox="1"/>
          <p:nvPr/>
        </p:nvSpPr>
        <p:spPr>
          <a:xfrm>
            <a:off x="6136587" y="770654"/>
            <a:ext cx="471924" cy="26930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</a:t>
            </a:r>
            <a:endParaRPr lang="zh-CN" altLang="en-US" sz="13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48"/>
          <p:cNvSpPr txBox="1"/>
          <p:nvPr/>
        </p:nvSpPr>
        <p:spPr>
          <a:xfrm>
            <a:off x="6590730" y="770654"/>
            <a:ext cx="471924" cy="26930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endParaRPr lang="zh-CN" altLang="en-US" sz="13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49"/>
          <p:cNvSpPr txBox="1"/>
          <p:nvPr/>
        </p:nvSpPr>
        <p:spPr>
          <a:xfrm>
            <a:off x="7046323" y="770654"/>
            <a:ext cx="471924" cy="26930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无锡</a:t>
            </a:r>
            <a:endParaRPr lang="zh-CN" altLang="en-US" sz="13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50"/>
          <p:cNvSpPr txBox="1"/>
          <p:nvPr/>
        </p:nvSpPr>
        <p:spPr>
          <a:xfrm>
            <a:off x="7500228" y="768908"/>
            <a:ext cx="471924" cy="26930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</a:t>
            </a:r>
            <a:endParaRPr lang="zh-CN" altLang="en-US" sz="13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51"/>
          <p:cNvSpPr txBox="1"/>
          <p:nvPr/>
        </p:nvSpPr>
        <p:spPr>
          <a:xfrm>
            <a:off x="650455" y="1955935"/>
            <a:ext cx="41853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52"/>
          <p:cNvSpPr txBox="1"/>
          <p:nvPr/>
        </p:nvSpPr>
        <p:spPr>
          <a:xfrm>
            <a:off x="728413" y="3145078"/>
            <a:ext cx="41853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53"/>
          <p:cNvSpPr txBox="1"/>
          <p:nvPr/>
        </p:nvSpPr>
        <p:spPr>
          <a:xfrm>
            <a:off x="1907568" y="2531882"/>
            <a:ext cx="41853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54"/>
          <p:cNvSpPr txBox="1"/>
          <p:nvPr/>
        </p:nvSpPr>
        <p:spPr>
          <a:xfrm>
            <a:off x="2850292" y="1157472"/>
            <a:ext cx="41853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55"/>
          <p:cNvSpPr txBox="1"/>
          <p:nvPr/>
        </p:nvSpPr>
        <p:spPr>
          <a:xfrm>
            <a:off x="2028800" y="3629719"/>
            <a:ext cx="41853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56"/>
          <p:cNvSpPr txBox="1"/>
          <p:nvPr/>
        </p:nvSpPr>
        <p:spPr>
          <a:xfrm>
            <a:off x="3100941" y="3794608"/>
            <a:ext cx="41853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2" name="曲线连接符 171"/>
          <p:cNvCxnSpPr>
            <a:stCxn id="139" idx="7"/>
            <a:endCxn id="152" idx="2"/>
          </p:cNvCxnSpPr>
          <p:nvPr/>
        </p:nvCxnSpPr>
        <p:spPr>
          <a:xfrm rot="5400000" flipH="1" flipV="1">
            <a:off x="2728351" y="-460588"/>
            <a:ext cx="1150699" cy="4331051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曲线连接符 172"/>
          <p:cNvCxnSpPr>
            <a:stCxn id="131" idx="6"/>
            <a:endCxn id="153" idx="2"/>
          </p:cNvCxnSpPr>
          <p:nvPr/>
        </p:nvCxnSpPr>
        <p:spPr>
          <a:xfrm flipV="1">
            <a:off x="1370574" y="1127017"/>
            <a:ext cx="4553520" cy="2470539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曲线连接符 173"/>
          <p:cNvCxnSpPr>
            <a:stCxn id="127" idx="5"/>
            <a:endCxn id="154" idx="2"/>
          </p:cNvCxnSpPr>
          <p:nvPr/>
        </p:nvCxnSpPr>
        <p:spPr>
          <a:xfrm rot="5400000" flipH="1" flipV="1">
            <a:off x="3414375" y="199481"/>
            <a:ext cx="2037049" cy="3892121"/>
          </a:xfrm>
          <a:prstGeom prst="curvedConnector3">
            <a:avLst>
              <a:gd name="adj1" fmla="val -1489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曲线连接符 174"/>
          <p:cNvCxnSpPr>
            <a:stCxn id="137" idx="4"/>
            <a:endCxn id="155" idx="2"/>
          </p:cNvCxnSpPr>
          <p:nvPr/>
        </p:nvCxnSpPr>
        <p:spPr>
          <a:xfrm rot="5400000" flipH="1" flipV="1">
            <a:off x="4733228" y="-312753"/>
            <a:ext cx="656258" cy="3544944"/>
          </a:xfrm>
          <a:prstGeom prst="curvedConnector3">
            <a:avLst>
              <a:gd name="adj1" fmla="val -34834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曲线连接符 175"/>
          <p:cNvCxnSpPr>
            <a:stCxn id="133" idx="7"/>
            <a:endCxn id="156" idx="2"/>
          </p:cNvCxnSpPr>
          <p:nvPr/>
        </p:nvCxnSpPr>
        <p:spPr>
          <a:xfrm rot="5400000" flipH="1" flipV="1">
            <a:off x="3599007" y="179731"/>
            <a:ext cx="2738689" cy="4640691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曲线连接符 176"/>
          <p:cNvCxnSpPr>
            <a:stCxn id="135" idx="5"/>
            <a:endCxn id="157" idx="2"/>
          </p:cNvCxnSpPr>
          <p:nvPr/>
        </p:nvCxnSpPr>
        <p:spPr>
          <a:xfrm rot="5400000" flipH="1" flipV="1">
            <a:off x="4100700" y="726282"/>
            <a:ext cx="3240985" cy="4044744"/>
          </a:xfrm>
          <a:prstGeom prst="curvedConnector3">
            <a:avLst>
              <a:gd name="adj1" fmla="val -936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/>
          <p:nvPr/>
        </p:nvCxnSpPr>
        <p:spPr>
          <a:xfrm>
            <a:off x="1219719" y="2460900"/>
            <a:ext cx="863917" cy="522553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曲线连接符 179"/>
          <p:cNvCxnSpPr/>
          <p:nvPr/>
        </p:nvCxnSpPr>
        <p:spPr>
          <a:xfrm rot="16200000" flipH="1">
            <a:off x="2490290" y="3167981"/>
            <a:ext cx="843855" cy="850756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93"/>
          <p:cNvSpPr txBox="1"/>
          <p:nvPr/>
        </p:nvSpPr>
        <p:spPr>
          <a:xfrm>
            <a:off x="5572120" y="3522651"/>
            <a:ext cx="2389116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</a:t>
            </a:r>
            <a:r>
              <a:rPr lang="en-US" altLang="zh-CN" sz="21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1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</a:t>
            </a:r>
            <a:r>
              <a:rPr lang="en-US" altLang="zh-CN" sz="21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1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</a:t>
            </a:r>
          </a:p>
        </p:txBody>
      </p:sp>
      <p:sp>
        <p:nvSpPr>
          <p:cNvPr id="188" name="文本框 18"/>
          <p:cNvSpPr txBox="1"/>
          <p:nvPr/>
        </p:nvSpPr>
        <p:spPr>
          <a:xfrm>
            <a:off x="2083636" y="2844996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</a:t>
            </a:r>
          </a:p>
        </p:txBody>
      </p:sp>
      <p:sp>
        <p:nvSpPr>
          <p:cNvPr id="189" name="文本框 10"/>
          <p:cNvSpPr txBox="1"/>
          <p:nvPr/>
        </p:nvSpPr>
        <p:spPr>
          <a:xfrm>
            <a:off x="885341" y="3502761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</a:t>
            </a:r>
          </a:p>
        </p:txBody>
      </p:sp>
      <p:sp>
        <p:nvSpPr>
          <p:cNvPr id="191" name="文本框 16"/>
          <p:cNvSpPr txBox="1"/>
          <p:nvPr/>
        </p:nvSpPr>
        <p:spPr>
          <a:xfrm>
            <a:off x="3075986" y="1383618"/>
            <a:ext cx="523220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endParaRPr lang="zh-CN" altLang="en-US" sz="15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0674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0" grpId="0"/>
      <p:bldP spid="160" grpId="1"/>
      <p:bldP spid="161" grpId="0"/>
      <p:bldP spid="161" grpId="1"/>
      <p:bldP spid="162" grpId="0"/>
      <p:bldP spid="162" grpId="1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87" grpId="0"/>
      <p:bldP spid="189" grpId="0"/>
      <p:bldP spid="1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Bfs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搜索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99792" y="267494"/>
            <a:ext cx="5165541" cy="4801840"/>
            <a:chOff x="3995936" y="699542"/>
            <a:chExt cx="4373453" cy="43697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699542"/>
              <a:ext cx="4127500" cy="413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514" y="2427734"/>
              <a:ext cx="1285875" cy="264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90674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Bfs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搜索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55526"/>
            <a:ext cx="5950766" cy="372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2014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06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后续</a:t>
            </a:r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</a:t>
            </a:r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5004048" y="3117214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Extensions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55631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44336" y="1203199"/>
            <a:ext cx="767634" cy="76914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581563" y="1339680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11036" y="1731268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01964" y="1715962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891421" y="2005508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819029" y="2237655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198038" y="2038671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2"/>
          <p:cNvSpPr/>
          <p:nvPr/>
        </p:nvSpPr>
        <p:spPr bwMode="auto">
          <a:xfrm>
            <a:off x="3646886" y="1390701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198038" y="1471061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运费计算</a:t>
            </a:r>
            <a:endParaRPr lang="zh-CN" altLang="en-US" sz="12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4100835" y="915566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02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抽奖环节</a:t>
            </a:r>
            <a:endParaRPr lang="zh-CN" altLang="en-US" sz="12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6726901" y="483518"/>
            <a:ext cx="183324" cy="246902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2191984" y="2931790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6959218" y="2355726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1860189" y="401120"/>
            <a:ext cx="249224" cy="280462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896774" y="911889"/>
            <a:ext cx="1843578" cy="108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商家可以设置促销的商品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提供给用户进行抽奖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抽到后可以有打折优惠</a:t>
            </a:r>
            <a:endParaRPr lang="en-US" altLang="zh-CN" sz="15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63012" y="846272"/>
            <a:ext cx="1843578" cy="13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模拟出中国地图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商家可以自定义所在城市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单位距离运送价格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BFS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计算出送达商品的最短路程</a:t>
            </a:r>
            <a:endParaRPr lang="zh-CN" altLang="en-US" sz="15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184806" y="2645243"/>
            <a:ext cx="1843578" cy="10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强大的搜索功能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仅根据部分商品名称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或商品品牌内容就可以联想到相关商品</a:t>
            </a:r>
            <a:endParaRPr lang="zh-CN" altLang="en-US" sz="15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15616" y="3286945"/>
            <a:ext cx="2376264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多方位的评论点赞功能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用户也可以看到评论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友好的商品点赞功能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5013834" y="1218506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强大搜索</a:t>
            </a:r>
            <a:endParaRPr lang="zh-CN" altLang="en-US" sz="12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4716016" y="2142627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04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评论点赞</a:t>
            </a:r>
            <a:endParaRPr lang="zh-CN" altLang="en-US" sz="1200" b="1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3571653" y="2323011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05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贴心留言</a:t>
            </a:r>
            <a:endParaRPr lang="zh-CN" altLang="en-US" sz="1200" b="1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1" name="Freeform 18"/>
          <p:cNvSpPr>
            <a:spLocks noEditPoints="1"/>
          </p:cNvSpPr>
          <p:nvPr/>
        </p:nvSpPr>
        <p:spPr bwMode="auto">
          <a:xfrm>
            <a:off x="5504352" y="3466633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4427984" y="3821788"/>
            <a:ext cx="2376264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用户可以给商家留言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完全模拟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很友好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5500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>
            <a:grpSpLocks noChangeAspect="1"/>
          </p:cNvGrpSpPr>
          <p:nvPr/>
        </p:nvGrpSpPr>
        <p:grpSpPr>
          <a:xfrm rot="5400000">
            <a:off x="7604148" y="1693577"/>
            <a:ext cx="280467" cy="186466"/>
            <a:chOff x="2881121" y="2516898"/>
            <a:chExt cx="376100" cy="250202"/>
          </a:xfrm>
          <a:solidFill>
            <a:schemeClr val="accent1"/>
          </a:solidFill>
        </p:grpSpPr>
        <p:sp>
          <p:nvSpPr>
            <p:cNvPr id="33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4"/>
          <p:cNvGrpSpPr/>
          <p:nvPr/>
        </p:nvGrpSpPr>
        <p:grpSpPr>
          <a:xfrm>
            <a:off x="6645756" y="699542"/>
            <a:ext cx="2246725" cy="932862"/>
            <a:chOff x="6137721" y="568403"/>
            <a:chExt cx="2602582" cy="1079946"/>
          </a:xfrm>
        </p:grpSpPr>
        <p:sp>
          <p:nvSpPr>
            <p:cNvPr id="36" name="矩形 35"/>
            <p:cNvSpPr/>
            <p:nvPr/>
          </p:nvSpPr>
          <p:spPr>
            <a:xfrm>
              <a:off x="6137721" y="568403"/>
              <a:ext cx="2435756" cy="10799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6"/>
            <p:cNvGrpSpPr/>
            <p:nvPr/>
          </p:nvGrpSpPr>
          <p:grpSpPr>
            <a:xfrm>
              <a:off x="6166641" y="798176"/>
              <a:ext cx="2573662" cy="638905"/>
              <a:chOff x="6215130" y="887065"/>
              <a:chExt cx="2573662" cy="63890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215130" y="887065"/>
                <a:ext cx="2573662" cy="391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Admin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修改发货地址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13" descr="FD1DDF730CE4456e89755B07FE1653D0# #Rectangle 13"/>
              <p:cNvSpPr>
                <a:spLocks noChangeArrowheads="1"/>
              </p:cNvSpPr>
              <p:nvPr/>
            </p:nvSpPr>
            <p:spPr bwMode="auto">
              <a:xfrm>
                <a:off x="6953698" y="1276633"/>
                <a:ext cx="1394800" cy="249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None/>
                  <a:defRPr/>
                </a:pPr>
                <a:r>
                  <a:rPr lang="zh-CN" altLang="en-US" sz="800" dirty="0" smtClean="0">
                    <a:solidFill>
                      <a:schemeClr val="bg1"/>
                    </a:solidFill>
                    <a:latin typeface="Adobe 黑体 Std R" pitchFamily="34" charset="-122"/>
                    <a:ea typeface="Adobe 黑体 Std R" pitchFamily="34" charset="-122"/>
                  </a:rPr>
                  <a:t>有几个可选城市</a:t>
                </a:r>
                <a:endParaRPr lang="en-US" altLang="zh-CN" sz="800" dirty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</a:endParaRPr>
              </a:p>
            </p:txBody>
          </p:sp>
        </p:grpSp>
      </p:grpSp>
      <p:grpSp>
        <p:nvGrpSpPr>
          <p:cNvPr id="5" name="组合 39"/>
          <p:cNvGrpSpPr>
            <a:grpSpLocks noChangeAspect="1"/>
          </p:cNvGrpSpPr>
          <p:nvPr/>
        </p:nvGrpSpPr>
        <p:grpSpPr>
          <a:xfrm rot="5400000">
            <a:off x="7604148" y="3022118"/>
            <a:ext cx="280467" cy="186466"/>
            <a:chOff x="2881121" y="2516898"/>
            <a:chExt cx="376100" cy="250202"/>
          </a:xfrm>
          <a:solidFill>
            <a:schemeClr val="bg1">
              <a:lumMod val="75000"/>
            </a:schemeClr>
          </a:solidFill>
        </p:grpSpPr>
        <p:sp>
          <p:nvSpPr>
            <p:cNvPr id="41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42"/>
          <p:cNvGrpSpPr/>
          <p:nvPr/>
        </p:nvGrpSpPr>
        <p:grpSpPr>
          <a:xfrm>
            <a:off x="6645754" y="2015232"/>
            <a:ext cx="2102709" cy="932862"/>
            <a:chOff x="6137721" y="2051523"/>
            <a:chExt cx="2435756" cy="1079946"/>
          </a:xfrm>
        </p:grpSpPr>
        <p:sp>
          <p:nvSpPr>
            <p:cNvPr id="44" name="矩形 43"/>
            <p:cNvSpPr/>
            <p:nvPr/>
          </p:nvSpPr>
          <p:spPr>
            <a:xfrm>
              <a:off x="6137721" y="2051523"/>
              <a:ext cx="2435756" cy="1079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44"/>
            <p:cNvGrpSpPr/>
            <p:nvPr/>
          </p:nvGrpSpPr>
          <p:grpSpPr>
            <a:xfrm>
              <a:off x="6416882" y="2281296"/>
              <a:ext cx="2085672" cy="638905"/>
              <a:chOff x="6465371" y="887065"/>
              <a:chExt cx="2085672" cy="638905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465371" y="887065"/>
                <a:ext cx="2085672" cy="42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9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800" dirty="0" smtClean="0"/>
                  <a:t>用户购买时提示</a:t>
                </a:r>
                <a:endParaRPr lang="zh-CN" altLang="en-US" sz="1800" dirty="0"/>
              </a:p>
            </p:txBody>
          </p:sp>
          <p:sp>
            <p:nvSpPr>
              <p:cNvPr id="76" name="Rectangle 13" descr="FD1DDF730CE4456e89755B07FE1653D0# #Rectangle 13"/>
              <p:cNvSpPr>
                <a:spLocks noChangeArrowheads="1"/>
              </p:cNvSpPr>
              <p:nvPr/>
            </p:nvSpPr>
            <p:spPr bwMode="auto">
              <a:xfrm>
                <a:off x="6706687" y="1276634"/>
                <a:ext cx="1394799" cy="249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None/>
                  <a:defRPr/>
                </a:pPr>
                <a:r>
                  <a:rPr lang="zh-CN" altLang="en-US" sz="800" dirty="0" smtClean="0">
                    <a:solidFill>
                      <a:schemeClr val="bg1"/>
                    </a:solidFill>
                    <a:latin typeface="方正兰亭黑_GBK" pitchFamily="2" charset="-122"/>
                    <a:ea typeface="方正兰亭黑_GBK" pitchFamily="2" charset="-122"/>
                  </a:rPr>
                  <a:t>提示发货地址</a:t>
                </a:r>
                <a:endParaRPr lang="en-US" altLang="zh-CN" sz="800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</p:grpSp>
      </p:grpSp>
      <p:grpSp>
        <p:nvGrpSpPr>
          <p:cNvPr id="8" name="组合 76"/>
          <p:cNvGrpSpPr/>
          <p:nvPr/>
        </p:nvGrpSpPr>
        <p:grpSpPr>
          <a:xfrm>
            <a:off x="6645757" y="3363798"/>
            <a:ext cx="2102710" cy="932862"/>
            <a:chOff x="6137721" y="3534643"/>
            <a:chExt cx="2435756" cy="1079946"/>
          </a:xfrm>
        </p:grpSpPr>
        <p:sp>
          <p:nvSpPr>
            <p:cNvPr id="78" name="矩形 77"/>
            <p:cNvSpPr/>
            <p:nvPr/>
          </p:nvSpPr>
          <p:spPr>
            <a:xfrm>
              <a:off x="6137721" y="3534643"/>
              <a:ext cx="2435756" cy="1079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78"/>
            <p:cNvGrpSpPr/>
            <p:nvPr/>
          </p:nvGrpSpPr>
          <p:grpSpPr>
            <a:xfrm>
              <a:off x="6287402" y="3764416"/>
              <a:ext cx="2202658" cy="638905"/>
              <a:chOff x="6335891" y="887065"/>
              <a:chExt cx="2202658" cy="63890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335891" y="887065"/>
                <a:ext cx="2202658" cy="42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9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1800" dirty="0" err="1" smtClean="0"/>
                  <a:t>Bfs</a:t>
                </a:r>
                <a:r>
                  <a:rPr lang="zh-CN" altLang="en-US" sz="1800" dirty="0" smtClean="0"/>
                  <a:t>算法计算运费</a:t>
                </a:r>
                <a:endParaRPr lang="zh-CN" altLang="en-US" sz="1800" dirty="0"/>
              </a:p>
            </p:txBody>
          </p:sp>
          <p:sp>
            <p:nvSpPr>
              <p:cNvPr id="81" name="Rectangle 13" descr="FD1DDF730CE4456e89755B07FE1653D0# #Rectangle 13"/>
              <p:cNvSpPr>
                <a:spLocks noChangeArrowheads="1"/>
              </p:cNvSpPr>
              <p:nvPr/>
            </p:nvSpPr>
            <p:spPr bwMode="auto">
              <a:xfrm>
                <a:off x="6706687" y="1276634"/>
                <a:ext cx="1394799" cy="249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None/>
                  <a:defRPr/>
                </a:pPr>
                <a:r>
                  <a:rPr lang="zh-CN" altLang="en-US" sz="800" dirty="0" smtClean="0">
                    <a:solidFill>
                      <a:schemeClr val="bg1"/>
                    </a:solidFill>
                    <a:latin typeface="方正兰亭黑_GBK" pitchFamily="2" charset="-122"/>
                    <a:ea typeface="方正兰亭黑_GBK" pitchFamily="2" charset="-122"/>
                  </a:rPr>
                  <a:t>单位距离运费可改</a:t>
                </a:r>
                <a:endParaRPr lang="en-US" altLang="zh-CN" sz="800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259632" y="299627"/>
            <a:ext cx="5184576" cy="4566832"/>
            <a:chOff x="713563" y="666560"/>
            <a:chExt cx="4021175" cy="386906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93" r="33046"/>
            <a:stretch/>
          </p:blipFill>
          <p:spPr bwMode="auto">
            <a:xfrm>
              <a:off x="720764" y="666560"/>
              <a:ext cx="4006774" cy="101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10" r="32806" b="3602"/>
            <a:stretch/>
          </p:blipFill>
          <p:spPr bwMode="auto">
            <a:xfrm>
              <a:off x="713563" y="1909939"/>
              <a:ext cx="4021175" cy="2625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MH_Title_1"/>
          <p:cNvSpPr>
            <a:spLocks noChangeArrowheads="1"/>
          </p:cNvSpPr>
          <p:nvPr/>
        </p:nvSpPr>
        <p:spPr bwMode="auto">
          <a:xfrm>
            <a:off x="-17557" y="2132633"/>
            <a:ext cx="1177826" cy="1702292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txBody>
          <a:bodyPr lIns="0" tIns="0" rIns="80944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运费</a:t>
            </a: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功能介绍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783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6448423" y="1203598"/>
            <a:ext cx="589447" cy="60674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1" name="椭圆 10"/>
          <p:cNvSpPr/>
          <p:nvPr/>
        </p:nvSpPr>
        <p:spPr>
          <a:xfrm>
            <a:off x="6520088" y="1277367"/>
            <a:ext cx="446118" cy="45921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9" tIns="46174" rIns="92349" bIns="46174"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3" name="组合 11"/>
          <p:cNvGrpSpPr/>
          <p:nvPr/>
        </p:nvGrpSpPr>
        <p:grpSpPr>
          <a:xfrm>
            <a:off x="6437255" y="2021763"/>
            <a:ext cx="589447" cy="60674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5" name="椭圆 14"/>
          <p:cNvSpPr/>
          <p:nvPr/>
        </p:nvSpPr>
        <p:spPr>
          <a:xfrm>
            <a:off x="6508920" y="2095531"/>
            <a:ext cx="446118" cy="4592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9" tIns="46174" rIns="92349" bIns="46174"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4" name="组合 15"/>
          <p:cNvGrpSpPr/>
          <p:nvPr/>
        </p:nvGrpSpPr>
        <p:grpSpPr>
          <a:xfrm>
            <a:off x="6437255" y="2839926"/>
            <a:ext cx="589447" cy="60674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9" name="椭圆 18"/>
          <p:cNvSpPr/>
          <p:nvPr/>
        </p:nvSpPr>
        <p:spPr>
          <a:xfrm>
            <a:off x="6508920" y="2913694"/>
            <a:ext cx="446118" cy="45921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9" tIns="46174" rIns="92349" bIns="46174"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5" name="组合 6"/>
          <p:cNvGrpSpPr/>
          <p:nvPr/>
        </p:nvGrpSpPr>
        <p:grpSpPr>
          <a:xfrm>
            <a:off x="7020272" y="1131591"/>
            <a:ext cx="2006433" cy="692497"/>
            <a:chOff x="6084168" y="1189133"/>
            <a:chExt cx="1669538" cy="713908"/>
          </a:xfrm>
        </p:grpSpPr>
        <p:sp>
          <p:nvSpPr>
            <p:cNvPr id="21" name="TextBox 20"/>
            <p:cNvSpPr txBox="1"/>
            <p:nvPr/>
          </p:nvSpPr>
          <p:spPr>
            <a:xfrm>
              <a:off x="6084168" y="1514664"/>
              <a:ext cx="1669538" cy="228260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7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9639" y="1189133"/>
              <a:ext cx="1644067" cy="713908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500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Admin</a:t>
              </a:r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设置可以提供给</a:t>
              </a: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用户抽奖</a:t>
              </a:r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的商品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6" name="组合 29"/>
          <p:cNvGrpSpPr/>
          <p:nvPr/>
        </p:nvGrpSpPr>
        <p:grpSpPr>
          <a:xfrm>
            <a:off x="7028636" y="1824091"/>
            <a:ext cx="2047918" cy="826696"/>
            <a:chOff x="6091127" y="2346365"/>
            <a:chExt cx="1704057" cy="852255"/>
          </a:xfrm>
        </p:grpSpPr>
        <p:sp>
          <p:nvSpPr>
            <p:cNvPr id="23" name="TextBox 22"/>
            <p:cNvSpPr txBox="1"/>
            <p:nvPr/>
          </p:nvSpPr>
          <p:spPr>
            <a:xfrm>
              <a:off x="6091127" y="2512071"/>
              <a:ext cx="1669538" cy="686549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十分动感的抽奖界面</a:t>
              </a:r>
              <a:r>
                <a:rPr lang="en-US" altLang="zh-CN" sz="1500" b="1" dirty="0" smtClean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有动态的抽奖进度条</a:t>
              </a:r>
              <a:endParaRPr lang="en-US" altLang="zh-CN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1118" y="2346365"/>
              <a:ext cx="1644066" cy="146947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为了</a:t>
              </a:r>
              <a:r>
                <a:rPr lang="zh-CN" altLang="en-US" sz="700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演示</a:t>
              </a:r>
              <a:r>
                <a:rPr lang="zh-CN" altLang="en-US" sz="700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方便</a:t>
              </a:r>
              <a:r>
                <a:rPr lang="en-US" altLang="zh-CN" sz="700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, </a:t>
              </a:r>
              <a:r>
                <a:rPr lang="zh-CN" altLang="en-US" sz="700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所以还设置了其他商品</a:t>
              </a:r>
              <a:endParaRPr lang="zh-CN" altLang="en-US" sz="7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7" name="组合 30"/>
          <p:cNvGrpSpPr/>
          <p:nvPr/>
        </p:nvGrpSpPr>
        <p:grpSpPr>
          <a:xfrm>
            <a:off x="7020272" y="2768462"/>
            <a:ext cx="2123728" cy="997966"/>
            <a:chOff x="6084168" y="3696502"/>
            <a:chExt cx="1669538" cy="1028824"/>
          </a:xfrm>
        </p:grpSpPr>
        <p:sp>
          <p:nvSpPr>
            <p:cNvPr id="25" name="TextBox 24"/>
            <p:cNvSpPr txBox="1"/>
            <p:nvPr/>
          </p:nvSpPr>
          <p:spPr>
            <a:xfrm>
              <a:off x="6084168" y="3999548"/>
              <a:ext cx="1669538" cy="228260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7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4400" y="3696502"/>
              <a:ext cx="1659306" cy="1028824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首先展示购物车中有参与抽奖赢优惠的商品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520089" y="1314478"/>
            <a:ext cx="493970" cy="370163"/>
          </a:xfrm>
          <a:prstGeom prst="rect">
            <a:avLst/>
          </a:prstGeom>
          <a:noFill/>
        </p:spPr>
        <p:txBody>
          <a:bodyPr wrap="square" lIns="92349" tIns="46174" rIns="92349" bIns="46174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4215" y="2178307"/>
            <a:ext cx="517781" cy="370163"/>
          </a:xfrm>
          <a:prstGeom prst="rect">
            <a:avLst/>
          </a:prstGeom>
          <a:noFill/>
        </p:spPr>
        <p:txBody>
          <a:bodyPr wrap="square" lIns="92349" tIns="46174" rIns="92349" bIns="46174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4215" y="2970151"/>
            <a:ext cx="517781" cy="370163"/>
          </a:xfrm>
          <a:prstGeom prst="rect">
            <a:avLst/>
          </a:prstGeom>
          <a:noFill/>
        </p:spPr>
        <p:txBody>
          <a:bodyPr wrap="square" lIns="92349" tIns="46174" rIns="92349" bIns="46174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1315022" y="8048939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1600" dirty="0"/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35985445" y="8048939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1600" dirty="0"/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40663809" y="8048939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1600" dirty="0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45334233" y="8048939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1600" dirty="0"/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50006245" y="8048939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1600" dirty="0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54684606" y="8048939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1600" dirty="0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3812731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1600" dirty="0"/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8483153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1600" dirty="0"/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3161517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1600" dirty="0"/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77833529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1600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82503954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1600" dirty="0"/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87182315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1600" dirty="0"/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96310438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1600" dirty="0"/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100982451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1600" dirty="0"/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105660814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1600" dirty="0"/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110331238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1600" dirty="0"/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115001663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1600" dirty="0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19680024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1600" dirty="0"/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128809735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1600" dirty="0"/>
          </a:p>
        </p:txBody>
      </p:sp>
      <p:sp>
        <p:nvSpPr>
          <p:cNvPr id="64" name="Rectangle 38"/>
          <p:cNvSpPr>
            <a:spLocks noChangeArrowheads="1"/>
          </p:cNvSpPr>
          <p:nvPr/>
        </p:nvSpPr>
        <p:spPr bwMode="auto">
          <a:xfrm>
            <a:off x="133480159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1600" dirty="0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138158523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1600" dirty="0"/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142828946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1600" dirty="0"/>
          </a:p>
        </p:txBody>
      </p:sp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147499370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1600" dirty="0"/>
          </a:p>
        </p:txBody>
      </p:sp>
      <p:sp>
        <p:nvSpPr>
          <p:cNvPr id="68" name="Rectangle 42"/>
          <p:cNvSpPr>
            <a:spLocks noChangeArrowheads="1"/>
          </p:cNvSpPr>
          <p:nvPr/>
        </p:nvSpPr>
        <p:spPr bwMode="auto">
          <a:xfrm>
            <a:off x="152177732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1600" dirty="0"/>
          </a:p>
        </p:txBody>
      </p:sp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161307442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年</a:t>
            </a:r>
            <a:endParaRPr lang="zh-CN" altLang="zh-CN" sz="1600" dirty="0"/>
          </a:p>
        </p:txBody>
      </p:sp>
      <p:sp>
        <p:nvSpPr>
          <p:cNvPr id="72" name="Rectangle 44"/>
          <p:cNvSpPr>
            <a:spLocks noChangeArrowheads="1"/>
          </p:cNvSpPr>
          <p:nvPr/>
        </p:nvSpPr>
        <p:spPr bwMode="auto">
          <a:xfrm>
            <a:off x="165977867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度</a:t>
            </a:r>
            <a:endParaRPr lang="zh-CN" altLang="zh-CN" sz="1600" dirty="0"/>
          </a:p>
        </p:txBody>
      </p:sp>
      <p:sp>
        <p:nvSpPr>
          <p:cNvPr id="73" name="Rectangle 45"/>
          <p:cNvSpPr>
            <a:spLocks noChangeArrowheads="1"/>
          </p:cNvSpPr>
          <p:nvPr/>
        </p:nvSpPr>
        <p:spPr bwMode="auto">
          <a:xfrm>
            <a:off x="170656229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工</a:t>
            </a:r>
            <a:endParaRPr lang="zh-CN" altLang="zh-CN" sz="1600" dirty="0"/>
          </a:p>
        </p:txBody>
      </p:sp>
      <p:sp>
        <p:nvSpPr>
          <p:cNvPr id="77" name="Rectangle 46"/>
          <p:cNvSpPr>
            <a:spLocks noChangeArrowheads="1"/>
          </p:cNvSpPr>
          <p:nvPr/>
        </p:nvSpPr>
        <p:spPr bwMode="auto">
          <a:xfrm>
            <a:off x="175326655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作</a:t>
            </a:r>
            <a:endParaRPr lang="zh-CN" altLang="zh-CN" sz="1600" dirty="0"/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179997079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概</a:t>
            </a:r>
            <a:endParaRPr lang="zh-CN" altLang="zh-CN" sz="1600" dirty="0"/>
          </a:p>
        </p:txBody>
      </p:sp>
      <p:sp>
        <p:nvSpPr>
          <p:cNvPr id="84" name="Rectangle 48"/>
          <p:cNvSpPr>
            <a:spLocks noChangeArrowheads="1"/>
          </p:cNvSpPr>
          <p:nvPr/>
        </p:nvSpPr>
        <p:spPr bwMode="auto">
          <a:xfrm>
            <a:off x="184675441" y="8199278"/>
            <a:ext cx="4693789" cy="56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sz="35600" dirty="0">
                <a:solidFill>
                  <a:srgbClr val="231915"/>
                </a:solidFill>
                <a:latin typeface="思源黑体 CN Normal" pitchFamily="34" charset="-122"/>
                <a:ea typeface="思源黑体 CN Normal" pitchFamily="34" charset="-122"/>
              </a:rPr>
              <a:t>述</a:t>
            </a:r>
            <a:endParaRPr lang="zh-CN" altLang="zh-CN" sz="1600" dirty="0"/>
          </a:p>
        </p:txBody>
      </p:sp>
      <p:sp>
        <p:nvSpPr>
          <p:cNvPr id="86" name="Line 50"/>
          <p:cNvSpPr>
            <a:spLocks noChangeShapeType="1"/>
          </p:cNvSpPr>
          <p:nvPr/>
        </p:nvSpPr>
        <p:spPr bwMode="auto">
          <a:xfrm flipV="1">
            <a:off x="23415625" y="22674174"/>
            <a:ext cx="175475879" cy="47389"/>
          </a:xfrm>
          <a:prstGeom prst="line">
            <a:avLst/>
          </a:prstGeom>
          <a:noFill/>
          <a:ln w="152400" cap="flat">
            <a:solidFill>
              <a:srgbClr val="2319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2349" tIns="46174" rIns="92349" bIns="46174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dirty="0"/>
          </a:p>
        </p:txBody>
      </p:sp>
      <p:sp>
        <p:nvSpPr>
          <p:cNvPr id="88" name="Freeform 51"/>
          <p:cNvSpPr>
            <a:spLocks/>
          </p:cNvSpPr>
          <p:nvPr/>
        </p:nvSpPr>
        <p:spPr bwMode="auto">
          <a:xfrm>
            <a:off x="73848908" y="44123433"/>
            <a:ext cx="131367196" cy="18429430"/>
          </a:xfrm>
          <a:custGeom>
            <a:avLst/>
            <a:gdLst>
              <a:gd name="T0" fmla="*/ 0 w 17241"/>
              <a:gd name="T1" fmla="*/ 0 h 2350"/>
              <a:gd name="T2" fmla="*/ 16165 w 17241"/>
              <a:gd name="T3" fmla="*/ 0 h 2350"/>
              <a:gd name="T4" fmla="*/ 17241 w 17241"/>
              <a:gd name="T5" fmla="*/ 2350 h 2350"/>
              <a:gd name="T6" fmla="*/ 0 w 17241"/>
              <a:gd name="T7" fmla="*/ 2350 h 2350"/>
              <a:gd name="T8" fmla="*/ 0 w 17241"/>
              <a:gd name="T9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41" h="2350">
                <a:moveTo>
                  <a:pt x="0" y="0"/>
                </a:moveTo>
                <a:lnTo>
                  <a:pt x="16165" y="0"/>
                </a:lnTo>
                <a:lnTo>
                  <a:pt x="17241" y="2350"/>
                </a:lnTo>
                <a:lnTo>
                  <a:pt x="0" y="2350"/>
                </a:lnTo>
                <a:lnTo>
                  <a:pt x="0" y="0"/>
                </a:lnTo>
                <a:close/>
              </a:path>
            </a:pathLst>
          </a:custGeom>
          <a:noFill/>
          <a:ln w="152400" cap="flat">
            <a:solidFill>
              <a:srgbClr val="23191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349" tIns="46174" rIns="92349" bIns="46174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dirty="0"/>
          </a:p>
        </p:txBody>
      </p:sp>
      <p:grpSp>
        <p:nvGrpSpPr>
          <p:cNvPr id="16" name="组合 89"/>
          <p:cNvGrpSpPr/>
          <p:nvPr/>
        </p:nvGrpSpPr>
        <p:grpSpPr>
          <a:xfrm>
            <a:off x="6437255" y="3572862"/>
            <a:ext cx="589447" cy="606748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94" name="椭圆 93"/>
          <p:cNvSpPr/>
          <p:nvPr/>
        </p:nvSpPr>
        <p:spPr>
          <a:xfrm>
            <a:off x="6508920" y="3646631"/>
            <a:ext cx="446118" cy="4592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9" tIns="46174" rIns="92349" bIns="46174"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20" name="组合 94"/>
          <p:cNvGrpSpPr/>
          <p:nvPr/>
        </p:nvGrpSpPr>
        <p:grpSpPr>
          <a:xfrm>
            <a:off x="7020272" y="3608325"/>
            <a:ext cx="2006433" cy="608243"/>
            <a:chOff x="6084168" y="3806733"/>
            <a:chExt cx="1669538" cy="627049"/>
          </a:xfrm>
        </p:grpSpPr>
        <p:sp>
          <p:nvSpPr>
            <p:cNvPr id="96" name="TextBox 95"/>
            <p:cNvSpPr txBox="1"/>
            <p:nvPr/>
          </p:nvSpPr>
          <p:spPr>
            <a:xfrm>
              <a:off x="6084168" y="3999548"/>
              <a:ext cx="1669538" cy="228259"/>
            </a:xfrm>
            <a:prstGeom prst="rect">
              <a:avLst/>
            </a:prstGeom>
            <a:noFill/>
          </p:spPr>
          <p:txBody>
            <a:bodyPr wrap="square" lIns="94115" tIns="47057" rIns="94115" bIns="47057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7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098811" y="3806733"/>
              <a:ext cx="1547618" cy="627049"/>
            </a:xfrm>
            <a:prstGeom prst="rect">
              <a:avLst/>
            </a:prstGeom>
            <a:noFill/>
          </p:spPr>
          <p:txBody>
            <a:bodyPr wrap="square" lIns="94115" tIns="0" rIns="94115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Admin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可以设定中奖几率和总抽奖机会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6508919" y="3700242"/>
            <a:ext cx="528950" cy="370163"/>
          </a:xfrm>
          <a:prstGeom prst="rect">
            <a:avLst/>
          </a:prstGeom>
          <a:noFill/>
        </p:spPr>
        <p:txBody>
          <a:bodyPr wrap="square" lIns="92349" tIns="46174" rIns="92349" bIns="46174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87624" y="617957"/>
            <a:ext cx="5067448" cy="3996942"/>
            <a:chOff x="251520" y="818356"/>
            <a:chExt cx="3960212" cy="315153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763"/>
            <a:stretch/>
          </p:blipFill>
          <p:spPr bwMode="auto">
            <a:xfrm>
              <a:off x="251520" y="818356"/>
              <a:ext cx="3939199" cy="1440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4156" y="2414676"/>
              <a:ext cx="3957576" cy="155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MH_Title_1"/>
          <p:cNvSpPr>
            <a:spLocks noChangeArrowheads="1"/>
          </p:cNvSpPr>
          <p:nvPr/>
        </p:nvSpPr>
        <p:spPr bwMode="auto">
          <a:xfrm>
            <a:off x="-36512" y="2132633"/>
            <a:ext cx="1177826" cy="1702292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txBody>
          <a:bodyPr lIns="0" tIns="0" rIns="80944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抽奖</a:t>
            </a: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功能介绍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490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80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1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10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6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  <p:bldP spid="27" grpId="0"/>
      <p:bldP spid="28" grpId="0"/>
      <p:bldP spid="29" grpId="0"/>
      <p:bldP spid="94" grpId="0" animBg="1"/>
      <p:bldP spid="103" grpId="0"/>
      <p:bldP spid="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0634" y="1862981"/>
            <a:ext cx="1640105" cy="2295595"/>
            <a:chOff x="1591445" y="2300385"/>
            <a:chExt cx="4446740" cy="3482386"/>
          </a:xfrm>
        </p:grpSpPr>
        <p:sp>
          <p:nvSpPr>
            <p:cNvPr id="28674" name="MH_Other_1"/>
            <p:cNvSpPr>
              <a:spLocks/>
            </p:cNvSpPr>
            <p:nvPr/>
          </p:nvSpPr>
          <p:spPr bwMode="auto">
            <a:xfrm>
              <a:off x="1591445" y="4054972"/>
              <a:ext cx="3964564" cy="189188"/>
            </a:xfrm>
            <a:custGeom>
              <a:avLst/>
              <a:gdLst>
                <a:gd name="T0" fmla="*/ 0 w 3759200"/>
                <a:gd name="T1" fmla="*/ 76116 h 179488"/>
                <a:gd name="T2" fmla="*/ 2070100 w 3759200"/>
                <a:gd name="T3" fmla="*/ 177602 h 179488"/>
                <a:gd name="T4" fmla="*/ 3759200 w 3759200"/>
                <a:gd name="T5" fmla="*/ 0 h 179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9200" h="179488">
                  <a:moveTo>
                    <a:pt x="0" y="76200"/>
                  </a:moveTo>
                  <a:cubicBezTo>
                    <a:pt x="921808" y="129116"/>
                    <a:pt x="1443567" y="190500"/>
                    <a:pt x="2070100" y="177800"/>
                  </a:cubicBezTo>
                  <a:cubicBezTo>
                    <a:pt x="2696633" y="165100"/>
                    <a:pt x="3440641" y="86783"/>
                    <a:pt x="37592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5" name="MH_Other_2"/>
            <p:cNvSpPr>
              <a:spLocks/>
            </p:cNvSpPr>
            <p:nvPr/>
          </p:nvSpPr>
          <p:spPr bwMode="auto">
            <a:xfrm>
              <a:off x="1591445" y="2300385"/>
              <a:ext cx="3442206" cy="1861737"/>
            </a:xfrm>
            <a:custGeom>
              <a:avLst/>
              <a:gdLst>
                <a:gd name="T0" fmla="*/ 0 w 3263900"/>
                <a:gd name="T1" fmla="*/ 1778000 h 1778000"/>
                <a:gd name="T2" fmla="*/ 2070100 w 3263900"/>
                <a:gd name="T3" fmla="*/ 1016000 h 1778000"/>
                <a:gd name="T4" fmla="*/ 3263900 w 3263900"/>
                <a:gd name="T5" fmla="*/ 0 h 1778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6" name="MH_Other_3"/>
            <p:cNvSpPr>
              <a:spLocks/>
            </p:cNvSpPr>
            <p:nvPr/>
          </p:nvSpPr>
          <p:spPr bwMode="auto">
            <a:xfrm>
              <a:off x="1591445" y="3184375"/>
              <a:ext cx="4433347" cy="991141"/>
            </a:xfrm>
            <a:custGeom>
              <a:avLst/>
              <a:gdLst>
                <a:gd name="T0" fmla="*/ 0 w 4203700"/>
                <a:gd name="T1" fmla="*/ 939800 h 939800"/>
                <a:gd name="T2" fmla="*/ 2387600 w 4203700"/>
                <a:gd name="T3" fmla="*/ 622300 h 939800"/>
                <a:gd name="T4" fmla="*/ 4203700 w 4203700"/>
                <a:gd name="T5" fmla="*/ 0 h 939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3700" h="939800">
                  <a:moveTo>
                    <a:pt x="0" y="939800"/>
                  </a:moveTo>
                  <a:cubicBezTo>
                    <a:pt x="919691" y="827616"/>
                    <a:pt x="1686983" y="778933"/>
                    <a:pt x="2387600" y="622300"/>
                  </a:cubicBezTo>
                  <a:cubicBezTo>
                    <a:pt x="3088217" y="465667"/>
                    <a:pt x="3722158" y="201083"/>
                    <a:pt x="42037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7" name="MH_Other_4"/>
            <p:cNvSpPr>
              <a:spLocks/>
            </p:cNvSpPr>
            <p:nvPr/>
          </p:nvSpPr>
          <p:spPr bwMode="auto">
            <a:xfrm>
              <a:off x="1658414" y="4162122"/>
              <a:ext cx="4379771" cy="723265"/>
            </a:xfrm>
            <a:custGeom>
              <a:avLst/>
              <a:gdLst>
                <a:gd name="T0" fmla="*/ 0 w 4152900"/>
                <a:gd name="T1" fmla="*/ 0 h 685800"/>
                <a:gd name="T2" fmla="*/ 2959100 w 4152900"/>
                <a:gd name="T3" fmla="*/ 368300 h 685800"/>
                <a:gd name="T4" fmla="*/ 4152900 w 4152900"/>
                <a:gd name="T5" fmla="*/ 685800 h 68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52900" h="685800">
                  <a:moveTo>
                    <a:pt x="0" y="0"/>
                  </a:moveTo>
                  <a:cubicBezTo>
                    <a:pt x="1133475" y="127000"/>
                    <a:pt x="2266950" y="254000"/>
                    <a:pt x="2959100" y="368300"/>
                  </a:cubicBezTo>
                  <a:cubicBezTo>
                    <a:pt x="3651250" y="482600"/>
                    <a:pt x="3902075" y="584200"/>
                    <a:pt x="4152900" y="6858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8" name="MH_Other_5"/>
            <p:cNvSpPr>
              <a:spLocks/>
            </p:cNvSpPr>
            <p:nvPr/>
          </p:nvSpPr>
          <p:spPr bwMode="auto">
            <a:xfrm>
              <a:off x="1604839" y="4162122"/>
              <a:ext cx="3428812" cy="1620649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84" name="MH_Other_6"/>
          <p:cNvSpPr>
            <a:spLocks noChangeArrowheads="1"/>
          </p:cNvSpPr>
          <p:nvPr/>
        </p:nvSpPr>
        <p:spPr bwMode="auto">
          <a:xfrm>
            <a:off x="1792502" y="1412996"/>
            <a:ext cx="501226" cy="50125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5" name="MH_Other_7"/>
          <p:cNvSpPr>
            <a:spLocks noChangeArrowheads="1"/>
          </p:cNvSpPr>
          <p:nvPr/>
        </p:nvSpPr>
        <p:spPr bwMode="auto">
          <a:xfrm>
            <a:off x="2344755" y="1970588"/>
            <a:ext cx="501225" cy="501253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6" name="MH_Other_8"/>
          <p:cNvSpPr>
            <a:spLocks noChangeArrowheads="1"/>
          </p:cNvSpPr>
          <p:nvPr/>
        </p:nvSpPr>
        <p:spPr bwMode="auto">
          <a:xfrm>
            <a:off x="2133002" y="2667916"/>
            <a:ext cx="501226" cy="50244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7" name="MH_Other_9"/>
          <p:cNvSpPr>
            <a:spLocks noChangeArrowheads="1"/>
          </p:cNvSpPr>
          <p:nvPr/>
        </p:nvSpPr>
        <p:spPr bwMode="auto">
          <a:xfrm>
            <a:off x="2486599" y="3223937"/>
            <a:ext cx="501225" cy="502444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8" name="MH_Other_10"/>
          <p:cNvSpPr>
            <a:spLocks noChangeArrowheads="1"/>
          </p:cNvSpPr>
          <p:nvPr/>
        </p:nvSpPr>
        <p:spPr bwMode="auto">
          <a:xfrm>
            <a:off x="1768691" y="3924024"/>
            <a:ext cx="501226" cy="50125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9" name="MH_Title_1"/>
          <p:cNvSpPr>
            <a:spLocks noChangeArrowheads="1"/>
          </p:cNvSpPr>
          <p:nvPr/>
        </p:nvSpPr>
        <p:spPr bwMode="auto">
          <a:xfrm>
            <a:off x="-17557" y="2132633"/>
            <a:ext cx="1177826" cy="1702292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txBody>
          <a:bodyPr lIns="0" tIns="0" rIns="80944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搜索功能介绍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83518"/>
            <a:ext cx="29400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曲线连接符 16"/>
          <p:cNvCxnSpPr/>
          <p:nvPr/>
        </p:nvCxnSpPr>
        <p:spPr>
          <a:xfrm flipV="1">
            <a:off x="4716016" y="1203598"/>
            <a:ext cx="2160240" cy="2088232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7290628" y="1203598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6516216" y="1493115"/>
            <a:ext cx="1843578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强大的搜索功能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含有关联商品的提示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即使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在多个地方出现也可以被检索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5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374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 animBg="1"/>
      <p:bldP spid="28686" grpId="0" animBg="1"/>
      <p:bldP spid="28687" grpId="0" animBg="1"/>
      <p:bldP spid="28688" grpId="0" animBg="1"/>
      <p:bldP spid="28689" grpId="0" animBg="1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644008" y="3118088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Requirements Analysis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36354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0733573" y="113206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901955" y="785816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3766084" y="791998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3624713" y="113824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15616" y="123478"/>
            <a:ext cx="2560497" cy="461665"/>
            <a:chOff x="1115616" y="123478"/>
            <a:chExt cx="2560497" cy="461665"/>
          </a:xfrm>
        </p:grpSpPr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1666080" y="267494"/>
              <a:ext cx="249224" cy="280462"/>
            </a:xfrm>
            <a:custGeom>
              <a:avLst/>
              <a:gdLst>
                <a:gd name="T0" fmla="*/ 73 w 88"/>
                <a:gd name="T1" fmla="*/ 22 h 99"/>
                <a:gd name="T2" fmla="*/ 81 w 88"/>
                <a:gd name="T3" fmla="*/ 18 h 99"/>
                <a:gd name="T4" fmla="*/ 77 w 88"/>
                <a:gd name="T5" fmla="*/ 27 h 99"/>
                <a:gd name="T6" fmla="*/ 75 w 88"/>
                <a:gd name="T7" fmla="*/ 86 h 99"/>
                <a:gd name="T8" fmla="*/ 44 w 88"/>
                <a:gd name="T9" fmla="*/ 99 h 99"/>
                <a:gd name="T10" fmla="*/ 13 w 88"/>
                <a:gd name="T11" fmla="*/ 86 h 99"/>
                <a:gd name="T12" fmla="*/ 13 w 88"/>
                <a:gd name="T13" fmla="*/ 24 h 99"/>
                <a:gd name="T14" fmla="*/ 13 w 88"/>
                <a:gd name="T15" fmla="*/ 24 h 99"/>
                <a:gd name="T16" fmla="*/ 41 w 88"/>
                <a:gd name="T17" fmla="*/ 6 h 99"/>
                <a:gd name="T18" fmla="*/ 34 w 88"/>
                <a:gd name="T19" fmla="*/ 3 h 99"/>
                <a:gd name="T20" fmla="*/ 51 w 88"/>
                <a:gd name="T21" fmla="*/ 0 h 99"/>
                <a:gd name="T22" fmla="*/ 51 w 88"/>
                <a:gd name="T23" fmla="*/ 6 h 99"/>
                <a:gd name="T24" fmla="*/ 48 w 88"/>
                <a:gd name="T25" fmla="*/ 12 h 99"/>
                <a:gd name="T26" fmla="*/ 56 w 88"/>
                <a:gd name="T27" fmla="*/ 57 h 99"/>
                <a:gd name="T28" fmla="*/ 60 w 88"/>
                <a:gd name="T29" fmla="*/ 31 h 99"/>
                <a:gd name="T30" fmla="*/ 37 w 88"/>
                <a:gd name="T31" fmla="*/ 46 h 99"/>
                <a:gd name="T32" fmla="*/ 36 w 88"/>
                <a:gd name="T33" fmla="*/ 47 h 99"/>
                <a:gd name="T34" fmla="*/ 33 w 88"/>
                <a:gd name="T35" fmla="*/ 56 h 99"/>
                <a:gd name="T36" fmla="*/ 33 w 88"/>
                <a:gd name="T37" fmla="*/ 58 h 99"/>
                <a:gd name="T38" fmla="*/ 34 w 88"/>
                <a:gd name="T39" fmla="*/ 60 h 99"/>
                <a:gd name="T40" fmla="*/ 39 w 88"/>
                <a:gd name="T41" fmla="*/ 65 h 99"/>
                <a:gd name="T42" fmla="*/ 41 w 88"/>
                <a:gd name="T43" fmla="*/ 66 h 99"/>
                <a:gd name="T44" fmla="*/ 43 w 88"/>
                <a:gd name="T45" fmla="*/ 67 h 99"/>
                <a:gd name="T46" fmla="*/ 44 w 88"/>
                <a:gd name="T47" fmla="*/ 67 h 99"/>
                <a:gd name="T48" fmla="*/ 45 w 88"/>
                <a:gd name="T49" fmla="*/ 67 h 99"/>
                <a:gd name="T50" fmla="*/ 47 w 88"/>
                <a:gd name="T51" fmla="*/ 66 h 99"/>
                <a:gd name="T52" fmla="*/ 54 w 88"/>
                <a:gd name="T53" fmla="*/ 61 h 99"/>
                <a:gd name="T54" fmla="*/ 56 w 88"/>
                <a:gd name="T55" fmla="*/ 57 h 99"/>
                <a:gd name="T56" fmla="*/ 48 w 88"/>
                <a:gd name="T57" fmla="*/ 49 h 99"/>
                <a:gd name="T58" fmla="*/ 40 w 88"/>
                <a:gd name="T59" fmla="*/ 62 h 99"/>
                <a:gd name="T60" fmla="*/ 48 w 88"/>
                <a:gd name="T61" fmla="*/ 49 h 99"/>
                <a:gd name="T62" fmla="*/ 46 w 88"/>
                <a:gd name="T63" fmla="*/ 52 h 99"/>
                <a:gd name="T64" fmla="*/ 43 w 88"/>
                <a:gd name="T65" fmla="*/ 58 h 99"/>
                <a:gd name="T66" fmla="*/ 46 w 88"/>
                <a:gd name="T67" fmla="*/ 52 h 99"/>
                <a:gd name="T68" fmla="*/ 64 w 88"/>
                <a:gd name="T69" fmla="*/ 32 h 99"/>
                <a:gd name="T70" fmla="*/ 58 w 88"/>
                <a:gd name="T71" fmla="*/ 61 h 99"/>
                <a:gd name="T72" fmla="*/ 45 w 88"/>
                <a:gd name="T73" fmla="*/ 71 h 99"/>
                <a:gd name="T74" fmla="*/ 44 w 88"/>
                <a:gd name="T75" fmla="*/ 71 h 99"/>
                <a:gd name="T76" fmla="*/ 42 w 88"/>
                <a:gd name="T77" fmla="*/ 71 h 99"/>
                <a:gd name="T78" fmla="*/ 39 w 88"/>
                <a:gd name="T79" fmla="*/ 70 h 99"/>
                <a:gd name="T80" fmla="*/ 29 w 88"/>
                <a:gd name="T81" fmla="*/ 59 h 99"/>
                <a:gd name="T82" fmla="*/ 29 w 88"/>
                <a:gd name="T83" fmla="*/ 56 h 99"/>
                <a:gd name="T84" fmla="*/ 33 w 88"/>
                <a:gd name="T85" fmla="*/ 45 h 99"/>
                <a:gd name="T86" fmla="*/ 34 w 88"/>
                <a:gd name="T87" fmla="*/ 44 h 99"/>
                <a:gd name="T88" fmla="*/ 35 w 88"/>
                <a:gd name="T89" fmla="*/ 43 h 99"/>
                <a:gd name="T90" fmla="*/ 55 w 88"/>
                <a:gd name="T91" fmla="*/ 26 h 99"/>
                <a:gd name="T92" fmla="*/ 60 w 88"/>
                <a:gd name="T93" fmla="*/ 26 h 99"/>
                <a:gd name="T94" fmla="*/ 61 w 88"/>
                <a:gd name="T95" fmla="*/ 26 h 99"/>
                <a:gd name="T96" fmla="*/ 62 w 88"/>
                <a:gd name="T97" fmla="*/ 27 h 99"/>
                <a:gd name="T98" fmla="*/ 64 w 88"/>
                <a:gd name="T99" fmla="*/ 32 h 99"/>
                <a:gd name="T100" fmla="*/ 70 w 88"/>
                <a:gd name="T101" fmla="*/ 29 h 99"/>
                <a:gd name="T102" fmla="*/ 18 w 88"/>
                <a:gd name="T103" fmla="*/ 29 h 99"/>
                <a:gd name="T104" fmla="*/ 18 w 88"/>
                <a:gd name="T105" fmla="*/ 81 h 99"/>
                <a:gd name="T106" fmla="*/ 70 w 88"/>
                <a:gd name="T107" fmla="*/ 82 h 99"/>
                <a:gd name="T108" fmla="*/ 81 w 88"/>
                <a:gd name="T109" fmla="*/ 55 h 99"/>
                <a:gd name="T110" fmla="*/ 70 w 88"/>
                <a:gd name="T111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" h="99">
                  <a:moveTo>
                    <a:pt x="48" y="12"/>
                  </a:moveTo>
                  <a:cubicBezTo>
                    <a:pt x="57" y="12"/>
                    <a:pt x="66" y="16"/>
                    <a:pt x="73" y="22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7"/>
                    <a:pt x="80" y="17"/>
                    <a:pt x="81" y="18"/>
                  </a:cubicBezTo>
                  <a:cubicBezTo>
                    <a:pt x="83" y="20"/>
                    <a:pt x="83" y="22"/>
                    <a:pt x="81" y="2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84" y="34"/>
                    <a:pt x="88" y="44"/>
                    <a:pt x="88" y="55"/>
                  </a:cubicBezTo>
                  <a:cubicBezTo>
                    <a:pt x="88" y="67"/>
                    <a:pt x="83" y="78"/>
                    <a:pt x="75" y="86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7" y="94"/>
                    <a:pt x="56" y="99"/>
                    <a:pt x="44" y="99"/>
                  </a:cubicBezTo>
                  <a:cubicBezTo>
                    <a:pt x="32" y="99"/>
                    <a:pt x="21" y="94"/>
                    <a:pt x="13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5" y="78"/>
                    <a:pt x="0" y="67"/>
                    <a:pt x="0" y="55"/>
                  </a:cubicBezTo>
                  <a:cubicBezTo>
                    <a:pt x="0" y="43"/>
                    <a:pt x="5" y="32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17"/>
                    <a:pt x="30" y="12"/>
                    <a:pt x="41" y="12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5" y="6"/>
                    <a:pt x="34" y="5"/>
                    <a:pt x="34" y="3"/>
                  </a:cubicBezTo>
                  <a:cubicBezTo>
                    <a:pt x="34" y="1"/>
                    <a:pt x="35" y="0"/>
                    <a:pt x="3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1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12"/>
                    <a:pt x="48" y="12"/>
                    <a:pt x="48" y="12"/>
                  </a:cubicBezTo>
                  <a:close/>
                  <a:moveTo>
                    <a:pt x="56" y="57"/>
                  </a:moveTo>
                  <a:cubicBezTo>
                    <a:pt x="56" y="57"/>
                    <a:pt x="56" y="57"/>
                    <a:pt x="56" y="57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0"/>
                    <a:pt x="58" y="29"/>
                    <a:pt x="57" y="3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6"/>
                    <a:pt x="37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4" y="49"/>
                    <a:pt x="33" y="53"/>
                    <a:pt x="33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33" y="57"/>
                    <a:pt x="33" y="58"/>
                    <a:pt x="33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4" y="59"/>
                    <a:pt x="34" y="60"/>
                    <a:pt x="34" y="60"/>
                  </a:cubicBezTo>
                  <a:cubicBezTo>
                    <a:pt x="34" y="60"/>
                    <a:pt x="34" y="61"/>
                    <a:pt x="34" y="61"/>
                  </a:cubicBezTo>
                  <a:cubicBezTo>
                    <a:pt x="35" y="63"/>
                    <a:pt x="37" y="64"/>
                    <a:pt x="39" y="65"/>
                  </a:cubicBezTo>
                  <a:cubicBezTo>
                    <a:pt x="39" y="65"/>
                    <a:pt x="39" y="65"/>
                    <a:pt x="40" y="66"/>
                  </a:cubicBezTo>
                  <a:cubicBezTo>
                    <a:pt x="40" y="66"/>
                    <a:pt x="40" y="66"/>
                    <a:pt x="41" y="66"/>
                  </a:cubicBezTo>
                  <a:cubicBezTo>
                    <a:pt x="41" y="66"/>
                    <a:pt x="41" y="66"/>
                    <a:pt x="42" y="66"/>
                  </a:cubicBezTo>
                  <a:cubicBezTo>
                    <a:pt x="42" y="66"/>
                    <a:pt x="42" y="66"/>
                    <a:pt x="43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4" y="67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7"/>
                    <a:pt x="45" y="67"/>
                    <a:pt x="45" y="67"/>
                  </a:cubicBezTo>
                  <a:cubicBezTo>
                    <a:pt x="45" y="67"/>
                    <a:pt x="46" y="67"/>
                    <a:pt x="46" y="66"/>
                  </a:cubicBezTo>
                  <a:cubicBezTo>
                    <a:pt x="46" y="66"/>
                    <a:pt x="47" y="66"/>
                    <a:pt x="47" y="66"/>
                  </a:cubicBezTo>
                  <a:cubicBezTo>
                    <a:pt x="50" y="66"/>
                    <a:pt x="52" y="64"/>
                    <a:pt x="53" y="62"/>
                  </a:cubicBezTo>
                  <a:cubicBezTo>
                    <a:pt x="54" y="62"/>
                    <a:pt x="54" y="61"/>
                    <a:pt x="54" y="61"/>
                  </a:cubicBezTo>
                  <a:cubicBezTo>
                    <a:pt x="55" y="60"/>
                    <a:pt x="55" y="58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3" y="55"/>
                    <a:pt x="51" y="59"/>
                  </a:cubicBezTo>
                  <a:cubicBezTo>
                    <a:pt x="49" y="62"/>
                    <a:pt x="44" y="64"/>
                    <a:pt x="40" y="62"/>
                  </a:cubicBezTo>
                  <a:cubicBezTo>
                    <a:pt x="37" y="60"/>
                    <a:pt x="36" y="55"/>
                    <a:pt x="38" y="51"/>
                  </a:cubicBezTo>
                  <a:cubicBezTo>
                    <a:pt x="40" y="48"/>
                    <a:pt x="44" y="47"/>
                    <a:pt x="48" y="49"/>
                  </a:cubicBezTo>
                  <a:close/>
                  <a:moveTo>
                    <a:pt x="46" y="52"/>
                  </a:moveTo>
                  <a:cubicBezTo>
                    <a:pt x="46" y="52"/>
                    <a:pt x="46" y="52"/>
                    <a:pt x="46" y="52"/>
                  </a:cubicBezTo>
                  <a:cubicBezTo>
                    <a:pt x="44" y="51"/>
                    <a:pt x="42" y="52"/>
                    <a:pt x="41" y="53"/>
                  </a:cubicBezTo>
                  <a:cubicBezTo>
                    <a:pt x="40" y="55"/>
                    <a:pt x="41" y="57"/>
                    <a:pt x="43" y="58"/>
                  </a:cubicBezTo>
                  <a:cubicBezTo>
                    <a:pt x="44" y="59"/>
                    <a:pt x="46" y="58"/>
                    <a:pt x="47" y="57"/>
                  </a:cubicBezTo>
                  <a:cubicBezTo>
                    <a:pt x="48" y="55"/>
                    <a:pt x="47" y="53"/>
                    <a:pt x="46" y="52"/>
                  </a:cubicBezTo>
                  <a:close/>
                  <a:moveTo>
                    <a:pt x="64" y="32"/>
                  </a:moveTo>
                  <a:cubicBezTo>
                    <a:pt x="64" y="32"/>
                    <a:pt x="64" y="32"/>
                    <a:pt x="64" y="32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59" y="59"/>
                    <a:pt x="59" y="60"/>
                    <a:pt x="58" y="61"/>
                  </a:cubicBezTo>
                  <a:cubicBezTo>
                    <a:pt x="56" y="66"/>
                    <a:pt x="52" y="70"/>
                    <a:pt x="47" y="70"/>
                  </a:cubicBezTo>
                  <a:cubicBezTo>
                    <a:pt x="46" y="71"/>
                    <a:pt x="46" y="71"/>
                    <a:pt x="45" y="71"/>
                  </a:cubicBezTo>
                  <a:cubicBezTo>
                    <a:pt x="45" y="71"/>
                    <a:pt x="44" y="71"/>
                    <a:pt x="44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3" y="71"/>
                    <a:pt x="43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1" y="70"/>
                    <a:pt x="41" y="70"/>
                  </a:cubicBezTo>
                  <a:cubicBezTo>
                    <a:pt x="40" y="70"/>
                    <a:pt x="40" y="70"/>
                    <a:pt x="39" y="70"/>
                  </a:cubicBezTo>
                  <a:cubicBezTo>
                    <a:pt x="35" y="68"/>
                    <a:pt x="31" y="65"/>
                    <a:pt x="30" y="61"/>
                  </a:cubicBezTo>
                  <a:cubicBezTo>
                    <a:pt x="30" y="60"/>
                    <a:pt x="29" y="60"/>
                    <a:pt x="29" y="59"/>
                  </a:cubicBezTo>
                  <a:cubicBezTo>
                    <a:pt x="29" y="59"/>
                    <a:pt x="29" y="58"/>
                    <a:pt x="29" y="58"/>
                  </a:cubicBezTo>
                  <a:cubicBezTo>
                    <a:pt x="29" y="57"/>
                    <a:pt x="29" y="57"/>
                    <a:pt x="29" y="56"/>
                  </a:cubicBezTo>
                  <a:cubicBezTo>
                    <a:pt x="28" y="53"/>
                    <a:pt x="30" y="49"/>
                    <a:pt x="32" y="46"/>
                  </a:cubicBezTo>
                  <a:cubicBezTo>
                    <a:pt x="32" y="46"/>
                    <a:pt x="32" y="45"/>
                    <a:pt x="33" y="45"/>
                  </a:cubicBezTo>
                  <a:cubicBezTo>
                    <a:pt x="33" y="45"/>
                    <a:pt x="33" y="44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3"/>
                    <a:pt x="34" y="43"/>
                    <a:pt x="35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5"/>
                    <a:pt x="58" y="25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8"/>
                    <a:pt x="64" y="30"/>
                    <a:pt x="64" y="32"/>
                  </a:cubicBezTo>
                  <a:close/>
                  <a:moveTo>
                    <a:pt x="70" y="29"/>
                  </a:moveTo>
                  <a:cubicBezTo>
                    <a:pt x="70" y="29"/>
                    <a:pt x="70" y="29"/>
                    <a:pt x="70" y="29"/>
                  </a:cubicBezTo>
                  <a:cubicBezTo>
                    <a:pt x="64" y="22"/>
                    <a:pt x="54" y="18"/>
                    <a:pt x="44" y="18"/>
                  </a:cubicBezTo>
                  <a:cubicBezTo>
                    <a:pt x="34" y="18"/>
                    <a:pt x="25" y="22"/>
                    <a:pt x="18" y="29"/>
                  </a:cubicBezTo>
                  <a:cubicBezTo>
                    <a:pt x="11" y="36"/>
                    <a:pt x="7" y="45"/>
                    <a:pt x="7" y="55"/>
                  </a:cubicBezTo>
                  <a:cubicBezTo>
                    <a:pt x="7" y="65"/>
                    <a:pt x="11" y="75"/>
                    <a:pt x="18" y="81"/>
                  </a:cubicBezTo>
                  <a:cubicBezTo>
                    <a:pt x="25" y="88"/>
                    <a:pt x="34" y="92"/>
                    <a:pt x="44" y="92"/>
                  </a:cubicBezTo>
                  <a:cubicBezTo>
                    <a:pt x="54" y="92"/>
                    <a:pt x="64" y="88"/>
                    <a:pt x="70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7" y="75"/>
                    <a:pt x="81" y="65"/>
                    <a:pt x="81" y="55"/>
                  </a:cubicBezTo>
                  <a:cubicBezTo>
                    <a:pt x="81" y="45"/>
                    <a:pt x="77" y="36"/>
                    <a:pt x="71" y="29"/>
                  </a:cubicBezTo>
                  <a:cubicBezTo>
                    <a:pt x="70" y="29"/>
                    <a:pt x="70" y="29"/>
                    <a:pt x="70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15616" y="123478"/>
              <a:ext cx="2560497" cy="461665"/>
            </a:xfrm>
            <a:prstGeom prst="rect">
              <a:avLst/>
            </a:prstGeom>
            <a:noFill/>
          </p:spPr>
          <p:txBody>
            <a:bodyPr wrap="square" lIns="68573" tIns="0" rIns="68573" bIns="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50000"/>
                    </a:schemeClr>
                  </a:solidFill>
                  <a:latin typeface="Adobe 黑体 Std R" pitchFamily="34" charset="-122"/>
                  <a:ea typeface="Adobe 黑体 Std R" pitchFamily="34" charset="-122"/>
                  <a:cs typeface="华文黑体" pitchFamily="2" charset="-122"/>
                </a:rPr>
                <a:t>留言功能介绍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108520" y="915566"/>
            <a:ext cx="8299096" cy="3971095"/>
            <a:chOff x="-108520" y="915566"/>
            <a:chExt cx="8299096" cy="3971095"/>
          </a:xfrm>
        </p:grpSpPr>
        <p:grpSp>
          <p:nvGrpSpPr>
            <p:cNvPr id="3" name="组合 2"/>
            <p:cNvGrpSpPr/>
            <p:nvPr/>
          </p:nvGrpSpPr>
          <p:grpSpPr>
            <a:xfrm>
              <a:off x="-108520" y="1563638"/>
              <a:ext cx="1999330" cy="3123695"/>
              <a:chOff x="886627" y="2419796"/>
              <a:chExt cx="2665773" cy="416493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886627" y="3022005"/>
                <a:ext cx="2642042" cy="650595"/>
              </a:xfrm>
              <a:prstGeom prst="rect">
                <a:avLst/>
              </a:prstGeom>
              <a:noFill/>
            </p:spPr>
            <p:txBody>
              <a:bodyPr wrap="square" lIns="68573" tIns="34286" rIns="68573" bIns="34286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用户登录后想要留言</a:t>
                </a:r>
                <a:r>
                  <a:rPr lang="en-US" altLang="zh-CN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输入 </a:t>
                </a:r>
                <a:r>
                  <a:rPr lang="en-US" altLang="zh-CN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@</a:t>
                </a:r>
                <a:endParaRPr lang="zh-CN" altLang="en-US" sz="11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778125" y="2509979"/>
                <a:ext cx="1774275" cy="311624"/>
              </a:xfrm>
              <a:prstGeom prst="rect">
                <a:avLst/>
              </a:prstGeom>
              <a:noFill/>
            </p:spPr>
            <p:txBody>
              <a:bodyPr wrap="square" lIns="68573" tIns="0" rIns="68573" bIns="0" rtlCol="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方正黑体_GBK" pitchFamily="65" charset="-122"/>
                  <a:ea typeface="方正黑体_GBK" pitchFamily="65" charset="-122"/>
                  <a:cs typeface="华文黑体" pitchFamily="2" charset="-122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270670" y="5347304"/>
                <a:ext cx="2232246" cy="1237422"/>
              </a:xfrm>
              <a:prstGeom prst="rect">
                <a:avLst/>
              </a:prstGeom>
              <a:noFill/>
            </p:spPr>
            <p:txBody>
              <a:bodyPr wrap="square" lIns="68573" tIns="34286" rIns="68573" bIns="34286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界面十分友好</a:t>
                </a:r>
                <a:r>
                  <a:rPr lang="en-US" altLang="zh-CN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完全模拟</a:t>
                </a:r>
                <a:r>
                  <a:rPr lang="en-US" altLang="zh-CN" sz="1100" b="1" dirty="0" err="1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qq</a:t>
                </a:r>
                <a:r>
                  <a:rPr lang="zh-CN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界面</a:t>
                </a:r>
                <a:r>
                  <a:rPr lang="en-US" altLang="zh-CN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,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发送的消息</a:t>
                </a:r>
                <a:endParaRPr lang="en-US" altLang="zh-CN" sz="11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接在已发送的后面</a:t>
                </a:r>
                <a:endParaRPr lang="zh-CN" altLang="en-US" sz="11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125863" y="2419796"/>
                <a:ext cx="592638" cy="54783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3" tIns="34286" rIns="68573" bIns="34286" rtlCol="0" anchor="ctr"/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</a:rPr>
                  <a:t>A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2100114" y="4820065"/>
                <a:ext cx="592639" cy="547838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3" tIns="34286" rIns="68573" bIns="34286" rtlCol="0" anchor="ctr"/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</a:rPr>
                  <a:t>B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400" y="915566"/>
              <a:ext cx="6156176" cy="184055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208" y="2781758"/>
              <a:ext cx="6048672" cy="96560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208" y="3291830"/>
              <a:ext cx="6084168" cy="1594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8584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0733573" y="113206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901955" y="785816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3766084" y="791998"/>
            <a:ext cx="1330707" cy="346249"/>
          </a:xfrm>
          <a:prstGeom prst="rect">
            <a:avLst/>
          </a:prstGeom>
          <a:noFill/>
        </p:spPr>
        <p:txBody>
          <a:bodyPr wrap="square" lIns="68566" tIns="0" rIns="68566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3624713" y="1138242"/>
            <a:ext cx="16741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15616" y="123478"/>
            <a:ext cx="2560497" cy="461665"/>
            <a:chOff x="1115616" y="123478"/>
            <a:chExt cx="2560497" cy="461665"/>
          </a:xfrm>
        </p:grpSpPr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1666080" y="267494"/>
              <a:ext cx="249224" cy="280462"/>
            </a:xfrm>
            <a:custGeom>
              <a:avLst/>
              <a:gdLst>
                <a:gd name="T0" fmla="*/ 73 w 88"/>
                <a:gd name="T1" fmla="*/ 22 h 99"/>
                <a:gd name="T2" fmla="*/ 81 w 88"/>
                <a:gd name="T3" fmla="*/ 18 h 99"/>
                <a:gd name="T4" fmla="*/ 77 w 88"/>
                <a:gd name="T5" fmla="*/ 27 h 99"/>
                <a:gd name="T6" fmla="*/ 75 w 88"/>
                <a:gd name="T7" fmla="*/ 86 h 99"/>
                <a:gd name="T8" fmla="*/ 44 w 88"/>
                <a:gd name="T9" fmla="*/ 99 h 99"/>
                <a:gd name="T10" fmla="*/ 13 w 88"/>
                <a:gd name="T11" fmla="*/ 86 h 99"/>
                <a:gd name="T12" fmla="*/ 13 w 88"/>
                <a:gd name="T13" fmla="*/ 24 h 99"/>
                <a:gd name="T14" fmla="*/ 13 w 88"/>
                <a:gd name="T15" fmla="*/ 24 h 99"/>
                <a:gd name="T16" fmla="*/ 41 w 88"/>
                <a:gd name="T17" fmla="*/ 6 h 99"/>
                <a:gd name="T18" fmla="*/ 34 w 88"/>
                <a:gd name="T19" fmla="*/ 3 h 99"/>
                <a:gd name="T20" fmla="*/ 51 w 88"/>
                <a:gd name="T21" fmla="*/ 0 h 99"/>
                <a:gd name="T22" fmla="*/ 51 w 88"/>
                <a:gd name="T23" fmla="*/ 6 h 99"/>
                <a:gd name="T24" fmla="*/ 48 w 88"/>
                <a:gd name="T25" fmla="*/ 12 h 99"/>
                <a:gd name="T26" fmla="*/ 56 w 88"/>
                <a:gd name="T27" fmla="*/ 57 h 99"/>
                <a:gd name="T28" fmla="*/ 60 w 88"/>
                <a:gd name="T29" fmla="*/ 31 h 99"/>
                <a:gd name="T30" fmla="*/ 37 w 88"/>
                <a:gd name="T31" fmla="*/ 46 h 99"/>
                <a:gd name="T32" fmla="*/ 36 w 88"/>
                <a:gd name="T33" fmla="*/ 47 h 99"/>
                <a:gd name="T34" fmla="*/ 33 w 88"/>
                <a:gd name="T35" fmla="*/ 56 h 99"/>
                <a:gd name="T36" fmla="*/ 33 w 88"/>
                <a:gd name="T37" fmla="*/ 58 h 99"/>
                <a:gd name="T38" fmla="*/ 34 w 88"/>
                <a:gd name="T39" fmla="*/ 60 h 99"/>
                <a:gd name="T40" fmla="*/ 39 w 88"/>
                <a:gd name="T41" fmla="*/ 65 h 99"/>
                <a:gd name="T42" fmla="*/ 41 w 88"/>
                <a:gd name="T43" fmla="*/ 66 h 99"/>
                <a:gd name="T44" fmla="*/ 43 w 88"/>
                <a:gd name="T45" fmla="*/ 67 h 99"/>
                <a:gd name="T46" fmla="*/ 44 w 88"/>
                <a:gd name="T47" fmla="*/ 67 h 99"/>
                <a:gd name="T48" fmla="*/ 45 w 88"/>
                <a:gd name="T49" fmla="*/ 67 h 99"/>
                <a:gd name="T50" fmla="*/ 47 w 88"/>
                <a:gd name="T51" fmla="*/ 66 h 99"/>
                <a:gd name="T52" fmla="*/ 54 w 88"/>
                <a:gd name="T53" fmla="*/ 61 h 99"/>
                <a:gd name="T54" fmla="*/ 56 w 88"/>
                <a:gd name="T55" fmla="*/ 57 h 99"/>
                <a:gd name="T56" fmla="*/ 48 w 88"/>
                <a:gd name="T57" fmla="*/ 49 h 99"/>
                <a:gd name="T58" fmla="*/ 40 w 88"/>
                <a:gd name="T59" fmla="*/ 62 h 99"/>
                <a:gd name="T60" fmla="*/ 48 w 88"/>
                <a:gd name="T61" fmla="*/ 49 h 99"/>
                <a:gd name="T62" fmla="*/ 46 w 88"/>
                <a:gd name="T63" fmla="*/ 52 h 99"/>
                <a:gd name="T64" fmla="*/ 43 w 88"/>
                <a:gd name="T65" fmla="*/ 58 h 99"/>
                <a:gd name="T66" fmla="*/ 46 w 88"/>
                <a:gd name="T67" fmla="*/ 52 h 99"/>
                <a:gd name="T68" fmla="*/ 64 w 88"/>
                <a:gd name="T69" fmla="*/ 32 h 99"/>
                <a:gd name="T70" fmla="*/ 58 w 88"/>
                <a:gd name="T71" fmla="*/ 61 h 99"/>
                <a:gd name="T72" fmla="*/ 45 w 88"/>
                <a:gd name="T73" fmla="*/ 71 h 99"/>
                <a:gd name="T74" fmla="*/ 44 w 88"/>
                <a:gd name="T75" fmla="*/ 71 h 99"/>
                <a:gd name="T76" fmla="*/ 42 w 88"/>
                <a:gd name="T77" fmla="*/ 71 h 99"/>
                <a:gd name="T78" fmla="*/ 39 w 88"/>
                <a:gd name="T79" fmla="*/ 70 h 99"/>
                <a:gd name="T80" fmla="*/ 29 w 88"/>
                <a:gd name="T81" fmla="*/ 59 h 99"/>
                <a:gd name="T82" fmla="*/ 29 w 88"/>
                <a:gd name="T83" fmla="*/ 56 h 99"/>
                <a:gd name="T84" fmla="*/ 33 w 88"/>
                <a:gd name="T85" fmla="*/ 45 h 99"/>
                <a:gd name="T86" fmla="*/ 34 w 88"/>
                <a:gd name="T87" fmla="*/ 44 h 99"/>
                <a:gd name="T88" fmla="*/ 35 w 88"/>
                <a:gd name="T89" fmla="*/ 43 h 99"/>
                <a:gd name="T90" fmla="*/ 55 w 88"/>
                <a:gd name="T91" fmla="*/ 26 h 99"/>
                <a:gd name="T92" fmla="*/ 60 w 88"/>
                <a:gd name="T93" fmla="*/ 26 h 99"/>
                <a:gd name="T94" fmla="*/ 61 w 88"/>
                <a:gd name="T95" fmla="*/ 26 h 99"/>
                <a:gd name="T96" fmla="*/ 62 w 88"/>
                <a:gd name="T97" fmla="*/ 27 h 99"/>
                <a:gd name="T98" fmla="*/ 64 w 88"/>
                <a:gd name="T99" fmla="*/ 32 h 99"/>
                <a:gd name="T100" fmla="*/ 70 w 88"/>
                <a:gd name="T101" fmla="*/ 29 h 99"/>
                <a:gd name="T102" fmla="*/ 18 w 88"/>
                <a:gd name="T103" fmla="*/ 29 h 99"/>
                <a:gd name="T104" fmla="*/ 18 w 88"/>
                <a:gd name="T105" fmla="*/ 81 h 99"/>
                <a:gd name="T106" fmla="*/ 70 w 88"/>
                <a:gd name="T107" fmla="*/ 82 h 99"/>
                <a:gd name="T108" fmla="*/ 81 w 88"/>
                <a:gd name="T109" fmla="*/ 55 h 99"/>
                <a:gd name="T110" fmla="*/ 70 w 88"/>
                <a:gd name="T111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" h="99">
                  <a:moveTo>
                    <a:pt x="48" y="12"/>
                  </a:moveTo>
                  <a:cubicBezTo>
                    <a:pt x="57" y="12"/>
                    <a:pt x="66" y="16"/>
                    <a:pt x="73" y="22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7"/>
                    <a:pt x="80" y="17"/>
                    <a:pt x="81" y="18"/>
                  </a:cubicBezTo>
                  <a:cubicBezTo>
                    <a:pt x="83" y="20"/>
                    <a:pt x="83" y="22"/>
                    <a:pt x="81" y="2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84" y="34"/>
                    <a:pt x="88" y="44"/>
                    <a:pt x="88" y="55"/>
                  </a:cubicBezTo>
                  <a:cubicBezTo>
                    <a:pt x="88" y="67"/>
                    <a:pt x="83" y="78"/>
                    <a:pt x="75" y="86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7" y="94"/>
                    <a:pt x="56" y="99"/>
                    <a:pt x="44" y="99"/>
                  </a:cubicBezTo>
                  <a:cubicBezTo>
                    <a:pt x="32" y="99"/>
                    <a:pt x="21" y="94"/>
                    <a:pt x="13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5" y="78"/>
                    <a:pt x="0" y="67"/>
                    <a:pt x="0" y="55"/>
                  </a:cubicBezTo>
                  <a:cubicBezTo>
                    <a:pt x="0" y="43"/>
                    <a:pt x="5" y="32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17"/>
                    <a:pt x="30" y="12"/>
                    <a:pt x="41" y="12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5" y="6"/>
                    <a:pt x="34" y="5"/>
                    <a:pt x="34" y="3"/>
                  </a:cubicBezTo>
                  <a:cubicBezTo>
                    <a:pt x="34" y="1"/>
                    <a:pt x="35" y="0"/>
                    <a:pt x="3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1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12"/>
                    <a:pt x="48" y="12"/>
                    <a:pt x="48" y="12"/>
                  </a:cubicBezTo>
                  <a:close/>
                  <a:moveTo>
                    <a:pt x="56" y="57"/>
                  </a:moveTo>
                  <a:cubicBezTo>
                    <a:pt x="56" y="57"/>
                    <a:pt x="56" y="57"/>
                    <a:pt x="56" y="57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0"/>
                    <a:pt x="58" y="29"/>
                    <a:pt x="57" y="3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6"/>
                    <a:pt x="37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4" y="49"/>
                    <a:pt x="33" y="53"/>
                    <a:pt x="33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33" y="57"/>
                    <a:pt x="33" y="58"/>
                    <a:pt x="33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4" y="59"/>
                    <a:pt x="34" y="60"/>
                    <a:pt x="34" y="60"/>
                  </a:cubicBezTo>
                  <a:cubicBezTo>
                    <a:pt x="34" y="60"/>
                    <a:pt x="34" y="61"/>
                    <a:pt x="34" y="61"/>
                  </a:cubicBezTo>
                  <a:cubicBezTo>
                    <a:pt x="35" y="63"/>
                    <a:pt x="37" y="64"/>
                    <a:pt x="39" y="65"/>
                  </a:cubicBezTo>
                  <a:cubicBezTo>
                    <a:pt x="39" y="65"/>
                    <a:pt x="39" y="65"/>
                    <a:pt x="40" y="66"/>
                  </a:cubicBezTo>
                  <a:cubicBezTo>
                    <a:pt x="40" y="66"/>
                    <a:pt x="40" y="66"/>
                    <a:pt x="41" y="66"/>
                  </a:cubicBezTo>
                  <a:cubicBezTo>
                    <a:pt x="41" y="66"/>
                    <a:pt x="41" y="66"/>
                    <a:pt x="42" y="66"/>
                  </a:cubicBezTo>
                  <a:cubicBezTo>
                    <a:pt x="42" y="66"/>
                    <a:pt x="42" y="66"/>
                    <a:pt x="43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4" y="67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7"/>
                    <a:pt x="45" y="67"/>
                    <a:pt x="45" y="67"/>
                  </a:cubicBezTo>
                  <a:cubicBezTo>
                    <a:pt x="45" y="67"/>
                    <a:pt x="46" y="67"/>
                    <a:pt x="46" y="66"/>
                  </a:cubicBezTo>
                  <a:cubicBezTo>
                    <a:pt x="46" y="66"/>
                    <a:pt x="47" y="66"/>
                    <a:pt x="47" y="66"/>
                  </a:cubicBezTo>
                  <a:cubicBezTo>
                    <a:pt x="50" y="66"/>
                    <a:pt x="52" y="64"/>
                    <a:pt x="53" y="62"/>
                  </a:cubicBezTo>
                  <a:cubicBezTo>
                    <a:pt x="54" y="62"/>
                    <a:pt x="54" y="61"/>
                    <a:pt x="54" y="61"/>
                  </a:cubicBezTo>
                  <a:cubicBezTo>
                    <a:pt x="55" y="60"/>
                    <a:pt x="55" y="58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3" y="55"/>
                    <a:pt x="51" y="59"/>
                  </a:cubicBezTo>
                  <a:cubicBezTo>
                    <a:pt x="49" y="62"/>
                    <a:pt x="44" y="64"/>
                    <a:pt x="40" y="62"/>
                  </a:cubicBezTo>
                  <a:cubicBezTo>
                    <a:pt x="37" y="60"/>
                    <a:pt x="36" y="55"/>
                    <a:pt x="38" y="51"/>
                  </a:cubicBezTo>
                  <a:cubicBezTo>
                    <a:pt x="40" y="48"/>
                    <a:pt x="44" y="47"/>
                    <a:pt x="48" y="49"/>
                  </a:cubicBezTo>
                  <a:close/>
                  <a:moveTo>
                    <a:pt x="46" y="52"/>
                  </a:moveTo>
                  <a:cubicBezTo>
                    <a:pt x="46" y="52"/>
                    <a:pt x="46" y="52"/>
                    <a:pt x="46" y="52"/>
                  </a:cubicBezTo>
                  <a:cubicBezTo>
                    <a:pt x="44" y="51"/>
                    <a:pt x="42" y="52"/>
                    <a:pt x="41" y="53"/>
                  </a:cubicBezTo>
                  <a:cubicBezTo>
                    <a:pt x="40" y="55"/>
                    <a:pt x="41" y="57"/>
                    <a:pt x="43" y="58"/>
                  </a:cubicBezTo>
                  <a:cubicBezTo>
                    <a:pt x="44" y="59"/>
                    <a:pt x="46" y="58"/>
                    <a:pt x="47" y="57"/>
                  </a:cubicBezTo>
                  <a:cubicBezTo>
                    <a:pt x="48" y="55"/>
                    <a:pt x="47" y="53"/>
                    <a:pt x="46" y="52"/>
                  </a:cubicBezTo>
                  <a:close/>
                  <a:moveTo>
                    <a:pt x="64" y="32"/>
                  </a:moveTo>
                  <a:cubicBezTo>
                    <a:pt x="64" y="32"/>
                    <a:pt x="64" y="32"/>
                    <a:pt x="64" y="32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59" y="59"/>
                    <a:pt x="59" y="60"/>
                    <a:pt x="58" y="61"/>
                  </a:cubicBezTo>
                  <a:cubicBezTo>
                    <a:pt x="56" y="66"/>
                    <a:pt x="52" y="70"/>
                    <a:pt x="47" y="70"/>
                  </a:cubicBezTo>
                  <a:cubicBezTo>
                    <a:pt x="46" y="71"/>
                    <a:pt x="46" y="71"/>
                    <a:pt x="45" y="71"/>
                  </a:cubicBezTo>
                  <a:cubicBezTo>
                    <a:pt x="45" y="71"/>
                    <a:pt x="44" y="71"/>
                    <a:pt x="44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3" y="71"/>
                    <a:pt x="43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1" y="70"/>
                    <a:pt x="41" y="70"/>
                  </a:cubicBezTo>
                  <a:cubicBezTo>
                    <a:pt x="40" y="70"/>
                    <a:pt x="40" y="70"/>
                    <a:pt x="39" y="70"/>
                  </a:cubicBezTo>
                  <a:cubicBezTo>
                    <a:pt x="35" y="68"/>
                    <a:pt x="31" y="65"/>
                    <a:pt x="30" y="61"/>
                  </a:cubicBezTo>
                  <a:cubicBezTo>
                    <a:pt x="30" y="60"/>
                    <a:pt x="29" y="60"/>
                    <a:pt x="29" y="59"/>
                  </a:cubicBezTo>
                  <a:cubicBezTo>
                    <a:pt x="29" y="59"/>
                    <a:pt x="29" y="58"/>
                    <a:pt x="29" y="58"/>
                  </a:cubicBezTo>
                  <a:cubicBezTo>
                    <a:pt x="29" y="57"/>
                    <a:pt x="29" y="57"/>
                    <a:pt x="29" y="56"/>
                  </a:cubicBezTo>
                  <a:cubicBezTo>
                    <a:pt x="28" y="53"/>
                    <a:pt x="30" y="49"/>
                    <a:pt x="32" y="46"/>
                  </a:cubicBezTo>
                  <a:cubicBezTo>
                    <a:pt x="32" y="46"/>
                    <a:pt x="32" y="45"/>
                    <a:pt x="33" y="45"/>
                  </a:cubicBezTo>
                  <a:cubicBezTo>
                    <a:pt x="33" y="45"/>
                    <a:pt x="33" y="44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3"/>
                    <a:pt x="34" y="43"/>
                    <a:pt x="35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5"/>
                    <a:pt x="58" y="25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8"/>
                    <a:pt x="64" y="30"/>
                    <a:pt x="64" y="32"/>
                  </a:cubicBezTo>
                  <a:close/>
                  <a:moveTo>
                    <a:pt x="70" y="29"/>
                  </a:moveTo>
                  <a:cubicBezTo>
                    <a:pt x="70" y="29"/>
                    <a:pt x="70" y="29"/>
                    <a:pt x="70" y="29"/>
                  </a:cubicBezTo>
                  <a:cubicBezTo>
                    <a:pt x="64" y="22"/>
                    <a:pt x="54" y="18"/>
                    <a:pt x="44" y="18"/>
                  </a:cubicBezTo>
                  <a:cubicBezTo>
                    <a:pt x="34" y="18"/>
                    <a:pt x="25" y="22"/>
                    <a:pt x="18" y="29"/>
                  </a:cubicBezTo>
                  <a:cubicBezTo>
                    <a:pt x="11" y="36"/>
                    <a:pt x="7" y="45"/>
                    <a:pt x="7" y="55"/>
                  </a:cubicBezTo>
                  <a:cubicBezTo>
                    <a:pt x="7" y="65"/>
                    <a:pt x="11" y="75"/>
                    <a:pt x="18" y="81"/>
                  </a:cubicBezTo>
                  <a:cubicBezTo>
                    <a:pt x="25" y="88"/>
                    <a:pt x="34" y="92"/>
                    <a:pt x="44" y="92"/>
                  </a:cubicBezTo>
                  <a:cubicBezTo>
                    <a:pt x="54" y="92"/>
                    <a:pt x="64" y="88"/>
                    <a:pt x="70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7" y="75"/>
                    <a:pt x="81" y="65"/>
                    <a:pt x="81" y="55"/>
                  </a:cubicBezTo>
                  <a:cubicBezTo>
                    <a:pt x="81" y="45"/>
                    <a:pt x="77" y="36"/>
                    <a:pt x="71" y="29"/>
                  </a:cubicBezTo>
                  <a:cubicBezTo>
                    <a:pt x="70" y="29"/>
                    <a:pt x="70" y="29"/>
                    <a:pt x="70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15616" y="123478"/>
              <a:ext cx="2560497" cy="461665"/>
            </a:xfrm>
            <a:prstGeom prst="rect">
              <a:avLst/>
            </a:prstGeom>
            <a:noFill/>
          </p:spPr>
          <p:txBody>
            <a:bodyPr wrap="square" lIns="68573" tIns="0" rIns="68573" bIns="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50000"/>
                    </a:schemeClr>
                  </a:solidFill>
                  <a:latin typeface="Adobe 黑体 Std R" pitchFamily="34" charset="-122"/>
                  <a:ea typeface="Adobe 黑体 Std R" pitchFamily="34" charset="-122"/>
                  <a:cs typeface="华文黑体" pitchFamily="2" charset="-122"/>
                </a:rPr>
                <a:t>留言功能介绍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390" y="1131590"/>
            <a:ext cx="8807171" cy="3456384"/>
            <a:chOff x="52390" y="1491630"/>
            <a:chExt cx="8807171" cy="3456384"/>
          </a:xfrm>
        </p:grpSpPr>
        <p:grpSp>
          <p:nvGrpSpPr>
            <p:cNvPr id="6" name="组合 5"/>
            <p:cNvGrpSpPr/>
            <p:nvPr/>
          </p:nvGrpSpPr>
          <p:grpSpPr>
            <a:xfrm>
              <a:off x="52390" y="1491630"/>
              <a:ext cx="8807171" cy="2997059"/>
              <a:chOff x="52390" y="1491630"/>
              <a:chExt cx="8807171" cy="299705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2390" y="1563638"/>
                <a:ext cx="1999330" cy="2925051"/>
                <a:chOff x="886627" y="2419796"/>
                <a:chExt cx="2665773" cy="3900072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886627" y="3022004"/>
                  <a:ext cx="2642042" cy="679150"/>
                </a:xfrm>
                <a:prstGeom prst="rect">
                  <a:avLst/>
                </a:prstGeom>
                <a:noFill/>
              </p:spPr>
              <p:txBody>
                <a:bodyPr wrap="square" lIns="68573" tIns="34286" rIns="68573" bIns="34286" rtlCol="0">
                  <a:spAutoFit/>
                </a:bodyPr>
                <a:lstStyle/>
                <a:p>
                  <a:pPr algn="r">
                    <a:lnSpc>
                      <a:spcPct val="130000"/>
                    </a:lnSpc>
                  </a:pPr>
                  <a:r>
                    <a:rPr lang="zh-CN" altLang="en-US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商家</a:t>
                  </a:r>
                  <a:r>
                    <a:rPr lang="en-US" altLang="zh-CN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(admin)</a:t>
                  </a:r>
                  <a:r>
                    <a:rPr lang="zh-CN" altLang="en-US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登录后回复留言</a:t>
                  </a:r>
                  <a:r>
                    <a:rPr lang="en-US" altLang="zh-CN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, </a:t>
                  </a:r>
                </a:p>
                <a:p>
                  <a:pPr algn="r">
                    <a:lnSpc>
                      <a:spcPct val="130000"/>
                    </a:lnSpc>
                  </a:pPr>
                  <a:r>
                    <a:rPr lang="zh-CN" altLang="en-US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输入 </a:t>
                  </a:r>
                  <a:r>
                    <a:rPr lang="en-US" altLang="zh-CN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@</a:t>
                  </a:r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778125" y="2509979"/>
                  <a:ext cx="1774275" cy="311624"/>
                </a:xfrm>
                <a:prstGeom prst="rect">
                  <a:avLst/>
                </a:prstGeom>
                <a:noFill/>
              </p:spPr>
              <p:txBody>
                <a:bodyPr wrap="square" lIns="68573" tIns="0" rIns="68573" bIns="0" rtlCol="0" anchor="t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endPara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方正黑体_GBK" pitchFamily="65" charset="-122"/>
                    <a:ea typeface="方正黑体_GBK" pitchFamily="65" charset="-122"/>
                    <a:cs typeface="华文黑体" pitchFamily="2" charset="-122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270670" y="5347304"/>
                  <a:ext cx="2232246" cy="972564"/>
                </a:xfrm>
                <a:prstGeom prst="rect">
                  <a:avLst/>
                </a:prstGeom>
                <a:noFill/>
              </p:spPr>
              <p:txBody>
                <a:bodyPr wrap="square" lIns="68573" tIns="34286" rIns="68573" bIns="34286" rtlCol="0">
                  <a:spAutoFit/>
                </a:bodyPr>
                <a:lstStyle/>
                <a:p>
                  <a:pPr algn="r">
                    <a:lnSpc>
                      <a:spcPct val="130000"/>
                    </a:lnSpc>
                  </a:pPr>
                  <a:r>
                    <a:rPr lang="zh-CN" altLang="en-US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界面</a:t>
                  </a:r>
                  <a:r>
                    <a: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仍然</a:t>
                  </a:r>
                  <a:r>
                    <a:rPr lang="zh-CN" altLang="en-US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友好</a:t>
                  </a:r>
                  <a:r>
                    <a:rPr lang="en-US" altLang="zh-CN" sz="11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, </a:t>
                  </a:r>
                </a:p>
                <a:p>
                  <a:pPr algn="r">
                    <a:lnSpc>
                      <a:spcPct val="130000"/>
                    </a:lnSpc>
                  </a:pPr>
                  <a:r>
                    <a:rPr lang="zh-CN" altLang="en-US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用户发送</a:t>
                  </a:r>
                  <a:r>
                    <a: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的</a:t>
                  </a:r>
                  <a:r>
                    <a:rPr lang="zh-CN" altLang="en-US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消息</a:t>
                  </a:r>
                  <a:endParaRPr lang="en-US" altLang="zh-CN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r">
                    <a:lnSpc>
                      <a:spcPct val="130000"/>
                    </a:lnSpc>
                  </a:pPr>
                  <a:r>
                    <a:rPr lang="zh-CN" altLang="en-US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很自然地呈现给商家</a:t>
                  </a:r>
                  <a:endParaRPr lang="en-US" altLang="zh-CN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>
                  <a:off x="2125863" y="2419796"/>
                  <a:ext cx="592638" cy="547837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73" tIns="34286" rIns="68573" bIns="34286"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prstClr val="white"/>
                      </a:solidFill>
                    </a:rPr>
                    <a:t>C</a:t>
                  </a:r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2100114" y="4820065"/>
                  <a:ext cx="592639" cy="547838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73" tIns="34286" rIns="68573" bIns="34286"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prstClr val="white"/>
                      </a:solidFill>
                    </a:rPr>
                    <a:t>D</a:t>
                  </a:r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9372" y="1491630"/>
                <a:ext cx="6820189" cy="936104"/>
              </a:xfrm>
              <a:prstGeom prst="rect">
                <a:avLst/>
              </a:prstGeom>
            </p:spPr>
          </p:pic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921" y="2427734"/>
              <a:ext cx="6694407" cy="252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70413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627400"/>
            <a:ext cx="432048" cy="432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5617" y="627400"/>
            <a:ext cx="1656183" cy="43218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5076056" y="850620"/>
            <a:ext cx="3744416" cy="56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评论添加窗口在支付后自动出现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259632" y="695713"/>
            <a:ext cx="3024337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评论功能介绍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644008" y="915566"/>
            <a:ext cx="286321" cy="172524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717727" y="1343022"/>
            <a:ext cx="214313" cy="13815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17727" y="1857531"/>
            <a:ext cx="214313" cy="13815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810816" y="724172"/>
            <a:ext cx="177552" cy="238639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4" y="1219924"/>
            <a:ext cx="4052762" cy="326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03798"/>
            <a:ext cx="384492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5076056" y="1275606"/>
            <a:ext cx="3744416" cy="25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其他用户可以查看评论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076287" y="1779662"/>
            <a:ext cx="3744416" cy="25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处确认与退出保证操作容错性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71242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  <p:bldP spid="8" grpId="0" animBg="1"/>
      <p:bldP spid="9" grpId="0" animBg="1"/>
      <p:bldP spid="10" grpId="0" animBg="1"/>
      <p:bldP spid="11" grpId="0" animBg="1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627400"/>
            <a:ext cx="432048" cy="432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5617" y="627400"/>
            <a:ext cx="1656183" cy="43218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804017" y="2181265"/>
            <a:ext cx="3744416" cy="25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清晰的点赞界面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259632" y="695713"/>
            <a:ext cx="3024337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点赞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371969" y="2246211"/>
            <a:ext cx="286321" cy="172524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445688" y="2673667"/>
            <a:ext cx="214313" cy="13815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810816" y="724172"/>
            <a:ext cx="177552" cy="238639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804017" y="2606251"/>
            <a:ext cx="3744416" cy="25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细节优化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1556"/>
            <a:ext cx="58483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6985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  <p:bldP spid="8" grpId="0" animBg="1"/>
      <p:bldP spid="9" grpId="0" animBg="1"/>
      <p:bldP spid="11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1695" y="1862981"/>
            <a:ext cx="1640105" cy="2295595"/>
            <a:chOff x="1591445" y="2300385"/>
            <a:chExt cx="4446740" cy="3482386"/>
          </a:xfrm>
        </p:grpSpPr>
        <p:sp>
          <p:nvSpPr>
            <p:cNvPr id="28674" name="MH_Other_1"/>
            <p:cNvSpPr>
              <a:spLocks/>
            </p:cNvSpPr>
            <p:nvPr/>
          </p:nvSpPr>
          <p:spPr bwMode="auto">
            <a:xfrm>
              <a:off x="1591445" y="4054972"/>
              <a:ext cx="3964564" cy="189188"/>
            </a:xfrm>
            <a:custGeom>
              <a:avLst/>
              <a:gdLst>
                <a:gd name="T0" fmla="*/ 0 w 3759200"/>
                <a:gd name="T1" fmla="*/ 76116 h 179488"/>
                <a:gd name="T2" fmla="*/ 2070100 w 3759200"/>
                <a:gd name="T3" fmla="*/ 177602 h 179488"/>
                <a:gd name="T4" fmla="*/ 3759200 w 3759200"/>
                <a:gd name="T5" fmla="*/ 0 h 179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9200" h="179488">
                  <a:moveTo>
                    <a:pt x="0" y="76200"/>
                  </a:moveTo>
                  <a:cubicBezTo>
                    <a:pt x="921808" y="129116"/>
                    <a:pt x="1443567" y="190500"/>
                    <a:pt x="2070100" y="177800"/>
                  </a:cubicBezTo>
                  <a:cubicBezTo>
                    <a:pt x="2696633" y="165100"/>
                    <a:pt x="3440641" y="86783"/>
                    <a:pt x="37592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5" name="MH_Other_2"/>
            <p:cNvSpPr>
              <a:spLocks/>
            </p:cNvSpPr>
            <p:nvPr/>
          </p:nvSpPr>
          <p:spPr bwMode="auto">
            <a:xfrm>
              <a:off x="1591445" y="2300385"/>
              <a:ext cx="3442206" cy="1861737"/>
            </a:xfrm>
            <a:custGeom>
              <a:avLst/>
              <a:gdLst>
                <a:gd name="T0" fmla="*/ 0 w 3263900"/>
                <a:gd name="T1" fmla="*/ 1778000 h 1778000"/>
                <a:gd name="T2" fmla="*/ 2070100 w 3263900"/>
                <a:gd name="T3" fmla="*/ 1016000 h 1778000"/>
                <a:gd name="T4" fmla="*/ 3263900 w 3263900"/>
                <a:gd name="T5" fmla="*/ 0 h 1778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6" name="MH_Other_3"/>
            <p:cNvSpPr>
              <a:spLocks/>
            </p:cNvSpPr>
            <p:nvPr/>
          </p:nvSpPr>
          <p:spPr bwMode="auto">
            <a:xfrm>
              <a:off x="1591445" y="3184375"/>
              <a:ext cx="4433347" cy="991141"/>
            </a:xfrm>
            <a:custGeom>
              <a:avLst/>
              <a:gdLst>
                <a:gd name="T0" fmla="*/ 0 w 4203700"/>
                <a:gd name="T1" fmla="*/ 939800 h 939800"/>
                <a:gd name="T2" fmla="*/ 2387600 w 4203700"/>
                <a:gd name="T3" fmla="*/ 622300 h 939800"/>
                <a:gd name="T4" fmla="*/ 4203700 w 4203700"/>
                <a:gd name="T5" fmla="*/ 0 h 939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3700" h="939800">
                  <a:moveTo>
                    <a:pt x="0" y="939800"/>
                  </a:moveTo>
                  <a:cubicBezTo>
                    <a:pt x="919691" y="827616"/>
                    <a:pt x="1686983" y="778933"/>
                    <a:pt x="2387600" y="622300"/>
                  </a:cubicBezTo>
                  <a:cubicBezTo>
                    <a:pt x="3088217" y="465667"/>
                    <a:pt x="3722158" y="201083"/>
                    <a:pt x="42037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7" name="MH_Other_4"/>
            <p:cNvSpPr>
              <a:spLocks/>
            </p:cNvSpPr>
            <p:nvPr/>
          </p:nvSpPr>
          <p:spPr bwMode="auto">
            <a:xfrm>
              <a:off x="1658414" y="4162122"/>
              <a:ext cx="4379771" cy="723265"/>
            </a:xfrm>
            <a:custGeom>
              <a:avLst/>
              <a:gdLst>
                <a:gd name="T0" fmla="*/ 0 w 4152900"/>
                <a:gd name="T1" fmla="*/ 0 h 685800"/>
                <a:gd name="T2" fmla="*/ 2959100 w 4152900"/>
                <a:gd name="T3" fmla="*/ 368300 h 685800"/>
                <a:gd name="T4" fmla="*/ 4152900 w 4152900"/>
                <a:gd name="T5" fmla="*/ 685800 h 68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52900" h="685800">
                  <a:moveTo>
                    <a:pt x="0" y="0"/>
                  </a:moveTo>
                  <a:cubicBezTo>
                    <a:pt x="1133475" y="127000"/>
                    <a:pt x="2266950" y="254000"/>
                    <a:pt x="2959100" y="368300"/>
                  </a:cubicBezTo>
                  <a:cubicBezTo>
                    <a:pt x="3651250" y="482600"/>
                    <a:pt x="3902075" y="584200"/>
                    <a:pt x="4152900" y="6858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8" name="MH_Other_5"/>
            <p:cNvSpPr>
              <a:spLocks/>
            </p:cNvSpPr>
            <p:nvPr/>
          </p:nvSpPr>
          <p:spPr bwMode="auto">
            <a:xfrm>
              <a:off x="1604839" y="4162122"/>
              <a:ext cx="3428812" cy="1620649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84" name="MH_Other_6"/>
          <p:cNvSpPr>
            <a:spLocks noChangeArrowheads="1"/>
          </p:cNvSpPr>
          <p:nvPr/>
        </p:nvSpPr>
        <p:spPr bwMode="auto">
          <a:xfrm>
            <a:off x="2363563" y="1412996"/>
            <a:ext cx="501226" cy="50125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01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5" name="MH_Other_7"/>
          <p:cNvSpPr>
            <a:spLocks noChangeArrowheads="1"/>
          </p:cNvSpPr>
          <p:nvPr/>
        </p:nvSpPr>
        <p:spPr bwMode="auto">
          <a:xfrm>
            <a:off x="2915816" y="1970588"/>
            <a:ext cx="501225" cy="501253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02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6" name="MH_Other_8"/>
          <p:cNvSpPr>
            <a:spLocks noChangeArrowheads="1"/>
          </p:cNvSpPr>
          <p:nvPr/>
        </p:nvSpPr>
        <p:spPr bwMode="auto">
          <a:xfrm>
            <a:off x="2704063" y="2667916"/>
            <a:ext cx="501226" cy="50244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03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7" name="MH_Other_9"/>
          <p:cNvSpPr>
            <a:spLocks noChangeArrowheads="1"/>
          </p:cNvSpPr>
          <p:nvPr/>
        </p:nvSpPr>
        <p:spPr bwMode="auto">
          <a:xfrm>
            <a:off x="3057660" y="3223937"/>
            <a:ext cx="501225" cy="502444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04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8" name="MH_Other_10"/>
          <p:cNvSpPr>
            <a:spLocks noChangeArrowheads="1"/>
          </p:cNvSpPr>
          <p:nvPr/>
        </p:nvSpPr>
        <p:spPr bwMode="auto">
          <a:xfrm>
            <a:off x="2339752" y="3924024"/>
            <a:ext cx="501226" cy="50125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05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9" name="MH_Title_1"/>
          <p:cNvSpPr>
            <a:spLocks noChangeArrowheads="1"/>
          </p:cNvSpPr>
          <p:nvPr/>
        </p:nvSpPr>
        <p:spPr bwMode="auto">
          <a:xfrm>
            <a:off x="-17557" y="2132633"/>
            <a:ext cx="1177826" cy="1702292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txBody>
          <a:bodyPr lIns="0" tIns="0" rIns="80944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120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Requirements</a:t>
            </a:r>
          </a:p>
          <a:p>
            <a:pPr algn="ctr" latinLnBrk="1"/>
            <a:r>
              <a:rPr lang="en-US" altLang="zh-CN" sz="120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Analysis</a:t>
            </a:r>
          </a:p>
          <a:p>
            <a:pPr algn="ctr" eaLnBrk="1" latinLnBrk="1" hangingPunct="1"/>
            <a:endParaRPr lang="zh-CN" altLang="en-US" sz="12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3193183" y="1142762"/>
            <a:ext cx="3452716" cy="1389086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管理员功能：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管理员登录、注销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商品系统信息查询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商品增加、修改、删除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售出清单查看</a:t>
            </a:r>
          </a:p>
        </p:txBody>
      </p:sp>
      <p:sp>
        <p:nvSpPr>
          <p:cNvPr id="31" name="TextBox 24"/>
          <p:cNvSpPr txBox="1"/>
          <p:nvPr/>
        </p:nvSpPr>
        <p:spPr>
          <a:xfrm>
            <a:off x="2987824" y="2772390"/>
            <a:ext cx="5632800" cy="1558363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用户功能：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登录、注册、注销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查看商品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商品搜索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查看购物车、添加商品至购物车、删除购物车商品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结账，完成购物</a:t>
            </a:r>
          </a:p>
        </p:txBody>
      </p:sp>
    </p:spTree>
    <p:extLst>
      <p:ext uri="{BB962C8B-B14F-4D97-AF65-F5344CB8AC3E}">
        <p14:creationId xmlns:p14="http://schemas.microsoft.com/office/powerpoint/2010/main" val="40236508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 animBg="1"/>
      <p:bldP spid="28686" grpId="0" animBg="1"/>
      <p:bldP spid="28687" grpId="0" animBg="1"/>
      <p:bldP spid="28688" grpId="0" animBg="1"/>
      <p:bldP spid="28689" grpId="0" animBg="1"/>
      <p:bldP spid="22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数据结构设计</a:t>
            </a:r>
            <a:endParaRPr lang="en-US" altLang="zh-CN" sz="26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644008" y="3118088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 Structure Design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4498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757193" y="1347328"/>
            <a:ext cx="942599" cy="235591"/>
            <a:chOff x="2940050" y="2132898"/>
            <a:chExt cx="2994025" cy="314202"/>
          </a:xfrm>
        </p:grpSpPr>
        <p:sp>
          <p:nvSpPr>
            <p:cNvPr id="23" name="圆角矩形 22"/>
            <p:cNvSpPr/>
            <p:nvPr/>
          </p:nvSpPr>
          <p:spPr>
            <a:xfrm>
              <a:off x="2940050" y="2132898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940050" y="2132898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1753449" y="1648943"/>
            <a:ext cx="946343" cy="235902"/>
            <a:chOff x="2940050" y="2519659"/>
            <a:chExt cx="2994025" cy="314618"/>
          </a:xfrm>
        </p:grpSpPr>
        <p:sp>
          <p:nvSpPr>
            <p:cNvPr id="28" name="圆角矩形 27"/>
            <p:cNvSpPr/>
            <p:nvPr/>
          </p:nvSpPr>
          <p:spPr>
            <a:xfrm>
              <a:off x="2940050" y="252007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940051" y="2519659"/>
              <a:ext cx="889000" cy="3142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1753449" y="2993059"/>
            <a:ext cx="946344" cy="235591"/>
            <a:chOff x="3244272" y="3971332"/>
            <a:chExt cx="3011560" cy="314202"/>
          </a:xfrm>
        </p:grpSpPr>
        <p:sp>
          <p:nvSpPr>
            <p:cNvPr id="41" name="圆角矩形 40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45"/>
          <p:cNvGrpSpPr/>
          <p:nvPr/>
        </p:nvGrpSpPr>
        <p:grpSpPr>
          <a:xfrm>
            <a:off x="1753451" y="3286454"/>
            <a:ext cx="946342" cy="235619"/>
            <a:chOff x="3244272" y="4362615"/>
            <a:chExt cx="3008542" cy="314238"/>
          </a:xfrm>
        </p:grpSpPr>
        <p:sp>
          <p:nvSpPr>
            <p:cNvPr id="47" name="圆角矩形 46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49"/>
          <p:cNvGrpSpPr/>
          <p:nvPr/>
        </p:nvGrpSpPr>
        <p:grpSpPr>
          <a:xfrm>
            <a:off x="749446" y="1275606"/>
            <a:ext cx="1083455" cy="1135473"/>
            <a:chOff x="471707" y="1675770"/>
            <a:chExt cx="2158455" cy="2196000"/>
          </a:xfrm>
          <a:solidFill>
            <a:schemeClr val="accent1"/>
          </a:solidFill>
        </p:grpSpPr>
        <p:grpSp>
          <p:nvGrpSpPr>
            <p:cNvPr id="9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5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5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57"/>
          <p:cNvGrpSpPr/>
          <p:nvPr/>
        </p:nvGrpSpPr>
        <p:grpSpPr>
          <a:xfrm>
            <a:off x="765898" y="2861676"/>
            <a:ext cx="1128047" cy="1178996"/>
            <a:chOff x="478903" y="4355475"/>
            <a:chExt cx="2158455" cy="2196000"/>
          </a:xfrm>
          <a:solidFill>
            <a:schemeClr val="accent2"/>
          </a:solidFill>
        </p:grpSpPr>
        <p:grpSp>
          <p:nvGrpSpPr>
            <p:cNvPr id="12" name="组合 58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4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59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61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6" name="矩形 65"/>
          <p:cNvSpPr/>
          <p:nvPr/>
        </p:nvSpPr>
        <p:spPr>
          <a:xfrm>
            <a:off x="633655" y="593336"/>
            <a:ext cx="1315039" cy="376996"/>
          </a:xfrm>
          <a:prstGeom prst="rect">
            <a:avLst/>
          </a:prstGeom>
        </p:spPr>
        <p:txBody>
          <a:bodyPr wrap="none" lIns="68548" tIns="34275" rIns="68548" bIns="34275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商品结点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61952" y="1042603"/>
            <a:ext cx="161976" cy="1619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zh-CN" altLang="en-US" sz="10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3842940" y="1204578"/>
            <a:ext cx="0" cy="740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761952" y="1945447"/>
            <a:ext cx="161976" cy="1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zh-CN" altLang="en-US" sz="10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842940" y="2107423"/>
            <a:ext cx="0" cy="740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61952" y="2848291"/>
            <a:ext cx="161976" cy="1619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zh-CN" altLang="en-US" sz="10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851920" y="2986312"/>
            <a:ext cx="0" cy="740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29"/>
          <p:cNvSpPr txBox="1"/>
          <p:nvPr/>
        </p:nvSpPr>
        <p:spPr>
          <a:xfrm>
            <a:off x="3347864" y="0"/>
            <a:ext cx="3633856" cy="5236293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en-US" altLang="zh-CN" sz="1200" b="1" dirty="0" err="1"/>
              <a:t>struct</a:t>
            </a:r>
            <a:r>
              <a:rPr lang="en-US" altLang="zh-CN" sz="1200" b="1" dirty="0"/>
              <a:t> Commodity</a:t>
            </a:r>
          </a:p>
          <a:p>
            <a:r>
              <a:rPr lang="en-US" altLang="zh-CN" sz="1200" b="1" dirty="0"/>
              <a:t>{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id;</a:t>
            </a:r>
          </a:p>
          <a:p>
            <a:r>
              <a:rPr lang="en-US" altLang="zh-CN" sz="1200" b="1" dirty="0"/>
              <a:t>	string name;</a:t>
            </a:r>
          </a:p>
          <a:p>
            <a:r>
              <a:rPr lang="en-US" altLang="zh-CN" sz="1200" b="1" dirty="0"/>
              <a:t>	string brand;</a:t>
            </a:r>
          </a:p>
          <a:p>
            <a:r>
              <a:rPr lang="en-US" altLang="zh-CN" sz="1200" b="1" dirty="0"/>
              <a:t>	double price;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number;</a:t>
            </a:r>
          </a:p>
          <a:p>
            <a:r>
              <a:rPr lang="en-US" altLang="zh-CN" sz="1200" b="1" dirty="0"/>
              <a:t>	Commodity *next;</a:t>
            </a:r>
          </a:p>
          <a:p>
            <a:r>
              <a:rPr lang="en-US" altLang="zh-CN" sz="1200" b="1" dirty="0"/>
              <a:t>	Commodity *pre;</a:t>
            </a:r>
          </a:p>
          <a:p>
            <a:r>
              <a:rPr lang="en-US" altLang="zh-CN" sz="1200" b="1" dirty="0"/>
              <a:t>	Commodity()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id = 0;</a:t>
            </a:r>
          </a:p>
          <a:p>
            <a:r>
              <a:rPr lang="en-US" altLang="zh-CN" sz="1200" b="1" dirty="0"/>
              <a:t>		price = 0;</a:t>
            </a:r>
          </a:p>
          <a:p>
            <a:r>
              <a:rPr lang="en-US" altLang="zh-CN" sz="1200" b="1" dirty="0"/>
              <a:t>		number = 0;</a:t>
            </a:r>
          </a:p>
          <a:p>
            <a:r>
              <a:rPr lang="en-US" altLang="zh-CN" sz="1200" b="1" dirty="0"/>
              <a:t>		next = NULL;</a:t>
            </a:r>
          </a:p>
          <a:p>
            <a:r>
              <a:rPr lang="en-US" altLang="zh-CN" sz="1200" b="1" dirty="0"/>
              <a:t>		pre = NULL;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Commodity&amp; operator =(Commodity t)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this-&gt;id = t.id;</a:t>
            </a:r>
          </a:p>
          <a:p>
            <a:r>
              <a:rPr lang="en-US" altLang="zh-CN" sz="1200" b="1" dirty="0"/>
              <a:t>		this-&gt;name = t.name;</a:t>
            </a:r>
          </a:p>
          <a:p>
            <a:r>
              <a:rPr lang="en-US" altLang="zh-CN" sz="1200" b="1" dirty="0"/>
              <a:t>		this-&gt;brand = </a:t>
            </a:r>
            <a:r>
              <a:rPr lang="en-US" altLang="zh-CN" sz="1200" b="1" dirty="0" err="1"/>
              <a:t>t.brand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	this-&gt;price = </a:t>
            </a:r>
            <a:r>
              <a:rPr lang="en-US" altLang="zh-CN" sz="1200" b="1" dirty="0" err="1"/>
              <a:t>t.price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	this-&gt;number = </a:t>
            </a:r>
            <a:r>
              <a:rPr lang="en-US" altLang="zh-CN" sz="1200" b="1" dirty="0" err="1"/>
              <a:t>t.number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	</a:t>
            </a:r>
          </a:p>
          <a:p>
            <a:r>
              <a:rPr lang="en-US" altLang="zh-CN" sz="1200" b="1" dirty="0"/>
              <a:t>		return *this;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smtClean="0"/>
              <a:t>………</a:t>
            </a:r>
            <a:endParaRPr lang="en-US" altLang="zh-CN" sz="1200" b="1" dirty="0"/>
          </a:p>
        </p:txBody>
      </p:sp>
      <p:sp>
        <p:nvSpPr>
          <p:cNvPr id="100" name="文本框 29"/>
          <p:cNvSpPr txBox="1"/>
          <p:nvPr/>
        </p:nvSpPr>
        <p:spPr>
          <a:xfrm>
            <a:off x="6372200" y="294602"/>
            <a:ext cx="2730397" cy="2466304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endParaRPr lang="zh-CN" altLang="en-US" sz="1200" b="1" dirty="0" smtClean="0"/>
          </a:p>
          <a:p>
            <a:r>
              <a:rPr lang="en-US" altLang="zh-CN" sz="1200" b="1" dirty="0" smtClean="0"/>
              <a:t>Commodity(</a:t>
            </a:r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_id, string _name, string _brand, double _price, </a:t>
            </a:r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_number)</a:t>
            </a:r>
          </a:p>
          <a:p>
            <a:r>
              <a:rPr lang="en-US" altLang="zh-CN" sz="1200" b="1" dirty="0" smtClean="0"/>
              <a:t>{</a:t>
            </a:r>
            <a:endParaRPr lang="zh-CN" altLang="en-US" sz="1200" b="1" dirty="0" smtClean="0"/>
          </a:p>
          <a:p>
            <a:r>
              <a:rPr lang="en-US" altLang="zh-CN" sz="1200" b="1" dirty="0" smtClean="0"/>
              <a:t>    id = _id;</a:t>
            </a:r>
          </a:p>
          <a:p>
            <a:r>
              <a:rPr lang="en-US" altLang="zh-CN" sz="1200" b="1" dirty="0"/>
              <a:t> </a:t>
            </a:r>
            <a:r>
              <a:rPr lang="en-US" altLang="zh-CN" sz="1200" b="1" dirty="0" smtClean="0"/>
              <a:t>   name = _name;</a:t>
            </a:r>
          </a:p>
          <a:p>
            <a:r>
              <a:rPr lang="en-US" altLang="zh-CN" sz="1200" b="1" dirty="0"/>
              <a:t> </a:t>
            </a:r>
            <a:r>
              <a:rPr lang="en-US" altLang="zh-CN" sz="1200" b="1" dirty="0" smtClean="0"/>
              <a:t>   brand = _brand;</a:t>
            </a:r>
          </a:p>
          <a:p>
            <a:r>
              <a:rPr lang="en-US" altLang="zh-CN" sz="1200" b="1" dirty="0"/>
              <a:t>   </a:t>
            </a:r>
            <a:r>
              <a:rPr lang="en-US" altLang="zh-CN" sz="1200" b="1" dirty="0" smtClean="0"/>
              <a:t> price = _price;</a:t>
            </a:r>
          </a:p>
          <a:p>
            <a:r>
              <a:rPr lang="en-US" altLang="zh-CN" sz="1200" b="1" dirty="0"/>
              <a:t> </a:t>
            </a:r>
            <a:r>
              <a:rPr lang="en-US" altLang="zh-CN" sz="1200" b="1" dirty="0" smtClean="0"/>
              <a:t>    number = _number;</a:t>
            </a:r>
          </a:p>
          <a:p>
            <a:r>
              <a:rPr lang="en-US" altLang="zh-CN" sz="1200" b="1" dirty="0" smtClean="0"/>
              <a:t>     next = NULL;</a:t>
            </a:r>
          </a:p>
          <a:p>
            <a:r>
              <a:rPr lang="en-US" altLang="zh-CN" sz="1200" b="1" dirty="0" smtClean="0"/>
              <a:t>     pre = NULL;</a:t>
            </a:r>
          </a:p>
          <a:p>
            <a:r>
              <a:rPr lang="en-US" altLang="zh-CN" sz="1200" b="1" dirty="0" smtClean="0"/>
              <a:t>}</a:t>
            </a:r>
            <a:endParaRPr lang="zh-CN" altLang="en-US" sz="1200" b="1" dirty="0" smtClean="0"/>
          </a:p>
          <a:p>
            <a:r>
              <a:rPr lang="en-US" altLang="zh-CN" sz="1200" b="1" dirty="0" smtClean="0"/>
              <a:t>};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118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0" grpId="0" animBg="1"/>
      <p:bldP spid="74" grpId="0" animBg="1"/>
      <p:bldP spid="78" grpId="0" animBg="1"/>
      <p:bldP spid="98" grpId="0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757193" y="1347328"/>
            <a:ext cx="942599" cy="235591"/>
            <a:chOff x="2940050" y="2132898"/>
            <a:chExt cx="2994025" cy="314202"/>
          </a:xfrm>
        </p:grpSpPr>
        <p:sp>
          <p:nvSpPr>
            <p:cNvPr id="23" name="圆角矩形 22"/>
            <p:cNvSpPr/>
            <p:nvPr/>
          </p:nvSpPr>
          <p:spPr>
            <a:xfrm>
              <a:off x="2940050" y="2132898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940050" y="2132898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1753449" y="1648943"/>
            <a:ext cx="946343" cy="235902"/>
            <a:chOff x="2940050" y="2519659"/>
            <a:chExt cx="2994025" cy="314618"/>
          </a:xfrm>
        </p:grpSpPr>
        <p:sp>
          <p:nvSpPr>
            <p:cNvPr id="28" name="圆角矩形 27"/>
            <p:cNvSpPr/>
            <p:nvPr/>
          </p:nvSpPr>
          <p:spPr>
            <a:xfrm>
              <a:off x="2940050" y="252007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940051" y="2519659"/>
              <a:ext cx="889000" cy="3142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1753449" y="2993059"/>
            <a:ext cx="946344" cy="235591"/>
            <a:chOff x="3244272" y="3971332"/>
            <a:chExt cx="3011560" cy="314202"/>
          </a:xfrm>
        </p:grpSpPr>
        <p:sp>
          <p:nvSpPr>
            <p:cNvPr id="41" name="圆角矩形 40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45"/>
          <p:cNvGrpSpPr/>
          <p:nvPr/>
        </p:nvGrpSpPr>
        <p:grpSpPr>
          <a:xfrm>
            <a:off x="1753451" y="3286454"/>
            <a:ext cx="946342" cy="235619"/>
            <a:chOff x="3244272" y="4362615"/>
            <a:chExt cx="3008542" cy="314238"/>
          </a:xfrm>
        </p:grpSpPr>
        <p:sp>
          <p:nvSpPr>
            <p:cNvPr id="47" name="圆角矩形 46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49"/>
          <p:cNvGrpSpPr/>
          <p:nvPr/>
        </p:nvGrpSpPr>
        <p:grpSpPr>
          <a:xfrm>
            <a:off x="251520" y="1100814"/>
            <a:ext cx="1618420" cy="1646571"/>
            <a:chOff x="471707" y="1675770"/>
            <a:chExt cx="2158455" cy="2196000"/>
          </a:xfrm>
          <a:solidFill>
            <a:schemeClr val="accent1"/>
          </a:solidFill>
        </p:grpSpPr>
        <p:grpSp>
          <p:nvGrpSpPr>
            <p:cNvPr id="9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5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5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57"/>
          <p:cNvGrpSpPr/>
          <p:nvPr/>
        </p:nvGrpSpPr>
        <p:grpSpPr>
          <a:xfrm>
            <a:off x="259073" y="2760906"/>
            <a:ext cx="1618420" cy="1646571"/>
            <a:chOff x="478903" y="4355475"/>
            <a:chExt cx="2158455" cy="2196000"/>
          </a:xfrm>
          <a:solidFill>
            <a:schemeClr val="accent2"/>
          </a:solidFill>
        </p:grpSpPr>
        <p:grpSp>
          <p:nvGrpSpPr>
            <p:cNvPr id="12" name="组合 58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4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59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61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6" name="矩形 65"/>
          <p:cNvSpPr/>
          <p:nvPr/>
        </p:nvSpPr>
        <p:spPr>
          <a:xfrm>
            <a:off x="539552" y="593336"/>
            <a:ext cx="1571519" cy="376996"/>
          </a:xfrm>
          <a:prstGeom prst="rect">
            <a:avLst/>
          </a:prstGeom>
        </p:spPr>
        <p:txBody>
          <a:bodyPr wrap="none" lIns="68548" tIns="34275" rIns="68548" bIns="34275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购物车结点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61952" y="1042603"/>
            <a:ext cx="161976" cy="1619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zh-CN" altLang="en-US" sz="10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3842940" y="1204578"/>
            <a:ext cx="0" cy="740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761952" y="1945447"/>
            <a:ext cx="161976" cy="1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zh-CN" altLang="en-US" sz="10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842940" y="2107423"/>
            <a:ext cx="0" cy="740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61952" y="2848291"/>
            <a:ext cx="161976" cy="1619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zh-CN" altLang="en-US" sz="10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851920" y="2986312"/>
            <a:ext cx="0" cy="740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标题 4"/>
          <p:cNvSpPr txBox="1"/>
          <p:nvPr/>
        </p:nvSpPr>
        <p:spPr>
          <a:xfrm>
            <a:off x="36678" y="1903892"/>
            <a:ext cx="1295807" cy="249622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29"/>
          <p:cNvSpPr txBox="1"/>
          <p:nvPr/>
        </p:nvSpPr>
        <p:spPr>
          <a:xfrm>
            <a:off x="4139952" y="771550"/>
            <a:ext cx="4533140" cy="3758966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struct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Cart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idCart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numCart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Cart()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{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idCart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numCart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}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Cart(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_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idCart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_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numCart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{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idCart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= _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idCart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numCart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= _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numCart</a:t>
            </a:r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}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  <a:endParaRPr lang="en-US" altLang="zh-CN" sz="16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7674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1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6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1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0" grpId="0" animBg="1"/>
      <p:bldP spid="74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0120" y="4252322"/>
            <a:ext cx="3312367" cy="16902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524552" y="998889"/>
            <a:ext cx="2109584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双向链表存储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037201" y="4252322"/>
            <a:ext cx="3024337" cy="16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为之后的快速排序和搜索提供保障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59832" y="837015"/>
            <a:ext cx="214313" cy="13815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255500" y="487037"/>
            <a:ext cx="214313" cy="13815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652964" y="3493182"/>
            <a:ext cx="214313" cy="13815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572000" y="4205319"/>
            <a:ext cx="177552" cy="238639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64175"/>
            <a:ext cx="3851517" cy="224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56"/>
          <p:cNvSpPr>
            <a:spLocks noChangeArrowheads="1"/>
          </p:cNvSpPr>
          <p:nvPr/>
        </p:nvSpPr>
        <p:spPr bwMode="auto">
          <a:xfrm>
            <a:off x="5148064" y="445179"/>
            <a:ext cx="1045428" cy="10599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酸奶</a:t>
            </a:r>
            <a:endParaRPr lang="en-US" altLang="zh-CN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蒙</a:t>
            </a:r>
            <a:r>
              <a:rPr lang="zh-CN" altLang="en-US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牛</a:t>
            </a:r>
            <a:endParaRPr lang="en-US" altLang="zh-CN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7" name="Oval 56"/>
          <p:cNvSpPr>
            <a:spLocks noChangeArrowheads="1"/>
          </p:cNvSpPr>
          <p:nvPr/>
        </p:nvSpPr>
        <p:spPr bwMode="auto">
          <a:xfrm>
            <a:off x="5220072" y="2558595"/>
            <a:ext cx="1045428" cy="10599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可乐</a:t>
            </a:r>
            <a:endParaRPr lang="en-US" altLang="zh-CN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百事</a:t>
            </a:r>
            <a:endParaRPr lang="en-US" altLang="zh-CN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7662918" y="1505161"/>
            <a:ext cx="274595" cy="1548030"/>
          </a:xfrm>
          <a:prstGeom prst="straightConnector1">
            <a:avLst/>
          </a:prstGeom>
          <a:ln w="31750" cmpd="sng">
            <a:solidFill>
              <a:schemeClr val="accent5">
                <a:lumMod val="50000"/>
              </a:schemeClr>
            </a:solidFill>
            <a:prstDash val="dash"/>
            <a:bevel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5697925" y="1505161"/>
            <a:ext cx="89721" cy="1023316"/>
          </a:xfrm>
          <a:prstGeom prst="straightConnector1">
            <a:avLst/>
          </a:prstGeom>
          <a:ln w="31750" cmpd="sng">
            <a:solidFill>
              <a:schemeClr val="accent5">
                <a:lumMod val="50000"/>
              </a:schemeClr>
            </a:solidFill>
            <a:prstDash val="dash"/>
            <a:bevel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4932040" y="343215"/>
            <a:ext cx="361930" cy="360040"/>
          </a:xfrm>
          <a:prstGeom prst="straightConnector1">
            <a:avLst/>
          </a:prstGeom>
          <a:ln w="31750" cmpd="sng">
            <a:solidFill>
              <a:schemeClr val="accent5">
                <a:lumMod val="50000"/>
              </a:schemeClr>
            </a:solidFill>
            <a:prstDash val="dash"/>
            <a:bevel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6300000" flipH="1">
            <a:off x="6758821" y="2695744"/>
            <a:ext cx="125358" cy="1272556"/>
          </a:xfrm>
          <a:prstGeom prst="straightConnector1">
            <a:avLst/>
          </a:prstGeom>
          <a:ln w="31750" cmpd="sng">
            <a:solidFill>
              <a:schemeClr val="accent5">
                <a:lumMod val="50000"/>
              </a:schemeClr>
            </a:solidFill>
            <a:prstDash val="dash"/>
            <a:bevel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任意多边形 2051"/>
          <p:cNvSpPr/>
          <p:nvPr/>
        </p:nvSpPr>
        <p:spPr>
          <a:xfrm>
            <a:off x="5105352" y="1086905"/>
            <a:ext cx="571548" cy="1606246"/>
          </a:xfrm>
          <a:custGeom>
            <a:avLst/>
            <a:gdLst>
              <a:gd name="connsiteX0" fmla="*/ 571548 w 571548"/>
              <a:gd name="connsiteY0" fmla="*/ 1854 h 1746834"/>
              <a:gd name="connsiteX1" fmla="*/ 320088 w 571548"/>
              <a:gd name="connsiteY1" fmla="*/ 139014 h 1746834"/>
              <a:gd name="connsiteX2" fmla="*/ 48 w 571548"/>
              <a:gd name="connsiteY2" fmla="*/ 885774 h 1746834"/>
              <a:gd name="connsiteX3" fmla="*/ 301038 w 571548"/>
              <a:gd name="connsiteY3" fmla="*/ 1746834 h 17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48" h="1746834">
                <a:moveTo>
                  <a:pt x="571548" y="1854"/>
                </a:moveTo>
                <a:cubicBezTo>
                  <a:pt x="493443" y="-3226"/>
                  <a:pt x="415338" y="-8306"/>
                  <a:pt x="320088" y="139014"/>
                </a:cubicBezTo>
                <a:cubicBezTo>
                  <a:pt x="224838" y="286334"/>
                  <a:pt x="3223" y="617804"/>
                  <a:pt x="48" y="885774"/>
                </a:cubicBezTo>
                <a:cubicBezTo>
                  <a:pt x="-3127" y="1153744"/>
                  <a:pt x="148955" y="1450289"/>
                  <a:pt x="301038" y="1746834"/>
                </a:cubicBezTo>
              </a:path>
            </a:pathLst>
          </a:custGeom>
          <a:noFill/>
          <a:ln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Oval 56"/>
          <p:cNvSpPr>
            <a:spLocks noChangeArrowheads="1"/>
          </p:cNvSpPr>
          <p:nvPr/>
        </p:nvSpPr>
        <p:spPr bwMode="auto">
          <a:xfrm>
            <a:off x="7289441" y="2978673"/>
            <a:ext cx="1045428" cy="10599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华夫饼</a:t>
            </a:r>
            <a:endParaRPr lang="en-US" altLang="zh-CN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华美</a:t>
            </a:r>
            <a:endParaRPr lang="en-US" altLang="zh-CN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0" name="Oval 56"/>
          <p:cNvSpPr>
            <a:spLocks noChangeArrowheads="1"/>
          </p:cNvSpPr>
          <p:nvPr/>
        </p:nvSpPr>
        <p:spPr bwMode="auto">
          <a:xfrm>
            <a:off x="7357056" y="646467"/>
            <a:ext cx="1045428" cy="10599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芒果</a:t>
            </a:r>
            <a:r>
              <a:rPr lang="zh-CN" altLang="en-US" sz="1300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干</a:t>
            </a:r>
            <a:endParaRPr lang="en-US" altLang="zh-CN" sz="1300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三</a:t>
            </a:r>
            <a:r>
              <a:rPr lang="zh-CN" altLang="en-US" sz="1300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只松鼠</a:t>
            </a:r>
            <a:endParaRPr lang="en-US" altLang="zh-CN" sz="1300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sz="13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1" name="任意多边形 70"/>
          <p:cNvSpPr/>
          <p:nvPr/>
        </p:nvSpPr>
        <p:spPr>
          <a:xfrm rot="17306610">
            <a:off x="6598730" y="3067152"/>
            <a:ext cx="239587" cy="1266309"/>
          </a:xfrm>
          <a:custGeom>
            <a:avLst/>
            <a:gdLst>
              <a:gd name="connsiteX0" fmla="*/ 571548 w 571548"/>
              <a:gd name="connsiteY0" fmla="*/ 1854 h 1746834"/>
              <a:gd name="connsiteX1" fmla="*/ 320088 w 571548"/>
              <a:gd name="connsiteY1" fmla="*/ 139014 h 1746834"/>
              <a:gd name="connsiteX2" fmla="*/ 48 w 571548"/>
              <a:gd name="connsiteY2" fmla="*/ 885774 h 1746834"/>
              <a:gd name="connsiteX3" fmla="*/ 301038 w 571548"/>
              <a:gd name="connsiteY3" fmla="*/ 1746834 h 17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48" h="1746834">
                <a:moveTo>
                  <a:pt x="571548" y="1854"/>
                </a:moveTo>
                <a:cubicBezTo>
                  <a:pt x="493443" y="-3226"/>
                  <a:pt x="415338" y="-8306"/>
                  <a:pt x="320088" y="139014"/>
                </a:cubicBezTo>
                <a:cubicBezTo>
                  <a:pt x="224838" y="286334"/>
                  <a:pt x="3223" y="617804"/>
                  <a:pt x="48" y="885774"/>
                </a:cubicBezTo>
                <a:cubicBezTo>
                  <a:pt x="-3127" y="1153744"/>
                  <a:pt x="148955" y="1450289"/>
                  <a:pt x="301038" y="1746834"/>
                </a:cubicBezTo>
              </a:path>
            </a:pathLst>
          </a:custGeom>
          <a:noFill/>
          <a:ln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 rot="10106610">
            <a:off x="8001431" y="1563657"/>
            <a:ext cx="341935" cy="1606246"/>
          </a:xfrm>
          <a:custGeom>
            <a:avLst/>
            <a:gdLst>
              <a:gd name="connsiteX0" fmla="*/ 571548 w 571548"/>
              <a:gd name="connsiteY0" fmla="*/ 1854 h 1746834"/>
              <a:gd name="connsiteX1" fmla="*/ 320088 w 571548"/>
              <a:gd name="connsiteY1" fmla="*/ 139014 h 1746834"/>
              <a:gd name="connsiteX2" fmla="*/ 48 w 571548"/>
              <a:gd name="connsiteY2" fmla="*/ 885774 h 1746834"/>
              <a:gd name="connsiteX3" fmla="*/ 301038 w 571548"/>
              <a:gd name="connsiteY3" fmla="*/ 1746834 h 17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48" h="1746834">
                <a:moveTo>
                  <a:pt x="571548" y="1854"/>
                </a:moveTo>
                <a:cubicBezTo>
                  <a:pt x="493443" y="-3226"/>
                  <a:pt x="415338" y="-8306"/>
                  <a:pt x="320088" y="139014"/>
                </a:cubicBezTo>
                <a:cubicBezTo>
                  <a:pt x="224838" y="286334"/>
                  <a:pt x="3223" y="617804"/>
                  <a:pt x="48" y="885774"/>
                </a:cubicBezTo>
                <a:cubicBezTo>
                  <a:pt x="-3127" y="1153744"/>
                  <a:pt x="148955" y="1450289"/>
                  <a:pt x="301038" y="1746834"/>
                </a:cubicBezTo>
              </a:path>
            </a:pathLst>
          </a:custGeom>
          <a:noFill/>
          <a:ln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 rot="13706610">
            <a:off x="8317673" y="250998"/>
            <a:ext cx="155027" cy="726337"/>
          </a:xfrm>
          <a:custGeom>
            <a:avLst/>
            <a:gdLst>
              <a:gd name="connsiteX0" fmla="*/ 571548 w 571548"/>
              <a:gd name="connsiteY0" fmla="*/ 1854 h 1746834"/>
              <a:gd name="connsiteX1" fmla="*/ 320088 w 571548"/>
              <a:gd name="connsiteY1" fmla="*/ 139014 h 1746834"/>
              <a:gd name="connsiteX2" fmla="*/ 48 w 571548"/>
              <a:gd name="connsiteY2" fmla="*/ 885774 h 1746834"/>
              <a:gd name="connsiteX3" fmla="*/ 301038 w 571548"/>
              <a:gd name="connsiteY3" fmla="*/ 1746834 h 17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48" h="1746834">
                <a:moveTo>
                  <a:pt x="571548" y="1854"/>
                </a:moveTo>
                <a:cubicBezTo>
                  <a:pt x="493443" y="-3226"/>
                  <a:pt x="415338" y="-8306"/>
                  <a:pt x="320088" y="139014"/>
                </a:cubicBezTo>
                <a:cubicBezTo>
                  <a:pt x="224838" y="286334"/>
                  <a:pt x="3223" y="617804"/>
                  <a:pt x="48" y="885774"/>
                </a:cubicBezTo>
                <a:cubicBezTo>
                  <a:pt x="-3127" y="1153744"/>
                  <a:pt x="148955" y="1450289"/>
                  <a:pt x="301038" y="1746834"/>
                </a:cubicBezTo>
              </a:path>
            </a:pathLst>
          </a:custGeom>
          <a:noFill/>
          <a:ln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3346153" y="681526"/>
            <a:ext cx="2109584" cy="30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dirty="0" smtClean="0">
                <a:latin typeface="Consolas" panose="020B0609020204030204" pitchFamily="49" charset="0"/>
                <a:ea typeface="微软雅黑" pitchFamily="34" charset="-122"/>
              </a:rPr>
              <a:t>*</a:t>
            </a:r>
            <a:r>
              <a:rPr lang="en-US" altLang="zh-CN" dirty="0" err="1" smtClean="0">
                <a:latin typeface="Consolas" panose="020B0609020204030204" pitchFamily="49" charset="0"/>
                <a:ea typeface="微软雅黑" pitchFamily="34" charset="-122"/>
              </a:rPr>
              <a:t>pComm</a:t>
            </a:r>
            <a:r>
              <a:rPr lang="en-US" altLang="zh-CN" dirty="0" smtClean="0">
                <a:latin typeface="Consolas" panose="020B0609020204030204" pitchFamily="49" charset="0"/>
                <a:ea typeface="微软雅黑" pitchFamily="34" charset="-122"/>
              </a:rPr>
              <a:t>_</a:t>
            </a:r>
            <a:r>
              <a:rPr lang="zh-CN" altLang="en-US" dirty="0" smtClean="0">
                <a:latin typeface="Consolas" panose="020B0609020204030204" pitchFamily="49" charset="0"/>
                <a:ea typeface="微软雅黑" pitchFamily="34" charset="-122"/>
              </a:rPr>
              <a:t>头指针→</a:t>
            </a:r>
            <a:endParaRPr lang="en-US" altLang="zh-CN" dirty="0" smtClean="0"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77" name="Rectangle 24"/>
          <p:cNvSpPr>
            <a:spLocks noChangeArrowheads="1"/>
          </p:cNvSpPr>
          <p:nvPr/>
        </p:nvSpPr>
        <p:spPr bwMode="auto">
          <a:xfrm>
            <a:off x="6565951" y="385291"/>
            <a:ext cx="1515067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1500" dirty="0" smtClean="0">
                <a:latin typeface="Consolas" panose="020B0609020204030204" pitchFamily="49" charset="0"/>
                <a:ea typeface="微软雅黑" pitchFamily="34" charset="-122"/>
              </a:rPr>
              <a:t>*</a:t>
            </a:r>
            <a:r>
              <a:rPr lang="en-US" altLang="zh-CN" sz="1500" dirty="0" err="1" smtClean="0">
                <a:latin typeface="Consolas" panose="020B0609020204030204" pitchFamily="49" charset="0"/>
                <a:ea typeface="微软雅黑" pitchFamily="34" charset="-122"/>
              </a:rPr>
              <a:t>pComm_tail</a:t>
            </a:r>
            <a:r>
              <a:rPr lang="en-US" altLang="zh-CN" sz="1500" dirty="0" smtClean="0">
                <a:latin typeface="Consolas" panose="020B0609020204030204" pitchFamily="49" charset="0"/>
                <a:ea typeface="微软雅黑" pitchFamily="34" charset="-122"/>
              </a:rPr>
              <a:t>_</a:t>
            </a: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500" dirty="0" smtClean="0">
                <a:latin typeface="Consolas" panose="020B0609020204030204" pitchFamily="49" charset="0"/>
                <a:ea typeface="微软雅黑" pitchFamily="34" charset="-122"/>
              </a:rPr>
              <a:t>尾指针→</a:t>
            </a:r>
            <a:endParaRPr lang="en-US" altLang="zh-CN" sz="1500" dirty="0" smtClean="0"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9087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 animBg="1"/>
      <p:bldP spid="10" grpId="0" animBg="1"/>
      <p:bldP spid="11" grpId="0" animBg="1"/>
      <p:bldP spid="20" grpId="0" animBg="1"/>
      <p:bldP spid="47" grpId="0" animBg="1"/>
      <p:bldP spid="2052" grpId="0" animBg="1"/>
      <p:bldP spid="69" grpId="0" animBg="1"/>
      <p:bldP spid="70" grpId="0" animBg="1"/>
      <p:bldP spid="71" grpId="0" animBg="1"/>
      <p:bldP spid="72" grpId="0" animBg="1"/>
      <p:bldP spid="75" grpId="0" animBg="1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模块划分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860032" y="3118087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Module Design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4498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"/>
</p:tagLst>
</file>

<file path=ppt/theme/theme1.xml><?xml version="1.0" encoding="utf-8"?>
<a:theme xmlns:a="http://schemas.openxmlformats.org/drawingml/2006/main" name="第一PPT，www.1ppt.com">
  <a:themeElements>
    <a:clrScheme name="自定义 106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33739F"/>
      </a:accent1>
      <a:accent2>
        <a:srgbClr val="5FC0C9"/>
      </a:accent2>
      <a:accent3>
        <a:srgbClr val="33739F"/>
      </a:accent3>
      <a:accent4>
        <a:srgbClr val="5FC0C9"/>
      </a:accent4>
      <a:accent5>
        <a:srgbClr val="33739F"/>
      </a:accent5>
      <a:accent6>
        <a:srgbClr val="5FC0C9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65000"/>
            </a:schemeClr>
          </a:solidFill>
          <a:headEnd type="oval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13004</TotalTime>
  <Words>1076</Words>
  <Application>Microsoft Office PowerPoint</Application>
  <PresentationFormat>全屏显示(16:9)</PresentationFormat>
  <Paragraphs>338</Paragraphs>
  <Slides>33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第一PPT模板网-WWW.1PPT.COM</dc:creator>
  <cp:keywords>第一PPT模板网-WWW.1PPT.COM</cp:keywords>
  <dc:description>www.1ppt.com</dc:description>
  <cp:lastModifiedBy>Kai</cp:lastModifiedBy>
  <cp:revision>478</cp:revision>
  <dcterms:created xsi:type="dcterms:W3CDTF">2014-11-09T01:07:25Z</dcterms:created>
  <dcterms:modified xsi:type="dcterms:W3CDTF">2018-04-20T03:35:48Z</dcterms:modified>
</cp:coreProperties>
</file>