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36" r:id="rId2"/>
    <p:sldId id="1140" r:id="rId3"/>
    <p:sldId id="1058" r:id="rId4"/>
    <p:sldId id="1153" r:id="rId5"/>
    <p:sldId id="1154" r:id="rId6"/>
    <p:sldId id="1188" r:id="rId7"/>
    <p:sldId id="1169" r:id="rId8"/>
    <p:sldId id="1155" r:id="rId9"/>
    <p:sldId id="1179" r:id="rId10"/>
    <p:sldId id="1156" r:id="rId11"/>
    <p:sldId id="1157" r:id="rId12"/>
    <p:sldId id="1172" r:id="rId13"/>
    <p:sldId id="1174" r:id="rId14"/>
    <p:sldId id="1189" r:id="rId15"/>
    <p:sldId id="1158" r:id="rId16"/>
    <p:sldId id="1190" r:id="rId17"/>
    <p:sldId id="1191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D806"/>
    <a:srgbClr val="0075BF"/>
    <a:srgbClr val="034EA2"/>
    <a:srgbClr val="0087CD"/>
    <a:srgbClr val="C68F06"/>
    <a:srgbClr val="DB2C03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3354" autoAdjust="0"/>
  </p:normalViewPr>
  <p:slideViewPr>
    <p:cSldViewPr>
      <p:cViewPr>
        <p:scale>
          <a:sx n="127" d="100"/>
          <a:sy n="127" d="100"/>
        </p:scale>
        <p:origin x="-197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091" y="-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86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1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0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5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42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9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615670" y="243648"/>
            <a:ext cx="1796090" cy="23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Hello~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243136" y="267494"/>
            <a:ext cx="216024" cy="28803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395536" y="267494"/>
            <a:ext cx="216024" cy="288032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65" r:id="rId3"/>
    <p:sldLayoutId id="2147483668" r:id="rId4"/>
    <p:sldLayoutId id="2147483674" r:id="rId5"/>
  </p:sldLayoutIdLst>
  <p:transition/>
  <p:timing>
    <p:tnLst>
      <p:par>
        <p:cTn id="1" dur="indefinite" restart="never" nodeType="tmRoot"/>
      </p:par>
    </p:tnLst>
  </p:timing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032448" y="2067694"/>
            <a:ext cx="4572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花样黑白棋</a:t>
            </a:r>
            <a:r>
              <a:rPr lang="en-US" altLang="zh-CN" sz="20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zh-CN" altLang="en-US" sz="2000" cap="all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067944" y="2427734"/>
            <a:ext cx="338437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张逸凯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  171840708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995936" y="1419622"/>
            <a:ext cx="406794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000" b="1" cap="all" dirty="0" smtClean="0">
                <a:latin typeface="Impact" panose="020B0806030902050204" pitchFamily="34" charset="0"/>
                <a:cs typeface="Arial" panose="020B0604020202020204" pitchFamily="34" charset="0"/>
              </a:rPr>
              <a:t>程序设计实验</a:t>
            </a:r>
            <a:endParaRPr lang="zh-CN" altLang="en-US" sz="4000" b="1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界面设计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5118939" y="3133328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 Design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4498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05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核心功能</a:t>
            </a:r>
            <a:r>
              <a:rPr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算法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4644008" y="3137852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Core Function/Algorithm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268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最大最小算法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36280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l-GR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Α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β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剪枝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2368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9552" y="915566"/>
            <a:ext cx="1728192" cy="93610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核心算法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蒙特卡洛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1907704" y="1059582"/>
            <a:ext cx="6943736" cy="2925212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marL="457200" lvl="1" defTabSz="9144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通过在初始位置随机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3000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盘计算机运行时间获得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lvl="1" defTabSz="9144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适合计算机的总尝试次数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根据此时可用的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CPU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核数分配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lvl="1" defTabSz="914400"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每一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个线程的尝试次数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一般都是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5000+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盘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每次随机进行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lvl="1" defTabSz="9144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到结束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然后算黑赢的盘数占的比例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没有剪枝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lvl="1" defTabSz="9144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刚刚看了同学的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exe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输出的东西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看到他对残局的处理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尝试次数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lvl="1" defTabSz="9144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变得很多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),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确实这是他用每次尝试的时间来控制结束的好处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lvl="1" defTabSz="9144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我就是用单纯的初始时的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CPU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性能控制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,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可能这里不如别人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343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06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后续</a:t>
            </a:r>
            <a:r>
              <a:rPr lang="zh-CN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功能</a:t>
            </a:r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5004048" y="3117214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Extensions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55631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44336" y="1203199"/>
            <a:ext cx="767634" cy="76914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581563" y="1339680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111036" y="1731268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01964" y="1715962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891421" y="2005508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819029" y="2237655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198038" y="2038671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2"/>
          <p:cNvSpPr/>
          <p:nvPr/>
        </p:nvSpPr>
        <p:spPr bwMode="auto">
          <a:xfrm>
            <a:off x="3646886" y="1390701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198038" y="1471061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运费计算</a:t>
            </a:r>
            <a:endParaRPr lang="zh-CN" altLang="en-US" sz="12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4100835" y="915566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02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抽奖环节</a:t>
            </a:r>
            <a:endParaRPr lang="zh-CN" altLang="en-US" sz="12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6726901" y="483518"/>
            <a:ext cx="183324" cy="246902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2191984" y="2931790"/>
            <a:ext cx="245630" cy="201358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6959218" y="2355726"/>
            <a:ext cx="294756" cy="239712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1860189" y="401120"/>
            <a:ext cx="249224" cy="280462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896774" y="911889"/>
            <a:ext cx="1843578" cy="13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做了两个算法</a:t>
            </a:r>
            <a:endParaRPr lang="en-US" altLang="zh-CN" sz="15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个层次的水平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最小无剪枝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最大最小有剪枝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强估值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蒙特卡洛可以用次数控制各种难度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只是最厉害的都很菜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..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63012" y="846272"/>
            <a:ext cx="1843578" cy="114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多线程优化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使初始时在不超时的情况下可以模拟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000+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盘</a:t>
            </a:r>
            <a:endParaRPr lang="en-US" altLang="zh-CN" sz="15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184806" y="2645243"/>
            <a:ext cx="1843578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o2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级别优化</a:t>
            </a:r>
            <a:endParaRPr lang="en-US" altLang="zh-CN" sz="15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速度大大提升</a:t>
            </a:r>
            <a:endParaRPr lang="zh-CN" altLang="en-US" sz="15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15616" y="3286945"/>
            <a:ext cx="2376264" cy="25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精美的棋盘打印再现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5013834" y="1218506"/>
            <a:ext cx="912999" cy="9132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强大搜索</a:t>
            </a:r>
            <a:endParaRPr lang="zh-CN" altLang="en-US" sz="1200" b="1" dirty="0">
              <a:solidFill>
                <a:schemeClr val="bg1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4716016" y="2142627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04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评论点赞</a:t>
            </a:r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3571653" y="2323011"/>
            <a:ext cx="912999" cy="9132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05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Adobe 黑体 Std R" pitchFamily="34" charset="-122"/>
                <a:ea typeface="Adobe 黑体 Std R" pitchFamily="34" charset="-122"/>
              </a:rPr>
              <a:t>贴心留言</a:t>
            </a:r>
          </a:p>
        </p:txBody>
      </p:sp>
    </p:spTree>
    <p:extLst>
      <p:ext uri="{BB962C8B-B14F-4D97-AF65-F5344CB8AC3E}">
        <p14:creationId xmlns:p14="http://schemas.microsoft.com/office/powerpoint/2010/main" val="23697815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>
            <a:grpSpLocks noChangeAspect="1"/>
          </p:cNvGrpSpPr>
          <p:nvPr/>
        </p:nvGrpSpPr>
        <p:grpSpPr>
          <a:xfrm rot="5400000">
            <a:off x="7604148" y="1693577"/>
            <a:ext cx="280467" cy="186466"/>
            <a:chOff x="2881121" y="2516898"/>
            <a:chExt cx="376100" cy="250202"/>
          </a:xfrm>
          <a:solidFill>
            <a:schemeClr val="accent1"/>
          </a:solidFill>
        </p:grpSpPr>
        <p:sp>
          <p:nvSpPr>
            <p:cNvPr id="33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4"/>
          <p:cNvGrpSpPr/>
          <p:nvPr/>
        </p:nvGrpSpPr>
        <p:grpSpPr>
          <a:xfrm>
            <a:off x="6645756" y="699542"/>
            <a:ext cx="2246725" cy="932862"/>
            <a:chOff x="6137721" y="568403"/>
            <a:chExt cx="2602582" cy="1079946"/>
          </a:xfrm>
        </p:grpSpPr>
        <p:sp>
          <p:nvSpPr>
            <p:cNvPr id="36" name="矩形 35"/>
            <p:cNvSpPr/>
            <p:nvPr/>
          </p:nvSpPr>
          <p:spPr>
            <a:xfrm>
              <a:off x="6137721" y="568403"/>
              <a:ext cx="2435756" cy="10799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6"/>
            <p:cNvGrpSpPr/>
            <p:nvPr/>
          </p:nvGrpSpPr>
          <p:grpSpPr>
            <a:xfrm>
              <a:off x="6166641" y="798176"/>
              <a:ext cx="2573662" cy="638905"/>
              <a:chOff x="6215130" y="887065"/>
              <a:chExt cx="2573662" cy="63890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215130" y="887065"/>
                <a:ext cx="2573662" cy="391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复盘写入文件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13" descr="FD1DDF730CE4456e89755B07FE1653D0# #Rectangle 13"/>
              <p:cNvSpPr>
                <a:spLocks noChangeArrowheads="1"/>
              </p:cNvSpPr>
              <p:nvPr/>
            </p:nvSpPr>
            <p:spPr bwMode="auto">
              <a:xfrm>
                <a:off x="6953698" y="1276633"/>
                <a:ext cx="1394800" cy="249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None/>
                  <a:defRPr/>
                </a:pPr>
                <a:r>
                  <a:rPr lang="zh-CN" altLang="en-US" sz="800" dirty="0" smtClean="0">
                    <a:solidFill>
                      <a:schemeClr val="bg1"/>
                    </a:solidFill>
                    <a:latin typeface="Adobe 黑体 Std R" pitchFamily="34" charset="-122"/>
                    <a:ea typeface="Adobe 黑体 Std R" pitchFamily="34" charset="-122"/>
                  </a:rPr>
                  <a:t>按时间盘数区别</a:t>
                </a:r>
                <a:endParaRPr lang="en-US" altLang="zh-CN" sz="800" dirty="0">
                  <a:solidFill>
                    <a:schemeClr val="bg1"/>
                  </a:solidFill>
                  <a:latin typeface="Adobe 黑体 Std R" pitchFamily="34" charset="-122"/>
                  <a:ea typeface="Adobe 黑体 Std R" pitchFamily="34" charset="-122"/>
                </a:endParaRPr>
              </a:p>
            </p:txBody>
          </p:sp>
        </p:grpSp>
      </p:grpSp>
      <p:grpSp>
        <p:nvGrpSpPr>
          <p:cNvPr id="5" name="组合 39"/>
          <p:cNvGrpSpPr>
            <a:grpSpLocks noChangeAspect="1"/>
          </p:cNvGrpSpPr>
          <p:nvPr/>
        </p:nvGrpSpPr>
        <p:grpSpPr>
          <a:xfrm rot="5400000">
            <a:off x="7604148" y="3022118"/>
            <a:ext cx="280467" cy="186466"/>
            <a:chOff x="2881121" y="2516898"/>
            <a:chExt cx="376100" cy="250202"/>
          </a:xfrm>
          <a:solidFill>
            <a:schemeClr val="bg1">
              <a:lumMod val="75000"/>
            </a:schemeClr>
          </a:solidFill>
        </p:grpSpPr>
        <p:sp>
          <p:nvSpPr>
            <p:cNvPr id="41" name="矩形 14"/>
            <p:cNvSpPr/>
            <p:nvPr/>
          </p:nvSpPr>
          <p:spPr>
            <a:xfrm rot="13500000" flipH="1">
              <a:off x="3024316" y="2525546"/>
              <a:ext cx="232905" cy="232905"/>
            </a:xfrm>
            <a:custGeom>
              <a:avLst/>
              <a:gdLst/>
              <a:ahLst/>
              <a:cxnLst/>
              <a:rect l="l" t="t" r="r" b="b"/>
              <a:pathLst>
                <a:path w="535418" h="535418">
                  <a:moveTo>
                    <a:pt x="144016" y="535418"/>
                  </a:moveTo>
                  <a:lnTo>
                    <a:pt x="0" y="391402"/>
                  </a:lnTo>
                  <a:lnTo>
                    <a:pt x="391402" y="391402"/>
                  </a:lnTo>
                  <a:lnTo>
                    <a:pt x="391402" y="0"/>
                  </a:lnTo>
                  <a:lnTo>
                    <a:pt x="535418" y="144016"/>
                  </a:lnTo>
                  <a:lnTo>
                    <a:pt x="535418" y="391402"/>
                  </a:lnTo>
                  <a:lnTo>
                    <a:pt x="535418" y="535418"/>
                  </a:lnTo>
                  <a:lnTo>
                    <a:pt x="391402" y="5354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14"/>
            <p:cNvSpPr/>
            <p:nvPr/>
          </p:nvSpPr>
          <p:spPr>
            <a:xfrm rot="13500000" flipH="1">
              <a:off x="2881122" y="2516897"/>
              <a:ext cx="250202" cy="250203"/>
            </a:xfrm>
            <a:custGeom>
              <a:avLst/>
              <a:gdLst/>
              <a:ahLst/>
              <a:cxnLst/>
              <a:rect l="l" t="t" r="r" b="b"/>
              <a:pathLst>
                <a:path w="575182" h="575183">
                  <a:moveTo>
                    <a:pt x="183779" y="575183"/>
                  </a:moveTo>
                  <a:lnTo>
                    <a:pt x="0" y="391403"/>
                  </a:lnTo>
                  <a:lnTo>
                    <a:pt x="391402" y="391403"/>
                  </a:lnTo>
                  <a:lnTo>
                    <a:pt x="391402" y="0"/>
                  </a:lnTo>
                  <a:lnTo>
                    <a:pt x="575182" y="183780"/>
                  </a:lnTo>
                  <a:lnTo>
                    <a:pt x="575182" y="391403"/>
                  </a:lnTo>
                  <a:lnTo>
                    <a:pt x="575182" y="575183"/>
                  </a:lnTo>
                  <a:lnTo>
                    <a:pt x="391402" y="5751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42"/>
          <p:cNvGrpSpPr/>
          <p:nvPr/>
        </p:nvGrpSpPr>
        <p:grpSpPr>
          <a:xfrm>
            <a:off x="6645755" y="2015232"/>
            <a:ext cx="2116411" cy="932862"/>
            <a:chOff x="6137721" y="2051523"/>
            <a:chExt cx="2451628" cy="1079946"/>
          </a:xfrm>
        </p:grpSpPr>
        <p:sp>
          <p:nvSpPr>
            <p:cNvPr id="44" name="矩形 43"/>
            <p:cNvSpPr/>
            <p:nvPr/>
          </p:nvSpPr>
          <p:spPr>
            <a:xfrm>
              <a:off x="6137721" y="2051523"/>
              <a:ext cx="2435756" cy="1079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44"/>
            <p:cNvGrpSpPr/>
            <p:nvPr/>
          </p:nvGrpSpPr>
          <p:grpSpPr>
            <a:xfrm>
              <a:off x="6236283" y="2278980"/>
              <a:ext cx="2353066" cy="641220"/>
              <a:chOff x="6284772" y="884749"/>
              <a:chExt cx="2353066" cy="64122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284772" y="884749"/>
                <a:ext cx="2353066" cy="42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9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800" dirty="0" smtClean="0"/>
                  <a:t>精妙的调试版棋盘</a:t>
                </a:r>
                <a:endParaRPr lang="zh-CN" altLang="en-US" sz="1800" dirty="0"/>
              </a:p>
            </p:txBody>
          </p:sp>
          <p:sp>
            <p:nvSpPr>
              <p:cNvPr id="76" name="Rectangle 13" descr="FD1DDF730CE4456e89755B07FE1653D0# #Rectangle 13"/>
              <p:cNvSpPr>
                <a:spLocks noChangeArrowheads="1"/>
              </p:cNvSpPr>
              <p:nvPr/>
            </p:nvSpPr>
            <p:spPr bwMode="auto">
              <a:xfrm>
                <a:off x="6914231" y="1276633"/>
                <a:ext cx="1394799" cy="249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None/>
                  <a:defRPr/>
                </a:pPr>
                <a:r>
                  <a:rPr lang="zh-CN" altLang="en-US" sz="800" dirty="0" smtClean="0">
                    <a:solidFill>
                      <a:schemeClr val="bg1"/>
                    </a:solidFill>
                    <a:latin typeface="方正兰亭黑_GBK" pitchFamily="2" charset="-122"/>
                    <a:ea typeface="方正兰亭黑_GBK" pitchFamily="2" charset="-122"/>
                  </a:rPr>
                  <a:t>显示位置</a:t>
                </a:r>
                <a:endParaRPr lang="en-US" altLang="zh-CN" sz="800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</p:grpSp>
      </p:grpSp>
      <p:grpSp>
        <p:nvGrpSpPr>
          <p:cNvPr id="8" name="组合 76"/>
          <p:cNvGrpSpPr/>
          <p:nvPr/>
        </p:nvGrpSpPr>
        <p:grpSpPr>
          <a:xfrm>
            <a:off x="6645757" y="3363798"/>
            <a:ext cx="2102710" cy="932862"/>
            <a:chOff x="6137721" y="3534643"/>
            <a:chExt cx="2435756" cy="1079946"/>
          </a:xfrm>
        </p:grpSpPr>
        <p:sp>
          <p:nvSpPr>
            <p:cNvPr id="78" name="矩形 77"/>
            <p:cNvSpPr/>
            <p:nvPr/>
          </p:nvSpPr>
          <p:spPr>
            <a:xfrm>
              <a:off x="6137721" y="3534643"/>
              <a:ext cx="2435756" cy="1079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78"/>
            <p:cNvGrpSpPr/>
            <p:nvPr/>
          </p:nvGrpSpPr>
          <p:grpSpPr>
            <a:xfrm>
              <a:off x="6287402" y="3764416"/>
              <a:ext cx="2202658" cy="638905"/>
              <a:chOff x="6335891" y="887065"/>
              <a:chExt cx="2202658" cy="63890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335891" y="887065"/>
                <a:ext cx="2202658" cy="42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9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en-US" altLang="zh-CN" sz="1800" dirty="0" err="1" smtClean="0"/>
                  <a:t>Bfs</a:t>
                </a:r>
                <a:r>
                  <a:rPr lang="zh-CN" altLang="en-US" sz="1800" dirty="0" smtClean="0"/>
                  <a:t>算法计算运费</a:t>
                </a:r>
                <a:endParaRPr lang="zh-CN" altLang="en-US" sz="1800" dirty="0"/>
              </a:p>
            </p:txBody>
          </p:sp>
          <p:sp>
            <p:nvSpPr>
              <p:cNvPr id="81" name="Rectangle 13" descr="FD1DDF730CE4456e89755B07FE1653D0# #Rectangle 13"/>
              <p:cNvSpPr>
                <a:spLocks noChangeArrowheads="1"/>
              </p:cNvSpPr>
              <p:nvPr/>
            </p:nvSpPr>
            <p:spPr bwMode="auto">
              <a:xfrm>
                <a:off x="6706687" y="1276634"/>
                <a:ext cx="1394799" cy="249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None/>
                  <a:defRPr/>
                </a:pPr>
                <a:r>
                  <a:rPr lang="zh-CN" altLang="en-US" sz="800" dirty="0" smtClean="0">
                    <a:solidFill>
                      <a:schemeClr val="bg1"/>
                    </a:solidFill>
                    <a:latin typeface="方正兰亭黑_GBK" pitchFamily="2" charset="-122"/>
                    <a:ea typeface="方正兰亭黑_GBK" pitchFamily="2" charset="-122"/>
                  </a:rPr>
                  <a:t>单位距离运费可改</a:t>
                </a:r>
                <a:endParaRPr lang="en-US" altLang="zh-CN" sz="800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endParaRPr>
              </a:p>
            </p:txBody>
          </p:sp>
        </p:grpSp>
      </p:grpSp>
      <p:sp>
        <p:nvSpPr>
          <p:cNvPr id="29" name="MH_Title_1"/>
          <p:cNvSpPr>
            <a:spLocks noChangeArrowheads="1"/>
          </p:cNvSpPr>
          <p:nvPr/>
        </p:nvSpPr>
        <p:spPr bwMode="auto">
          <a:xfrm>
            <a:off x="-17557" y="2132633"/>
            <a:ext cx="1177826" cy="1702292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txBody>
          <a:bodyPr lIns="0" tIns="0" rIns="80944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zh-CN" altLang="en-US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复盘</a:t>
            </a: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功能介绍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0917"/>
            <a:ext cx="295275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06" y="2396376"/>
            <a:ext cx="3044825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013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1522064" y="1961369"/>
            <a:ext cx="0" cy="809875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2902471" y="2771244"/>
            <a:ext cx="0" cy="808287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5350743" y="2771244"/>
            <a:ext cx="0" cy="808287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4126607" y="1961369"/>
            <a:ext cx="0" cy="809875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6573292" y="1961369"/>
            <a:ext cx="0" cy="809875"/>
          </a:xfrm>
          <a:prstGeom prst="line">
            <a:avLst/>
          </a:prstGeom>
          <a:noFill/>
          <a:ln w="6350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283940" y="1724758"/>
            <a:ext cx="474663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90071" y="1724758"/>
            <a:ext cx="473075" cy="474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5111030" y="3341332"/>
            <a:ext cx="476250" cy="4779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7799016" y="2771244"/>
            <a:ext cx="0" cy="808287"/>
          </a:xfrm>
          <a:prstGeom prst="line">
            <a:avLst/>
          </a:prstGeom>
          <a:noFill/>
          <a:ln w="635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7562479" y="3341332"/>
            <a:ext cx="473075" cy="4779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665934" y="3341332"/>
            <a:ext cx="473075" cy="4779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336756" y="1724758"/>
            <a:ext cx="473075" cy="4748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>
            <a:off x="805770" y="2526594"/>
            <a:ext cx="1424666" cy="487714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6"/>
          <p:cNvSpPr/>
          <p:nvPr/>
        </p:nvSpPr>
        <p:spPr bwMode="auto">
          <a:xfrm>
            <a:off x="2379595" y="2526594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7"/>
          <p:cNvSpPr/>
          <p:nvPr/>
        </p:nvSpPr>
        <p:spPr bwMode="auto">
          <a:xfrm>
            <a:off x="3603732" y="2526594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8"/>
          <p:cNvSpPr/>
          <p:nvPr/>
        </p:nvSpPr>
        <p:spPr bwMode="auto">
          <a:xfrm>
            <a:off x="4824921" y="2526594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9"/>
          <p:cNvSpPr/>
          <p:nvPr/>
        </p:nvSpPr>
        <p:spPr bwMode="auto">
          <a:xfrm>
            <a:off x="6050646" y="2526594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8"/>
          <p:cNvSpPr/>
          <p:nvPr/>
        </p:nvSpPr>
        <p:spPr bwMode="auto">
          <a:xfrm>
            <a:off x="7276140" y="2526594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0"/>
          <p:cNvSpPr>
            <a:spLocks noEditPoints="1"/>
          </p:cNvSpPr>
          <p:nvPr/>
        </p:nvSpPr>
        <p:spPr bwMode="auto">
          <a:xfrm>
            <a:off x="1433165" y="1842674"/>
            <a:ext cx="177800" cy="23897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4027320" y="1843716"/>
            <a:ext cx="198574" cy="235304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2"/>
          <p:cNvSpPr>
            <a:spLocks noEditPoints="1"/>
          </p:cNvSpPr>
          <p:nvPr/>
        </p:nvSpPr>
        <p:spPr bwMode="auto">
          <a:xfrm>
            <a:off x="5247424" y="3445376"/>
            <a:ext cx="203462" cy="268309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2784854" y="3470618"/>
            <a:ext cx="235234" cy="219413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788640" y="3257556"/>
            <a:ext cx="1466850" cy="43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2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Freeform 21"/>
          <p:cNvSpPr>
            <a:spLocks noEditPoints="1"/>
          </p:cNvSpPr>
          <p:nvPr/>
        </p:nvSpPr>
        <p:spPr bwMode="auto">
          <a:xfrm>
            <a:off x="7678865" y="3467967"/>
            <a:ext cx="240302" cy="245718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4"/>
          <p:cNvSpPr>
            <a:spLocks noEditPoints="1"/>
          </p:cNvSpPr>
          <p:nvPr/>
        </p:nvSpPr>
        <p:spPr bwMode="auto">
          <a:xfrm>
            <a:off x="6455818" y="1856751"/>
            <a:ext cx="238125" cy="224899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957151" y="2593125"/>
            <a:ext cx="1212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01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47" name="Title 9"/>
          <p:cNvSpPr txBox="1">
            <a:spLocks/>
          </p:cNvSpPr>
          <p:nvPr/>
        </p:nvSpPr>
        <p:spPr>
          <a:xfrm>
            <a:off x="395536" y="699542"/>
            <a:ext cx="1282176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Subtitle 10"/>
          <p:cNvSpPr txBox="1">
            <a:spLocks/>
          </p:cNvSpPr>
          <p:nvPr/>
        </p:nvSpPr>
        <p:spPr>
          <a:xfrm>
            <a:off x="1321606" y="843558"/>
            <a:ext cx="1344328" cy="280593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3535915" y="2570804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03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21763" y="2585785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02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4836123" y="2567834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04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7254147" y="2585785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06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968774" y="2567834"/>
            <a:ext cx="1212212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b="1" dirty="0" smtClean="0">
                <a:solidFill>
                  <a:schemeClr val="bg1"/>
                </a:solidFill>
              </a:rPr>
              <a:t>PART 05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6948264" y="1930668"/>
            <a:ext cx="204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后续功能扩展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24"/>
          <p:cNvSpPr>
            <a:spLocks noChangeArrowheads="1"/>
          </p:cNvSpPr>
          <p:nvPr/>
        </p:nvSpPr>
        <p:spPr bwMode="auto">
          <a:xfrm>
            <a:off x="5873389" y="3071434"/>
            <a:ext cx="1466850" cy="74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核心功能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4617318" y="1920954"/>
            <a:ext cx="1466850" cy="3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endParaRPr lang="en-US" altLang="zh-CN" sz="23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3369273" y="3074646"/>
            <a:ext cx="1466850" cy="3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模块划分</a:t>
            </a:r>
            <a:endParaRPr lang="en-US" altLang="zh-CN" sz="23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1887123" y="1915691"/>
            <a:ext cx="1955933" cy="37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数据结构设计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40" grpId="0"/>
      <p:bldP spid="47" grpId="0"/>
      <p:bldP spid="48" grpId="0" build="p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644008" y="3118088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Requirements Analysis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36354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1695" y="1862981"/>
            <a:ext cx="1640105" cy="2295595"/>
            <a:chOff x="1591445" y="2300385"/>
            <a:chExt cx="4446740" cy="3482386"/>
          </a:xfrm>
        </p:grpSpPr>
        <p:sp>
          <p:nvSpPr>
            <p:cNvPr id="28674" name="MH_Other_1"/>
            <p:cNvSpPr>
              <a:spLocks/>
            </p:cNvSpPr>
            <p:nvPr/>
          </p:nvSpPr>
          <p:spPr bwMode="auto">
            <a:xfrm>
              <a:off x="1591445" y="4054972"/>
              <a:ext cx="3964564" cy="189188"/>
            </a:xfrm>
            <a:custGeom>
              <a:avLst/>
              <a:gdLst>
                <a:gd name="T0" fmla="*/ 0 w 3759200"/>
                <a:gd name="T1" fmla="*/ 76116 h 179488"/>
                <a:gd name="T2" fmla="*/ 2070100 w 3759200"/>
                <a:gd name="T3" fmla="*/ 177602 h 179488"/>
                <a:gd name="T4" fmla="*/ 3759200 w 3759200"/>
                <a:gd name="T5" fmla="*/ 0 h 179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59200" h="179488">
                  <a:moveTo>
                    <a:pt x="0" y="76200"/>
                  </a:moveTo>
                  <a:cubicBezTo>
                    <a:pt x="921808" y="129116"/>
                    <a:pt x="1443567" y="190500"/>
                    <a:pt x="2070100" y="177800"/>
                  </a:cubicBezTo>
                  <a:cubicBezTo>
                    <a:pt x="2696633" y="165100"/>
                    <a:pt x="3440641" y="86783"/>
                    <a:pt x="37592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5" name="MH_Other_2"/>
            <p:cNvSpPr>
              <a:spLocks/>
            </p:cNvSpPr>
            <p:nvPr/>
          </p:nvSpPr>
          <p:spPr bwMode="auto">
            <a:xfrm>
              <a:off x="1591445" y="2300385"/>
              <a:ext cx="3442206" cy="1861737"/>
            </a:xfrm>
            <a:custGeom>
              <a:avLst/>
              <a:gdLst>
                <a:gd name="T0" fmla="*/ 0 w 3263900"/>
                <a:gd name="T1" fmla="*/ 1778000 h 1778000"/>
                <a:gd name="T2" fmla="*/ 2070100 w 3263900"/>
                <a:gd name="T3" fmla="*/ 1016000 h 1778000"/>
                <a:gd name="T4" fmla="*/ 3263900 w 3263900"/>
                <a:gd name="T5" fmla="*/ 0 h 17780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3900" h="1778000">
                  <a:moveTo>
                    <a:pt x="0" y="1778000"/>
                  </a:moveTo>
                  <a:cubicBezTo>
                    <a:pt x="594783" y="1656291"/>
                    <a:pt x="1526117" y="1312333"/>
                    <a:pt x="2070100" y="1016000"/>
                  </a:cubicBezTo>
                  <a:cubicBezTo>
                    <a:pt x="2614083" y="719667"/>
                    <a:pt x="2897716" y="483658"/>
                    <a:pt x="32639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6" name="MH_Other_3"/>
            <p:cNvSpPr>
              <a:spLocks/>
            </p:cNvSpPr>
            <p:nvPr/>
          </p:nvSpPr>
          <p:spPr bwMode="auto">
            <a:xfrm>
              <a:off x="1591445" y="3184375"/>
              <a:ext cx="4433347" cy="991141"/>
            </a:xfrm>
            <a:custGeom>
              <a:avLst/>
              <a:gdLst>
                <a:gd name="T0" fmla="*/ 0 w 4203700"/>
                <a:gd name="T1" fmla="*/ 939800 h 939800"/>
                <a:gd name="T2" fmla="*/ 2387600 w 4203700"/>
                <a:gd name="T3" fmla="*/ 622300 h 939800"/>
                <a:gd name="T4" fmla="*/ 4203700 w 4203700"/>
                <a:gd name="T5" fmla="*/ 0 h 939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3700" h="939800">
                  <a:moveTo>
                    <a:pt x="0" y="939800"/>
                  </a:moveTo>
                  <a:cubicBezTo>
                    <a:pt x="919691" y="827616"/>
                    <a:pt x="1686983" y="778933"/>
                    <a:pt x="2387600" y="622300"/>
                  </a:cubicBezTo>
                  <a:cubicBezTo>
                    <a:pt x="3088217" y="465667"/>
                    <a:pt x="3722158" y="201083"/>
                    <a:pt x="42037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7" name="MH_Other_4"/>
            <p:cNvSpPr>
              <a:spLocks/>
            </p:cNvSpPr>
            <p:nvPr/>
          </p:nvSpPr>
          <p:spPr bwMode="auto">
            <a:xfrm>
              <a:off x="1658414" y="4162122"/>
              <a:ext cx="4379771" cy="723265"/>
            </a:xfrm>
            <a:custGeom>
              <a:avLst/>
              <a:gdLst>
                <a:gd name="T0" fmla="*/ 0 w 4152900"/>
                <a:gd name="T1" fmla="*/ 0 h 685800"/>
                <a:gd name="T2" fmla="*/ 2959100 w 4152900"/>
                <a:gd name="T3" fmla="*/ 368300 h 685800"/>
                <a:gd name="T4" fmla="*/ 4152900 w 4152900"/>
                <a:gd name="T5" fmla="*/ 685800 h 6858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52900" h="685800">
                  <a:moveTo>
                    <a:pt x="0" y="0"/>
                  </a:moveTo>
                  <a:cubicBezTo>
                    <a:pt x="1133475" y="127000"/>
                    <a:pt x="2266950" y="254000"/>
                    <a:pt x="2959100" y="368300"/>
                  </a:cubicBezTo>
                  <a:cubicBezTo>
                    <a:pt x="3651250" y="482600"/>
                    <a:pt x="3902075" y="584200"/>
                    <a:pt x="4152900" y="6858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8" name="MH_Other_5"/>
            <p:cNvSpPr>
              <a:spLocks/>
            </p:cNvSpPr>
            <p:nvPr/>
          </p:nvSpPr>
          <p:spPr bwMode="auto">
            <a:xfrm>
              <a:off x="1604839" y="4162122"/>
              <a:ext cx="3428812" cy="1620649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84" name="MH_Other_6"/>
          <p:cNvSpPr>
            <a:spLocks noChangeArrowheads="1"/>
          </p:cNvSpPr>
          <p:nvPr/>
        </p:nvSpPr>
        <p:spPr bwMode="auto">
          <a:xfrm>
            <a:off x="2363563" y="1412996"/>
            <a:ext cx="501226" cy="50125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01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5" name="MH_Other_7"/>
          <p:cNvSpPr>
            <a:spLocks noChangeArrowheads="1"/>
          </p:cNvSpPr>
          <p:nvPr/>
        </p:nvSpPr>
        <p:spPr bwMode="auto">
          <a:xfrm>
            <a:off x="2915816" y="1970588"/>
            <a:ext cx="501225" cy="501253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02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6" name="MH_Other_8"/>
          <p:cNvSpPr>
            <a:spLocks noChangeArrowheads="1"/>
          </p:cNvSpPr>
          <p:nvPr/>
        </p:nvSpPr>
        <p:spPr bwMode="auto">
          <a:xfrm>
            <a:off x="2704063" y="2667916"/>
            <a:ext cx="501226" cy="50244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03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7" name="MH_Other_9"/>
          <p:cNvSpPr>
            <a:spLocks noChangeArrowheads="1"/>
          </p:cNvSpPr>
          <p:nvPr/>
        </p:nvSpPr>
        <p:spPr bwMode="auto">
          <a:xfrm>
            <a:off x="3057660" y="3223937"/>
            <a:ext cx="501225" cy="502444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04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8" name="MH_Other_10"/>
          <p:cNvSpPr>
            <a:spLocks noChangeArrowheads="1"/>
          </p:cNvSpPr>
          <p:nvPr/>
        </p:nvSpPr>
        <p:spPr bwMode="auto">
          <a:xfrm>
            <a:off x="2339752" y="3924024"/>
            <a:ext cx="501226" cy="501253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05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28689" name="MH_Title_1"/>
          <p:cNvSpPr>
            <a:spLocks noChangeArrowheads="1"/>
          </p:cNvSpPr>
          <p:nvPr/>
        </p:nvSpPr>
        <p:spPr bwMode="auto">
          <a:xfrm>
            <a:off x="-17557" y="2132633"/>
            <a:ext cx="1177826" cy="1702292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txBody>
          <a:bodyPr lIns="0" tIns="0" rIns="80944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120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Requirements</a:t>
            </a:r>
          </a:p>
          <a:p>
            <a:pPr algn="ctr" latinLnBrk="1"/>
            <a:r>
              <a:rPr lang="en-US" altLang="zh-CN" sz="120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Analysis</a:t>
            </a:r>
          </a:p>
          <a:p>
            <a:pPr algn="ctr" eaLnBrk="1" latinLnBrk="1" hangingPunct="1"/>
            <a:endParaRPr lang="zh-CN" altLang="en-US" sz="120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3583256" y="1670202"/>
            <a:ext cx="2991051" cy="311868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一个牛逼的下棋机器人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3278292" y="2280109"/>
            <a:ext cx="3686754" cy="988977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pPr marL="800100" lvl="1" indent="-342900" defTabSz="914400">
              <a:buFont typeface="Wingdings" charset="2"/>
              <a:buChar char="l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更多的模式体验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</a:p>
          <a:p>
            <a:pPr marL="457200" lvl="1" defTabSz="914400"/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1. 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玩家 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vs 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玩家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457200" lvl="1" defTabSz="914400"/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2. 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机器人 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vs 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机器人 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用户观战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457200" lvl="1" defTabSz="914400"/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3. 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模拟直播解说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08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 animBg="1"/>
      <p:bldP spid="28685" grpId="0" animBg="1"/>
      <p:bldP spid="28686" grpId="0" animBg="1"/>
      <p:bldP spid="28687" grpId="0" animBg="1"/>
      <p:bldP spid="28688" grpId="0" animBg="1"/>
      <p:bldP spid="28689" grpId="0" animBg="1"/>
      <p:bldP spid="22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数据结构设计</a:t>
            </a:r>
            <a:endParaRPr lang="en-US" altLang="zh-CN" sz="26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644008" y="3118088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Data Structure Design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4498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3568" y="1542180"/>
            <a:ext cx="1656957" cy="120589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   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实时当前棋盘</a:t>
            </a:r>
            <a:endParaRPr lang="zh-CN" altLang="en-US" sz="1700" b="1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5755" y="3223814"/>
            <a:ext cx="1694814" cy="729677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维数组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(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可能改为用位图实现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)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3239" y="1542180"/>
            <a:ext cx="1454727" cy="120589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700" b="1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所有棋盘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记录      记录池</a:t>
            </a:r>
            <a:endParaRPr lang="en-US" altLang="zh-CN" sz="1700" b="1" dirty="0" smtClean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33195" y="3223814"/>
            <a:ext cx="1694814" cy="1544002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栈式链表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(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底层数据结构是链表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, 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但是又有栈的特性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)</a:t>
            </a:r>
          </a:p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(</a:t>
            </a: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可以</a:t>
            </a:r>
            <a:r>
              <a:rPr lang="zh-CN" altLang="en-US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充分拟合算法函数递归的特性</a:t>
            </a: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)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92043" y="1542180"/>
            <a:ext cx="1454727" cy="120589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700" b="1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禁</a:t>
            </a:r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手状态棋盘</a:t>
            </a:r>
            <a:endParaRPr lang="zh-CN" altLang="en-US" sz="1700" b="1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2000" y="3223814"/>
            <a:ext cx="1694814" cy="415488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99984" y="1542180"/>
            <a:ext cx="1454727" cy="120589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权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值表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权值顺序表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79940" y="3223814"/>
            <a:ext cx="1694814" cy="729677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BYTE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数组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altLang="zh-CN" sz="1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(unsigned char)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655" y="593336"/>
            <a:ext cx="1315039" cy="376996"/>
          </a:xfrm>
          <a:prstGeom prst="rect">
            <a:avLst/>
          </a:prstGeom>
        </p:spPr>
        <p:txBody>
          <a:bodyPr wrap="none" lIns="68548" tIns="34275" rIns="68548" bIns="34275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大体布局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3040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1757193" y="1347328"/>
            <a:ext cx="942599" cy="235591"/>
            <a:chOff x="2940050" y="2132898"/>
            <a:chExt cx="2994025" cy="314202"/>
          </a:xfrm>
        </p:grpSpPr>
        <p:sp>
          <p:nvSpPr>
            <p:cNvPr id="23" name="圆角矩形 22"/>
            <p:cNvSpPr/>
            <p:nvPr/>
          </p:nvSpPr>
          <p:spPr>
            <a:xfrm>
              <a:off x="2940050" y="2132898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940050" y="2132898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1753449" y="1648943"/>
            <a:ext cx="946343" cy="235902"/>
            <a:chOff x="2940050" y="2519659"/>
            <a:chExt cx="2994025" cy="314618"/>
          </a:xfrm>
        </p:grpSpPr>
        <p:sp>
          <p:nvSpPr>
            <p:cNvPr id="28" name="圆角矩形 27"/>
            <p:cNvSpPr/>
            <p:nvPr/>
          </p:nvSpPr>
          <p:spPr>
            <a:xfrm>
              <a:off x="2940050" y="252007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940051" y="2519659"/>
              <a:ext cx="889000" cy="31420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39"/>
          <p:cNvGrpSpPr/>
          <p:nvPr/>
        </p:nvGrpSpPr>
        <p:grpSpPr>
          <a:xfrm>
            <a:off x="1753449" y="2993059"/>
            <a:ext cx="946344" cy="235591"/>
            <a:chOff x="3244272" y="3971332"/>
            <a:chExt cx="3011560" cy="314202"/>
          </a:xfrm>
        </p:grpSpPr>
        <p:sp>
          <p:nvSpPr>
            <p:cNvPr id="41" name="圆角矩形 40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45"/>
          <p:cNvGrpSpPr/>
          <p:nvPr/>
        </p:nvGrpSpPr>
        <p:grpSpPr>
          <a:xfrm>
            <a:off x="1753451" y="3286454"/>
            <a:ext cx="946342" cy="235619"/>
            <a:chOff x="3244272" y="4362615"/>
            <a:chExt cx="3008542" cy="314238"/>
          </a:xfrm>
        </p:grpSpPr>
        <p:sp>
          <p:nvSpPr>
            <p:cNvPr id="47" name="圆角矩形 46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49"/>
          <p:cNvGrpSpPr/>
          <p:nvPr/>
        </p:nvGrpSpPr>
        <p:grpSpPr>
          <a:xfrm>
            <a:off x="749446" y="1275606"/>
            <a:ext cx="1083455" cy="1135473"/>
            <a:chOff x="471707" y="1675770"/>
            <a:chExt cx="2158455" cy="2196000"/>
          </a:xfrm>
          <a:solidFill>
            <a:schemeClr val="accent1"/>
          </a:solidFill>
        </p:grpSpPr>
        <p:grpSp>
          <p:nvGrpSpPr>
            <p:cNvPr id="9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5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组合 5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组合 57"/>
          <p:cNvGrpSpPr/>
          <p:nvPr/>
        </p:nvGrpSpPr>
        <p:grpSpPr>
          <a:xfrm>
            <a:off x="765898" y="2861676"/>
            <a:ext cx="1128047" cy="1178996"/>
            <a:chOff x="478903" y="4355475"/>
            <a:chExt cx="2158455" cy="2196000"/>
          </a:xfrm>
          <a:solidFill>
            <a:schemeClr val="accent2"/>
          </a:solidFill>
        </p:grpSpPr>
        <p:grpSp>
          <p:nvGrpSpPr>
            <p:cNvPr id="12" name="组合 58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4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59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61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19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6" name="矩形 65"/>
          <p:cNvSpPr/>
          <p:nvPr/>
        </p:nvSpPr>
        <p:spPr>
          <a:xfrm>
            <a:off x="633655" y="593336"/>
            <a:ext cx="1494575" cy="376996"/>
          </a:xfrm>
          <a:prstGeom prst="rect">
            <a:avLst/>
          </a:prstGeom>
        </p:spPr>
        <p:txBody>
          <a:bodyPr wrap="none" lIns="68548" tIns="34275" rIns="68548" bIns="34275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具体结构体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61952" y="1042603"/>
            <a:ext cx="161976" cy="1619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zh-CN" altLang="en-US" sz="10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3842940" y="1204578"/>
            <a:ext cx="0" cy="740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761952" y="1945447"/>
            <a:ext cx="161976" cy="1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zh-CN" altLang="en-US" sz="10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842940" y="2107423"/>
            <a:ext cx="0" cy="740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61952" y="2848291"/>
            <a:ext cx="161976" cy="1619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zh-CN" altLang="en-US" sz="10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3851920" y="2986312"/>
            <a:ext cx="0" cy="740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58839"/>
            <a:ext cx="3738990" cy="221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5757"/>
            <a:ext cx="36893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1118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0" grpId="0" animBg="1"/>
      <p:bldP spid="74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126207" y="1596487"/>
            <a:ext cx="1012247" cy="936104"/>
            <a:chOff x="5359953" y="1203598"/>
            <a:chExt cx="1012247" cy="936104"/>
          </a:xfrm>
        </p:grpSpPr>
        <p:sp>
          <p:nvSpPr>
            <p:cNvPr id="11" name="椭圆 10"/>
            <p:cNvSpPr/>
            <p:nvPr/>
          </p:nvSpPr>
          <p:spPr>
            <a:xfrm>
              <a:off x="5364088" y="1203598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59953" y="1324929"/>
              <a:ext cx="1012247" cy="742765"/>
            </a:xfrm>
            <a:prstGeom prst="rect">
              <a:avLst/>
            </a:prstGeom>
            <a:noFill/>
          </p:spPr>
          <p:txBody>
            <a:bodyPr wrap="square" lIns="65023" tIns="32511" rIns="65023" bIns="32511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72000" y="2643758"/>
            <a:ext cx="226446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6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模块划分</a:t>
            </a:r>
            <a:endParaRPr lang="zh-CN" altLang="en-US" sz="2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860032" y="3118087"/>
            <a:ext cx="3096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entaur" panose="02030504050205020304" pitchFamily="18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Module Design</a:t>
            </a:r>
          </a:p>
        </p:txBody>
      </p:sp>
      <p:pic>
        <p:nvPicPr>
          <p:cNvPr id="15" name="Picture 2" descr="C:\Users\Administrator\Desktop\ca9507f98750f994ca16ba765fe38613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92696" y="-879376"/>
            <a:ext cx="6191250" cy="5467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4498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9" name="Freeform 20"/>
          <p:cNvSpPr>
            <a:spLocks/>
          </p:cNvSpPr>
          <p:nvPr/>
        </p:nvSpPr>
        <p:spPr bwMode="auto">
          <a:xfrm>
            <a:off x="1167694" y="2732115"/>
            <a:ext cx="1594159" cy="1423811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457 h 17"/>
              <a:gd name="T4" fmla="*/ 1147763 w 18"/>
              <a:gd name="T5" fmla="*/ 643031 h 17"/>
              <a:gd name="T6" fmla="*/ 1083998 w 18"/>
              <a:gd name="T7" fmla="*/ 759945 h 17"/>
              <a:gd name="T8" fmla="*/ 637646 w 18"/>
              <a:gd name="T9" fmla="*/ 993775 h 17"/>
              <a:gd name="T10" fmla="*/ 510117 w 18"/>
              <a:gd name="T11" fmla="*/ 993775 h 17"/>
              <a:gd name="T12" fmla="*/ 63765 w 18"/>
              <a:gd name="T13" fmla="*/ 759945 h 17"/>
              <a:gd name="T14" fmla="*/ 0 w 18"/>
              <a:gd name="T15" fmla="*/ 643031 h 17"/>
              <a:gd name="T16" fmla="*/ 0 w 18"/>
              <a:gd name="T17" fmla="*/ 58457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68551" tIns="34276" rIns="68551" bIns="34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altLang="zh-CN" sz="1600" b="1" kern="0" dirty="0" smtClea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b="1" kern="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</a:t>
            </a:r>
            <a:r>
              <a:rPr lang="zh-CN" altLang="en-US" sz="1600" b="1" kern="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zh-CN" altLang="en-US" sz="1600" b="1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70" name="Freeform 21"/>
          <p:cNvSpPr>
            <a:spLocks/>
          </p:cNvSpPr>
          <p:nvPr/>
        </p:nvSpPr>
        <p:spPr bwMode="auto">
          <a:xfrm>
            <a:off x="1176228" y="1810037"/>
            <a:ext cx="1594159" cy="1625809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457 h 17"/>
              <a:gd name="T4" fmla="*/ 1147763 w 18"/>
              <a:gd name="T5" fmla="*/ 643031 h 17"/>
              <a:gd name="T6" fmla="*/ 1083998 w 18"/>
              <a:gd name="T7" fmla="*/ 759945 h 17"/>
              <a:gd name="T8" fmla="*/ 637646 w 18"/>
              <a:gd name="T9" fmla="*/ 993775 h 17"/>
              <a:gd name="T10" fmla="*/ 510117 w 18"/>
              <a:gd name="T11" fmla="*/ 993775 h 17"/>
              <a:gd name="T12" fmla="*/ 63765 w 18"/>
              <a:gd name="T13" fmla="*/ 759945 h 17"/>
              <a:gd name="T14" fmla="*/ 0 w 18"/>
              <a:gd name="T15" fmla="*/ 643031 h 17"/>
              <a:gd name="T16" fmla="*/ 0 w 18"/>
              <a:gd name="T17" fmla="*/ 58457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xtLst/>
        </p:spPr>
        <p:txBody>
          <a:bodyPr lIns="65012" tIns="32506" rIns="65012" bIns="32506"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71" name="Freeform 22"/>
          <p:cNvSpPr>
            <a:spLocks/>
          </p:cNvSpPr>
          <p:nvPr/>
        </p:nvSpPr>
        <p:spPr bwMode="auto">
          <a:xfrm>
            <a:off x="1176228" y="1159175"/>
            <a:ext cx="1594159" cy="1383364"/>
          </a:xfrm>
          <a:custGeom>
            <a:avLst/>
            <a:gdLst>
              <a:gd name="T0" fmla="*/ 1083998 w 18"/>
              <a:gd name="T1" fmla="*/ 0 h 17"/>
              <a:gd name="T2" fmla="*/ 1147763 w 18"/>
              <a:gd name="T3" fmla="*/ 58551 h 17"/>
              <a:gd name="T4" fmla="*/ 1147763 w 18"/>
              <a:gd name="T5" fmla="*/ 644058 h 17"/>
              <a:gd name="T6" fmla="*/ 1083998 w 18"/>
              <a:gd name="T7" fmla="*/ 761160 h 17"/>
              <a:gd name="T8" fmla="*/ 637646 w 18"/>
              <a:gd name="T9" fmla="*/ 995363 h 17"/>
              <a:gd name="T10" fmla="*/ 510117 w 18"/>
              <a:gd name="T11" fmla="*/ 995363 h 17"/>
              <a:gd name="T12" fmla="*/ 63765 w 18"/>
              <a:gd name="T13" fmla="*/ 761160 h 17"/>
              <a:gd name="T14" fmla="*/ 0 w 18"/>
              <a:gd name="T15" fmla="*/ 644058 h 17"/>
              <a:gd name="T16" fmla="*/ 0 w 18"/>
              <a:gd name="T17" fmla="*/ 58551 h 17"/>
              <a:gd name="T18" fmla="*/ 63765 w 18"/>
              <a:gd name="T19" fmla="*/ 0 h 17"/>
              <a:gd name="T20" fmla="*/ 1083998 w 18"/>
              <a:gd name="T21" fmla="*/ 0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17" y="0"/>
                </a:moveTo>
                <a:cubicBezTo>
                  <a:pt x="17" y="0"/>
                  <a:pt x="18" y="0"/>
                  <a:pt x="18" y="1"/>
                </a:cubicBezTo>
                <a:cubicBezTo>
                  <a:pt x="18" y="1"/>
                  <a:pt x="18" y="10"/>
                  <a:pt x="18" y="11"/>
                </a:cubicBezTo>
                <a:cubicBezTo>
                  <a:pt x="18" y="12"/>
                  <a:pt x="18" y="12"/>
                  <a:pt x="17" y="13"/>
                </a:cubicBezTo>
                <a:cubicBezTo>
                  <a:pt x="16" y="13"/>
                  <a:pt x="10" y="17"/>
                  <a:pt x="10" y="17"/>
                </a:cubicBezTo>
                <a:cubicBezTo>
                  <a:pt x="9" y="17"/>
                  <a:pt x="9" y="17"/>
                  <a:pt x="8" y="17"/>
                </a:cubicBezTo>
                <a:cubicBezTo>
                  <a:pt x="8" y="17"/>
                  <a:pt x="2" y="13"/>
                  <a:pt x="1" y="13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10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17" y="0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  <a:extLst/>
        </p:spPr>
        <p:txBody>
          <a:bodyPr rot="0" spcFirstLastPara="0" vertOverflow="overflow" horzOverflow="overflow" vert="horz" wrap="square" lIns="68551" tIns="34276" rIns="68551" bIns="34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052955" y="1353245"/>
            <a:ext cx="18070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459356" y="957079"/>
            <a:ext cx="0" cy="213122"/>
          </a:xfrm>
          <a:prstGeom prst="line">
            <a:avLst/>
          </a:prstGeom>
          <a:ln w="38100">
            <a:solidFill>
              <a:srgbClr val="008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449832" y="2350989"/>
            <a:ext cx="0" cy="211932"/>
          </a:xfrm>
          <a:prstGeom prst="line">
            <a:avLst/>
          </a:prstGeom>
          <a:ln w="38100">
            <a:solidFill>
              <a:srgbClr val="008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429592" y="3576944"/>
            <a:ext cx="0" cy="213122"/>
          </a:xfrm>
          <a:prstGeom prst="line">
            <a:avLst/>
          </a:prstGeom>
          <a:ln w="38100">
            <a:solidFill>
              <a:srgbClr val="008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70515" y="1961655"/>
            <a:ext cx="1223831" cy="425745"/>
          </a:xfrm>
          <a:prstGeom prst="rect">
            <a:avLst/>
          </a:prstGeom>
          <a:noFill/>
        </p:spPr>
        <p:txBody>
          <a:bodyPr wrap="square"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Reversi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331640" y="2715766"/>
            <a:ext cx="1262706" cy="425745"/>
          </a:xfrm>
          <a:prstGeom prst="rect">
            <a:avLst/>
          </a:prstGeom>
          <a:noFill/>
        </p:spPr>
        <p:txBody>
          <a:bodyPr wrap="square" lIns="65012" tIns="32506" rIns="65012" bIns="32506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Record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62"/>
          <p:cNvGrpSpPr/>
          <p:nvPr/>
        </p:nvGrpSpPr>
        <p:grpSpPr>
          <a:xfrm>
            <a:off x="1703444" y="1377707"/>
            <a:ext cx="540317" cy="539462"/>
            <a:chOff x="3175" y="0"/>
            <a:chExt cx="971551" cy="969963"/>
          </a:xfrm>
          <a:solidFill>
            <a:schemeClr val="bg1"/>
          </a:solidFill>
        </p:grpSpPr>
        <p:sp>
          <p:nvSpPr>
            <p:cNvPr id="64" name="Freeform 47"/>
            <p:cNvSpPr>
              <a:spLocks/>
            </p:cNvSpPr>
            <p:nvPr/>
          </p:nvSpPr>
          <p:spPr bwMode="auto">
            <a:xfrm>
              <a:off x="674688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21 h 127"/>
                <a:gd name="T4" fmla="*/ 107 w 127"/>
                <a:gd name="T5" fmla="*/ 21 h 127"/>
                <a:gd name="T6" fmla="*/ 107 w 127"/>
                <a:gd name="T7" fmla="*/ 127 h 127"/>
                <a:gd name="T8" fmla="*/ 127 w 127"/>
                <a:gd name="T9" fmla="*/ 127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21"/>
                  </a:lnTo>
                  <a:lnTo>
                    <a:pt x="107" y="21"/>
                  </a:lnTo>
                  <a:lnTo>
                    <a:pt x="107" y="127"/>
                  </a:lnTo>
                  <a:lnTo>
                    <a:pt x="127" y="127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101600" y="671513"/>
              <a:ext cx="201613" cy="200025"/>
            </a:xfrm>
            <a:custGeom>
              <a:avLst/>
              <a:gdLst>
                <a:gd name="T0" fmla="*/ 0 w 127"/>
                <a:gd name="T1" fmla="*/ 0 h 126"/>
                <a:gd name="T2" fmla="*/ 0 w 127"/>
                <a:gd name="T3" fmla="*/ 126 h 126"/>
                <a:gd name="T4" fmla="*/ 127 w 127"/>
                <a:gd name="T5" fmla="*/ 126 h 126"/>
                <a:gd name="T6" fmla="*/ 127 w 127"/>
                <a:gd name="T7" fmla="*/ 106 h 126"/>
                <a:gd name="T8" fmla="*/ 21 w 127"/>
                <a:gd name="T9" fmla="*/ 106 h 126"/>
                <a:gd name="T10" fmla="*/ 21 w 127"/>
                <a:gd name="T11" fmla="*/ 0 h 126"/>
                <a:gd name="T12" fmla="*/ 0 w 127"/>
                <a:gd name="T13" fmla="*/ 0 h 126"/>
                <a:gd name="T14" fmla="*/ 0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0" y="0"/>
                  </a:moveTo>
                  <a:lnTo>
                    <a:pt x="0" y="126"/>
                  </a:lnTo>
                  <a:lnTo>
                    <a:pt x="127" y="126"/>
                  </a:lnTo>
                  <a:lnTo>
                    <a:pt x="127" y="106"/>
                  </a:lnTo>
                  <a:lnTo>
                    <a:pt x="21" y="106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674688" y="671513"/>
              <a:ext cx="201613" cy="200025"/>
            </a:xfrm>
            <a:custGeom>
              <a:avLst/>
              <a:gdLst>
                <a:gd name="T0" fmla="*/ 107 w 127"/>
                <a:gd name="T1" fmla="*/ 0 h 126"/>
                <a:gd name="T2" fmla="*/ 107 w 127"/>
                <a:gd name="T3" fmla="*/ 106 h 126"/>
                <a:gd name="T4" fmla="*/ 0 w 127"/>
                <a:gd name="T5" fmla="*/ 106 h 126"/>
                <a:gd name="T6" fmla="*/ 0 w 127"/>
                <a:gd name="T7" fmla="*/ 126 h 126"/>
                <a:gd name="T8" fmla="*/ 127 w 127"/>
                <a:gd name="T9" fmla="*/ 126 h 126"/>
                <a:gd name="T10" fmla="*/ 127 w 127"/>
                <a:gd name="T11" fmla="*/ 0 h 126"/>
                <a:gd name="T12" fmla="*/ 107 w 127"/>
                <a:gd name="T13" fmla="*/ 0 h 126"/>
                <a:gd name="T14" fmla="*/ 107 w 127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6">
                  <a:moveTo>
                    <a:pt x="107" y="0"/>
                  </a:moveTo>
                  <a:lnTo>
                    <a:pt x="107" y="106"/>
                  </a:lnTo>
                  <a:lnTo>
                    <a:pt x="0" y="106"/>
                  </a:lnTo>
                  <a:lnTo>
                    <a:pt x="0" y="126"/>
                  </a:lnTo>
                  <a:lnTo>
                    <a:pt x="127" y="126"/>
                  </a:lnTo>
                  <a:lnTo>
                    <a:pt x="127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101600" y="98425"/>
              <a:ext cx="201613" cy="201613"/>
            </a:xfrm>
            <a:custGeom>
              <a:avLst/>
              <a:gdLst>
                <a:gd name="T0" fmla="*/ 0 w 127"/>
                <a:gd name="T1" fmla="*/ 0 h 127"/>
                <a:gd name="T2" fmla="*/ 0 w 127"/>
                <a:gd name="T3" fmla="*/ 127 h 127"/>
                <a:gd name="T4" fmla="*/ 21 w 127"/>
                <a:gd name="T5" fmla="*/ 127 h 127"/>
                <a:gd name="T6" fmla="*/ 21 w 127"/>
                <a:gd name="T7" fmla="*/ 21 h 127"/>
                <a:gd name="T8" fmla="*/ 127 w 127"/>
                <a:gd name="T9" fmla="*/ 21 h 127"/>
                <a:gd name="T10" fmla="*/ 127 w 127"/>
                <a:gd name="T11" fmla="*/ 0 h 127"/>
                <a:gd name="T12" fmla="*/ 0 w 12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27">
                  <a:moveTo>
                    <a:pt x="0" y="0"/>
                  </a:moveTo>
                  <a:lnTo>
                    <a:pt x="0" y="127"/>
                  </a:lnTo>
                  <a:lnTo>
                    <a:pt x="21" y="127"/>
                  </a:lnTo>
                  <a:lnTo>
                    <a:pt x="21" y="21"/>
                  </a:lnTo>
                  <a:lnTo>
                    <a:pt x="127" y="21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3175" y="469900"/>
              <a:ext cx="230188" cy="317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744538" y="469900"/>
              <a:ext cx="230188" cy="317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473075" y="741363"/>
              <a:ext cx="31750" cy="2286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473075" y="0"/>
              <a:ext cx="31750" cy="22860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407988" y="309563"/>
              <a:ext cx="163513" cy="169863"/>
            </a:xfrm>
            <a:custGeom>
              <a:avLst/>
              <a:gdLst>
                <a:gd name="T0" fmla="*/ 180 w 360"/>
                <a:gd name="T1" fmla="*/ 0 h 375"/>
                <a:gd name="T2" fmla="*/ 0 w 360"/>
                <a:gd name="T3" fmla="*/ 91 h 375"/>
                <a:gd name="T4" fmla="*/ 0 w 360"/>
                <a:gd name="T5" fmla="*/ 284 h 375"/>
                <a:gd name="T6" fmla="*/ 180 w 360"/>
                <a:gd name="T7" fmla="*/ 375 h 375"/>
                <a:gd name="T8" fmla="*/ 360 w 360"/>
                <a:gd name="T9" fmla="*/ 285 h 375"/>
                <a:gd name="T10" fmla="*/ 360 w 360"/>
                <a:gd name="T11" fmla="*/ 91 h 375"/>
                <a:gd name="T12" fmla="*/ 180 w 360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375">
                  <a:moveTo>
                    <a:pt x="180" y="0"/>
                  </a:moveTo>
                  <a:cubicBezTo>
                    <a:pt x="117" y="32"/>
                    <a:pt x="59" y="61"/>
                    <a:pt x="0" y="91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63" y="316"/>
                    <a:pt x="123" y="345"/>
                    <a:pt x="180" y="375"/>
                  </a:cubicBezTo>
                  <a:cubicBezTo>
                    <a:pt x="242" y="344"/>
                    <a:pt x="307" y="310"/>
                    <a:pt x="360" y="285"/>
                  </a:cubicBezTo>
                  <a:cubicBezTo>
                    <a:pt x="360" y="91"/>
                    <a:pt x="360" y="91"/>
                    <a:pt x="360" y="91"/>
                  </a:cubicBezTo>
                  <a:cubicBezTo>
                    <a:pt x="298" y="60"/>
                    <a:pt x="233" y="27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347663" y="477838"/>
              <a:ext cx="284163" cy="184150"/>
            </a:xfrm>
            <a:custGeom>
              <a:avLst/>
              <a:gdLst>
                <a:gd name="T0" fmla="*/ 0 w 179"/>
                <a:gd name="T1" fmla="*/ 0 h 116"/>
                <a:gd name="T2" fmla="*/ 0 w 179"/>
                <a:gd name="T3" fmla="*/ 74 h 116"/>
                <a:gd name="T4" fmla="*/ 89 w 179"/>
                <a:gd name="T5" fmla="*/ 116 h 116"/>
                <a:gd name="T6" fmla="*/ 179 w 179"/>
                <a:gd name="T7" fmla="*/ 67 h 116"/>
                <a:gd name="T8" fmla="*/ 179 w 179"/>
                <a:gd name="T9" fmla="*/ 0 h 116"/>
                <a:gd name="T10" fmla="*/ 158 w 179"/>
                <a:gd name="T11" fmla="*/ 0 h 116"/>
                <a:gd name="T12" fmla="*/ 158 w 179"/>
                <a:gd name="T13" fmla="*/ 55 h 116"/>
                <a:gd name="T14" fmla="*/ 89 w 179"/>
                <a:gd name="T15" fmla="*/ 93 h 116"/>
                <a:gd name="T16" fmla="*/ 20 w 179"/>
                <a:gd name="T17" fmla="*/ 61 h 116"/>
                <a:gd name="T18" fmla="*/ 20 w 179"/>
                <a:gd name="T19" fmla="*/ 0 h 116"/>
                <a:gd name="T20" fmla="*/ 0 w 179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16">
                  <a:moveTo>
                    <a:pt x="0" y="0"/>
                  </a:moveTo>
                  <a:lnTo>
                    <a:pt x="0" y="74"/>
                  </a:lnTo>
                  <a:lnTo>
                    <a:pt x="89" y="116"/>
                  </a:lnTo>
                  <a:lnTo>
                    <a:pt x="179" y="67"/>
                  </a:lnTo>
                  <a:lnTo>
                    <a:pt x="179" y="0"/>
                  </a:lnTo>
                  <a:lnTo>
                    <a:pt x="158" y="0"/>
                  </a:lnTo>
                  <a:lnTo>
                    <a:pt x="158" y="55"/>
                  </a:lnTo>
                  <a:lnTo>
                    <a:pt x="89" y="93"/>
                  </a:lnTo>
                  <a:lnTo>
                    <a:pt x="20" y="61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>
                <a:lnSpc>
                  <a:spcPct val="130000"/>
                </a:lnSpc>
                <a:defRPr/>
              </a:pP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599965" y="771550"/>
            <a:ext cx="2610690" cy="311868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Reversi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类是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main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函数调用的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99965" y="1059582"/>
            <a:ext cx="2146788" cy="573478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聚集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Record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类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, 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接口到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data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类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Ebrima" panose="02000000000000000000" pitchFamily="2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含有算法函数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Ebrima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99965" y="2177421"/>
            <a:ext cx="2994513" cy="296479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Record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类里有记录操作棋盘的函数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99965" y="2496811"/>
            <a:ext cx="2631978" cy="269036"/>
          </a:xfrm>
          <a:prstGeom prst="rect">
            <a:avLst/>
          </a:prstGeom>
          <a:noFill/>
        </p:spPr>
        <p:txBody>
          <a:bodyPr wrap="square" lIns="65012" tIns="32506" rIns="65012" bIns="325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Ebrima" panose="02000000000000000000" pitchFamily="2" charset="0"/>
                <a:sym typeface="Arial" panose="020B0604020202020204" pitchFamily="34" charset="0"/>
              </a:rPr>
              <a:t>为主要的算法函数提供基础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Ebrima" panose="02000000000000000000" pitchFamily="2" charset="0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16321" y="3560413"/>
            <a:ext cx="3350445" cy="250313"/>
          </a:xfrm>
          <a:prstGeom prst="rect">
            <a:avLst/>
          </a:prstGeom>
          <a:noFill/>
        </p:spPr>
        <p:txBody>
          <a:bodyPr wrap="none" lIns="65012" tIns="32506" rIns="65012" bIns="32506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Data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类里储存实时棋盘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栈棋盘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链表棋盘的数据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131840" y="3579862"/>
            <a:ext cx="18070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3131840" y="2387400"/>
            <a:ext cx="18070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"/>
          <p:cNvGrpSpPr>
            <a:grpSpLocks/>
          </p:cNvGrpSpPr>
          <p:nvPr/>
        </p:nvGrpSpPr>
        <p:grpSpPr bwMode="auto">
          <a:xfrm rot="20200079">
            <a:off x="340767" y="698509"/>
            <a:ext cx="1196599" cy="791570"/>
            <a:chOff x="0" y="152400"/>
            <a:chExt cx="779929" cy="377032"/>
          </a:xfrm>
          <a:solidFill>
            <a:schemeClr val="accent2"/>
          </a:solidFill>
        </p:grpSpPr>
        <p:sp>
          <p:nvSpPr>
            <p:cNvPr id="50" name="等腰三角形 5"/>
            <p:cNvSpPr>
              <a:spLocks noChangeArrowheads="1"/>
            </p:cNvSpPr>
            <p:nvPr/>
          </p:nvSpPr>
          <p:spPr bwMode="auto">
            <a:xfrm rot="10652948">
              <a:off x="264508" y="368067"/>
              <a:ext cx="259976" cy="161365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51" name="矩形 29"/>
            <p:cNvSpPr>
              <a:spLocks noChangeArrowheads="1"/>
            </p:cNvSpPr>
            <p:nvPr/>
          </p:nvSpPr>
          <p:spPr bwMode="auto">
            <a:xfrm rot="20557330">
              <a:off x="0" y="152400"/>
              <a:ext cx="779929" cy="259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b="1" dirty="0" smtClean="0">
                  <a:solidFill>
                    <a:srgbClr val="FFFFFF"/>
                  </a:solidFill>
                  <a:latin typeface="Adobe 黑体 Std R" pitchFamily="34" charset="-122"/>
                  <a:ea typeface="Adobe 黑体 Std R" pitchFamily="34" charset="-122"/>
                  <a:sym typeface="宋体" pitchFamily="2" charset="-122"/>
                </a:rPr>
                <a:t>文件类</a:t>
              </a:r>
              <a:endParaRPr lang="zh-CN" altLang="en-US" b="1" dirty="0">
                <a:solidFill>
                  <a:srgbClr val="FFFFFF"/>
                </a:solidFill>
                <a:latin typeface="Adobe 黑体 Std R" pitchFamily="34" charset="-122"/>
                <a:ea typeface="Adobe 黑体 Std R" pitchFamily="34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383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 animBg="1"/>
      <p:bldP spid="14370" grpId="0" animBg="1"/>
      <p:bldP spid="14371" grpId="0" animBg="1"/>
      <p:bldP spid="59" grpId="0"/>
      <p:bldP spid="60" grpId="0"/>
      <p:bldP spid="30" grpId="0"/>
      <p:bldP spid="31" grpId="0"/>
      <p:bldP spid="32" grpId="0"/>
      <p:bldP spid="33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"/>
</p:tagLst>
</file>

<file path=ppt/theme/theme1.xml><?xml version="1.0" encoding="utf-8"?>
<a:theme xmlns:a="http://schemas.openxmlformats.org/drawingml/2006/main" name="第一PPT，www.1ppt.com">
  <a:themeElements>
    <a:clrScheme name="自定义 106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33739F"/>
      </a:accent1>
      <a:accent2>
        <a:srgbClr val="5FC0C9"/>
      </a:accent2>
      <a:accent3>
        <a:srgbClr val="33739F"/>
      </a:accent3>
      <a:accent4>
        <a:srgbClr val="5FC0C9"/>
      </a:accent4>
      <a:accent5>
        <a:srgbClr val="33739F"/>
      </a:accent5>
      <a:accent6>
        <a:srgbClr val="5FC0C9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65000"/>
            </a:schemeClr>
          </a:solidFill>
          <a:headEnd type="oval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13053</TotalTime>
  <Words>468</Words>
  <Application>Microsoft Office PowerPoint</Application>
  <PresentationFormat>全屏显示(16:9)</PresentationFormat>
  <Paragraphs>127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第一PPT模板网-WWW.1PPT.COM</dc:creator>
  <cp:keywords>第一PPT模板网-WWW.1PPT.COM</cp:keywords>
  <dc:description>www.1ppt.com</dc:description>
  <cp:lastModifiedBy>Kai</cp:lastModifiedBy>
  <cp:revision>485</cp:revision>
  <dcterms:created xsi:type="dcterms:W3CDTF">2014-11-09T01:07:25Z</dcterms:created>
  <dcterms:modified xsi:type="dcterms:W3CDTF">2018-06-01T07:00:50Z</dcterms:modified>
</cp:coreProperties>
</file>