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836" r:id="rId2"/>
    <p:sldId id="1140" r:id="rId3"/>
    <p:sldId id="1058" r:id="rId4"/>
    <p:sldId id="1153" r:id="rId5"/>
    <p:sldId id="1154" r:id="rId6"/>
    <p:sldId id="1169" r:id="rId7"/>
    <p:sldId id="1155" r:id="rId8"/>
    <p:sldId id="1179" r:id="rId9"/>
    <p:sldId id="1156" r:id="rId10"/>
    <p:sldId id="1157" r:id="rId11"/>
    <p:sldId id="1172" r:id="rId12"/>
    <p:sldId id="1180" r:id="rId13"/>
    <p:sldId id="1181" r:id="rId14"/>
    <p:sldId id="1182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D806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3354" autoAdjust="0"/>
  </p:normalViewPr>
  <p:slideViewPr>
    <p:cSldViewPr>
      <p:cViewPr>
        <p:scale>
          <a:sx n="127" d="100"/>
          <a:sy n="127" d="100"/>
        </p:scale>
        <p:origin x="-197" y="-4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91" y="-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8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0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615670" y="243648"/>
            <a:ext cx="1796090" cy="23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Hello~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243136" y="267494"/>
            <a:ext cx="216024" cy="2880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95536" y="267494"/>
            <a:ext cx="216024" cy="288032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65" r:id="rId3"/>
    <p:sldLayoutId id="2147483668" r:id="rId4"/>
    <p:sldLayoutId id="2147483674" r:id="rId5"/>
  </p:sldLayoutIdLst>
  <p:transition/>
  <p:timing>
    <p:tnLst>
      <p:par>
        <p:cTn id="1" dur="indefinite" restart="never" nodeType="tmRoot"/>
      </p:par>
    </p:tnLst>
  </p:timing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32448" y="2067694"/>
            <a:ext cx="457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复数计算器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067944" y="2427734"/>
            <a:ext cx="338437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张逸凯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  171840708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1419622"/>
            <a:ext cx="40679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000" b="1" cap="all" dirty="0" smtClean="0">
                <a:latin typeface="Impact" panose="020B0806030902050204" pitchFamily="34" charset="0"/>
                <a:cs typeface="Arial" panose="020B0604020202020204" pitchFamily="34" charset="0"/>
              </a:rPr>
              <a:t>程序设计实验</a:t>
            </a:r>
            <a:endParaRPr lang="zh-CN" altLang="en-US" sz="4000" b="1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核心功能</a:t>
            </a:r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4644008" y="313785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Core Function/Algorithm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268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2160240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表达式的栈读取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" name="文本框 30"/>
          <p:cNvSpPr txBox="1"/>
          <p:nvPr/>
        </p:nvSpPr>
        <p:spPr>
          <a:xfrm>
            <a:off x="2483768" y="699542"/>
            <a:ext cx="4896544" cy="3389634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        老师抱歉快要考试了，那个就不弄那些花里胡哨的东西了哈，以下是精简的说明！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        这就是有两个栈，一个是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符号栈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，一个是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数字栈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，进来一个表达式，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就读取他的一个元素进到符号栈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or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数字栈里面，然后一旦在符号栈里面出现有比较级大小出现吻合的（这里会用一个特殊的符号表示）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[ 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比如进来一个*但是栈里面是</a:t>
            </a:r>
            <a:r>
              <a:rPr lang="en-US" altLang="zh-CN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+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，这时候就要把数字栈里面的数</a:t>
            </a:r>
            <a:r>
              <a:rPr lang="en-US" altLang="zh-CN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pop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出来*掉，然后*就不可以弄进去了，‘）’进来的话就要一直处理到遇见下一个‘（’</a:t>
            </a:r>
            <a:r>
              <a:rPr lang="en-US" altLang="zh-CN" sz="1600" i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3628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06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后续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5004048" y="3117214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Extensions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806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44336" y="1203199"/>
            <a:ext cx="767634" cy="76914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81563" y="1339680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1036" y="1731268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01964" y="1715962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91421" y="2005508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19029" y="2237655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198038" y="2038671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3646886" y="1390701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98038" y="1471061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01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100835" y="915566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6726901" y="483518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2191984" y="2931790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6959218" y="2355726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1860189" y="401120"/>
            <a:ext cx="249224" cy="280462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896774" y="911889"/>
            <a:ext cx="1843578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Oops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算平面表达！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63012" y="846272"/>
            <a:ext cx="1843578" cy="57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Oops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算距离！</a:t>
            </a:r>
            <a:endParaRPr lang="zh-CN" altLang="en-US" sz="15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84806" y="2645243"/>
            <a:ext cx="1843578" cy="79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Oops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任意表达式嵌入！</a:t>
            </a:r>
            <a:endParaRPr lang="en-US" altLang="zh-CN" sz="1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9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指在附加功能中可以带入任意表达式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15616" y="3286945"/>
            <a:ext cx="2376264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Oops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</a:t>
            </a:r>
            <a:r>
              <a:rPr lang="en-US" altLang="zh-CN" sz="15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e^x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方程！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5013834" y="1218506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03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4716016" y="2142627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04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3571653" y="2323011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1" name="Freeform 18"/>
          <p:cNvSpPr>
            <a:spLocks noEditPoints="1"/>
          </p:cNvSpPr>
          <p:nvPr/>
        </p:nvSpPr>
        <p:spPr bwMode="auto">
          <a:xfrm>
            <a:off x="5504352" y="3466633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427984" y="3821788"/>
            <a:ext cx="2376264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Oops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比大小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657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910183" y="771550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~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355976" y="1818821"/>
            <a:ext cx="266429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附加功能都演示了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这里就不再重复展示啦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-879376"/>
            <a:ext cx="6191250" cy="546735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427984" y="2372819"/>
            <a:ext cx="2664296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窝窝</a:t>
            </a:r>
            <a:r>
              <a:rPr lang="zh-CN" altLang="en-US" sz="6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窝复习数分去了</a:t>
            </a:r>
            <a:r>
              <a:rPr lang="en-US" altLang="zh-CN" sz="6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</a:t>
            </a:r>
            <a:endParaRPr lang="en-US" altLang="zh-CN" sz="6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591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522064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2902471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350743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4126607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573292" y="1961369"/>
            <a:ext cx="0" cy="809875"/>
          </a:xfrm>
          <a:prstGeom prst="line">
            <a:avLst/>
          </a:prstGeom>
          <a:noFill/>
          <a:ln w="63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283940" y="1724758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1" y="1724758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341332"/>
            <a:ext cx="476250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7799016" y="2771244"/>
            <a:ext cx="0" cy="808287"/>
          </a:xfrm>
          <a:prstGeom prst="line">
            <a:avLst/>
          </a:prstGeom>
          <a:noFill/>
          <a:ln w="63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7562479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665934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336756" y="1724758"/>
            <a:ext cx="473075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>
            <a:off x="805770" y="2526594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6"/>
          <p:cNvSpPr/>
          <p:nvPr/>
        </p:nvSpPr>
        <p:spPr bwMode="auto">
          <a:xfrm>
            <a:off x="2379595" y="2526594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"/>
          <p:cNvSpPr/>
          <p:nvPr/>
        </p:nvSpPr>
        <p:spPr bwMode="auto">
          <a:xfrm>
            <a:off x="3603732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"/>
          <p:cNvSpPr/>
          <p:nvPr/>
        </p:nvSpPr>
        <p:spPr bwMode="auto">
          <a:xfrm>
            <a:off x="4824921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9"/>
          <p:cNvSpPr/>
          <p:nvPr/>
        </p:nvSpPr>
        <p:spPr bwMode="auto">
          <a:xfrm>
            <a:off x="6050646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8"/>
          <p:cNvSpPr/>
          <p:nvPr/>
        </p:nvSpPr>
        <p:spPr bwMode="auto">
          <a:xfrm>
            <a:off x="7276140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>
            <a:spLocks noEditPoints="1"/>
          </p:cNvSpPr>
          <p:nvPr/>
        </p:nvSpPr>
        <p:spPr bwMode="auto">
          <a:xfrm>
            <a:off x="1433165" y="1842674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027320" y="1843716"/>
            <a:ext cx="198574" cy="235304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>
            <a:spLocks noEditPoints="1"/>
          </p:cNvSpPr>
          <p:nvPr/>
        </p:nvSpPr>
        <p:spPr bwMode="auto">
          <a:xfrm>
            <a:off x="5247424" y="3445376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2784854" y="3470618"/>
            <a:ext cx="235234" cy="219413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88640" y="3257556"/>
            <a:ext cx="1466850" cy="43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2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678865" y="3467967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>
            <a:spLocks noEditPoints="1"/>
          </p:cNvSpPr>
          <p:nvPr/>
        </p:nvSpPr>
        <p:spPr bwMode="auto">
          <a:xfrm>
            <a:off x="6455818" y="1856751"/>
            <a:ext cx="238125" cy="22489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957151" y="2593125"/>
            <a:ext cx="1212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01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7" name="Title 9"/>
          <p:cNvSpPr txBox="1">
            <a:spLocks/>
          </p:cNvSpPr>
          <p:nvPr/>
        </p:nvSpPr>
        <p:spPr>
          <a:xfrm>
            <a:off x="395536" y="699542"/>
            <a:ext cx="1282176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Subtitle 10"/>
          <p:cNvSpPr txBox="1">
            <a:spLocks/>
          </p:cNvSpPr>
          <p:nvPr/>
        </p:nvSpPr>
        <p:spPr>
          <a:xfrm>
            <a:off x="1321606" y="843558"/>
            <a:ext cx="1344328" cy="280593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3535915" y="257080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03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21763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02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836123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04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7254147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06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968774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05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6948264" y="1930668"/>
            <a:ext cx="204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后续功能扩展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5873389" y="3071434"/>
            <a:ext cx="1466850" cy="7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核心功能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4617318" y="1920954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3369273" y="3074646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模块划分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1887123" y="1915691"/>
            <a:ext cx="1955933" cy="37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数据结构设计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40" grpId="0"/>
      <p:bldP spid="47" grpId="0"/>
      <p:bldP spid="48" grpId="0" build="p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Requirements Analysis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6354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1695" y="1862981"/>
            <a:ext cx="1640105" cy="2295595"/>
            <a:chOff x="1591445" y="2300385"/>
            <a:chExt cx="4446740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61737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2363563" y="1412996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2915816" y="1970588"/>
            <a:ext cx="501225" cy="501253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2704063" y="2667916"/>
            <a:ext cx="501226" cy="50244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3057660" y="3223937"/>
            <a:ext cx="501225" cy="502444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2339752" y="3924024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05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Requirements</a:t>
            </a:r>
          </a:p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</a:p>
          <a:p>
            <a:pPr algn="ctr" eaLnBrk="1" latinLnBrk="1" hangingPunct="1"/>
            <a:endParaRPr lang="zh-CN" altLang="en-US" sz="12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193183" y="1142762"/>
            <a:ext cx="2837163" cy="1389086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基本的操作：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判断输入合法性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可以有嵌套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加减乘除取模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取共轭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辐角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</a:rPr>
              <a:t>幂</a:t>
            </a:r>
            <a:endParaRPr lang="zh-CN" altLang="en-US" sz="1600" dirty="0" smtClean="0"/>
          </a:p>
        </p:txBody>
      </p:sp>
      <p:sp>
        <p:nvSpPr>
          <p:cNvPr id="31" name="TextBox 24"/>
          <p:cNvSpPr txBox="1"/>
          <p:nvPr/>
        </p:nvSpPr>
        <p:spPr>
          <a:xfrm>
            <a:off x="3205289" y="2723129"/>
            <a:ext cx="2579080" cy="296479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下完成。。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3190136" y="3075697"/>
            <a:ext cx="3824613" cy="296479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附加功能可以是各种其他花式操作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08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2" grpId="0"/>
      <p:bldP spid="3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数据结构设计</a:t>
            </a:r>
            <a:endParaRPr lang="en-US" altLang="zh-CN" sz="2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Structure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757193" y="1347328"/>
            <a:ext cx="942599" cy="235591"/>
            <a:chOff x="2940050" y="2132898"/>
            <a:chExt cx="2994025" cy="314202"/>
          </a:xfrm>
        </p:grpSpPr>
        <p:sp>
          <p:nvSpPr>
            <p:cNvPr id="23" name="圆角矩形 22"/>
            <p:cNvSpPr/>
            <p:nvPr/>
          </p:nvSpPr>
          <p:spPr>
            <a:xfrm>
              <a:off x="2940050" y="2132898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40050" y="2132898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1753449" y="1648943"/>
            <a:ext cx="946343" cy="235902"/>
            <a:chOff x="2940050" y="2519659"/>
            <a:chExt cx="2994025" cy="314618"/>
          </a:xfrm>
        </p:grpSpPr>
        <p:sp>
          <p:nvSpPr>
            <p:cNvPr id="28" name="圆角矩形 27"/>
            <p:cNvSpPr/>
            <p:nvPr/>
          </p:nvSpPr>
          <p:spPr>
            <a:xfrm>
              <a:off x="2940050" y="252007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940051" y="2519659"/>
              <a:ext cx="8890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1753449" y="2993059"/>
            <a:ext cx="946344" cy="235591"/>
            <a:chOff x="3244272" y="3971332"/>
            <a:chExt cx="3011560" cy="314202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45"/>
          <p:cNvGrpSpPr/>
          <p:nvPr/>
        </p:nvGrpSpPr>
        <p:grpSpPr>
          <a:xfrm>
            <a:off x="1753451" y="3286454"/>
            <a:ext cx="946342" cy="235619"/>
            <a:chOff x="3244272" y="4362615"/>
            <a:chExt cx="3008542" cy="314238"/>
          </a:xfrm>
        </p:grpSpPr>
        <p:sp>
          <p:nvSpPr>
            <p:cNvPr id="47" name="圆角矩形 4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9"/>
          <p:cNvGrpSpPr/>
          <p:nvPr/>
        </p:nvGrpSpPr>
        <p:grpSpPr>
          <a:xfrm>
            <a:off x="749446" y="1275606"/>
            <a:ext cx="1083455" cy="1135473"/>
            <a:chOff x="471707" y="1675770"/>
            <a:chExt cx="2158455" cy="2196000"/>
          </a:xfrm>
          <a:solidFill>
            <a:schemeClr val="accent1"/>
          </a:solidFill>
        </p:grpSpPr>
        <p:grpSp>
          <p:nvGrpSpPr>
            <p:cNvPr id="9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57"/>
          <p:cNvGrpSpPr/>
          <p:nvPr/>
        </p:nvGrpSpPr>
        <p:grpSpPr>
          <a:xfrm>
            <a:off x="765898" y="2861676"/>
            <a:ext cx="1128047" cy="1178996"/>
            <a:chOff x="478903" y="4355475"/>
            <a:chExt cx="2158455" cy="2196000"/>
          </a:xfrm>
          <a:solidFill>
            <a:schemeClr val="accent2"/>
          </a:solidFill>
        </p:grpSpPr>
        <p:grpSp>
          <p:nvGrpSpPr>
            <p:cNvPr id="12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4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61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633655" y="593336"/>
            <a:ext cx="1571519" cy="684773"/>
          </a:xfrm>
          <a:prstGeom prst="rect">
            <a:avLst/>
          </a:prstGeom>
        </p:spPr>
        <p:txBody>
          <a:bodyPr wrap="none" lIns="68548" tIns="34275" rIns="68548" bIns="34275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复数类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解析类描述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0"/>
          <p:cNvSpPr txBox="1"/>
          <p:nvPr/>
        </p:nvSpPr>
        <p:spPr>
          <a:xfrm>
            <a:off x="3131840" y="301220"/>
            <a:ext cx="3384376" cy="2327805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class Complex 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成员函数功能：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集成 加减乘除 取模取辐角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——————————————————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数据成员功能：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每一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个类就放一个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 + bi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还有一个判断是不是模为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0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的标记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0" name="文本框 30"/>
          <p:cNvSpPr txBox="1"/>
          <p:nvPr/>
        </p:nvSpPr>
        <p:spPr>
          <a:xfrm>
            <a:off x="3203848" y="2574813"/>
            <a:ext cx="4680520" cy="2004639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class Parse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成员函数功能：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读取表达式 配合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Complex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进行计算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——————————————————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之前用全部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string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一个一个读。。发现要崩了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准备用数据栈和符号栈处理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118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模块划分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860032" y="3118087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Module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9" name="Freeform 20"/>
          <p:cNvSpPr>
            <a:spLocks/>
          </p:cNvSpPr>
          <p:nvPr/>
        </p:nvSpPr>
        <p:spPr bwMode="auto">
          <a:xfrm>
            <a:off x="1176228" y="2460903"/>
            <a:ext cx="1594159" cy="1656595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0" name="Freeform 21"/>
          <p:cNvSpPr>
            <a:spLocks/>
          </p:cNvSpPr>
          <p:nvPr/>
        </p:nvSpPr>
        <p:spPr bwMode="auto">
          <a:xfrm>
            <a:off x="1176228" y="1810037"/>
            <a:ext cx="1594159" cy="833721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lIns="65012" tIns="32506" rIns="65012" bIns="32506"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1" name="Freeform 22"/>
          <p:cNvSpPr>
            <a:spLocks/>
          </p:cNvSpPr>
          <p:nvPr/>
        </p:nvSpPr>
        <p:spPr bwMode="auto">
          <a:xfrm>
            <a:off x="1176228" y="1159175"/>
            <a:ext cx="1594159" cy="1383364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551 h 17"/>
              <a:gd name="T4" fmla="*/ 1147763 w 18"/>
              <a:gd name="T5" fmla="*/ 644058 h 17"/>
              <a:gd name="T6" fmla="*/ 1083998 w 18"/>
              <a:gd name="T7" fmla="*/ 761160 h 17"/>
              <a:gd name="T8" fmla="*/ 637646 w 18"/>
              <a:gd name="T9" fmla="*/ 995363 h 17"/>
              <a:gd name="T10" fmla="*/ 510117 w 18"/>
              <a:gd name="T11" fmla="*/ 995363 h 17"/>
              <a:gd name="T12" fmla="*/ 63765 w 18"/>
              <a:gd name="T13" fmla="*/ 761160 h 17"/>
              <a:gd name="T14" fmla="*/ 0 w 18"/>
              <a:gd name="T15" fmla="*/ 644058 h 17"/>
              <a:gd name="T16" fmla="*/ 0 w 18"/>
              <a:gd name="T17" fmla="*/ 58551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52955" y="1353245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92080" y="1929885"/>
            <a:ext cx="0" cy="21312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77440" y="1961655"/>
            <a:ext cx="1006023" cy="425745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管理类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25564" y="2560871"/>
            <a:ext cx="1006023" cy="388299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87624" y="2806146"/>
            <a:ext cx="1290277" cy="425745"/>
          </a:xfrm>
          <a:prstGeom prst="rect">
            <a:avLst/>
          </a:prstGeom>
          <a:noFill/>
        </p:spPr>
        <p:txBody>
          <a:bodyPr wrap="square"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Complex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1703444" y="1377707"/>
            <a:ext cx="540317" cy="539462"/>
            <a:chOff x="3175" y="0"/>
            <a:chExt cx="971551" cy="969963"/>
          </a:xfrm>
          <a:solidFill>
            <a:schemeClr val="bg1"/>
          </a:solidFill>
        </p:grpSpPr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46723" y="1300682"/>
            <a:ext cx="3209059" cy="558089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管理类是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函数调用的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只有一个（因为只有一个计算器）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32688" y="2032388"/>
            <a:ext cx="2595695" cy="1542974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内有全部的数据存储（以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Complex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类的形式），聚合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Parse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类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通过它来完成所有操作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38" name="文本框 60"/>
          <p:cNvSpPr txBox="1"/>
          <p:nvPr/>
        </p:nvSpPr>
        <p:spPr>
          <a:xfrm>
            <a:off x="1612733" y="3242389"/>
            <a:ext cx="1006023" cy="318024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Parse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131840" y="3579862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131840" y="2387400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"/>
          <p:cNvGrpSpPr>
            <a:grpSpLocks/>
          </p:cNvGrpSpPr>
          <p:nvPr/>
        </p:nvGrpSpPr>
        <p:grpSpPr bwMode="auto">
          <a:xfrm rot="20200079">
            <a:off x="340767" y="698509"/>
            <a:ext cx="1196599" cy="791570"/>
            <a:chOff x="0" y="152400"/>
            <a:chExt cx="779929" cy="377032"/>
          </a:xfrm>
          <a:solidFill>
            <a:schemeClr val="accent2"/>
          </a:solidFill>
        </p:grpSpPr>
        <p:sp>
          <p:nvSpPr>
            <p:cNvPr id="50" name="等腰三角形 5"/>
            <p:cNvSpPr>
              <a:spLocks noChangeArrowheads="1"/>
            </p:cNvSpPr>
            <p:nvPr/>
          </p:nvSpPr>
          <p:spPr bwMode="auto">
            <a:xfrm rot="10652948">
              <a:off x="264508" y="368067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" name="矩形 29"/>
            <p:cNvSpPr>
              <a:spLocks noChangeArrowheads="1"/>
            </p:cNvSpPr>
            <p:nvPr/>
          </p:nvSpPr>
          <p:spPr bwMode="auto">
            <a:xfrm rot="20557330">
              <a:off x="0" y="152400"/>
              <a:ext cx="779929" cy="259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 smtClean="0">
                  <a:solidFill>
                    <a:srgbClr val="FFFFFF"/>
                  </a:solidFill>
                  <a:latin typeface="Adobe 黑体 Std R" pitchFamily="34" charset="-122"/>
                  <a:ea typeface="Adobe 黑体 Std R" pitchFamily="34" charset="-122"/>
                  <a:sym typeface="宋体" pitchFamily="2" charset="-122"/>
                </a:rPr>
                <a:t>文件类</a:t>
              </a:r>
              <a:endParaRPr lang="zh-CN" altLang="en-US" b="1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383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 animBg="1"/>
      <p:bldP spid="14370" grpId="0" animBg="1"/>
      <p:bldP spid="14371" grpId="0" animBg="1"/>
      <p:bldP spid="59" grpId="0"/>
      <p:bldP spid="60" grpId="0"/>
      <p:bldP spid="61" grpId="0"/>
      <p:bldP spid="30" grpId="0"/>
      <p:bldP spid="31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界面设计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5118939" y="313332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"/>
</p:tagLst>
</file>

<file path=ppt/theme/theme1.xml><?xml version="1.0" encoding="utf-8"?>
<a:theme xmlns:a="http://schemas.openxmlformats.org/drawingml/2006/main" name="第一PPT，www.1ppt.com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65000"/>
            </a:schemeClr>
          </a:solidFill>
          <a:headEnd type="oval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Words>454</Words>
  <Application>Microsoft Office PowerPoint</Application>
  <PresentationFormat>全屏显示(16:9)</PresentationFormat>
  <Paragraphs>110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第一PPT模板网-WWW.1PPT.COM</dc:creator>
  <cp:keywords>第一PPT模板网-WWW.1PPT.COM</cp:keywords>
  <dc:description>www.1ppt.com</dc:description>
  <cp:lastModifiedBy>Kai</cp:lastModifiedBy>
  <cp:revision>485</cp:revision>
  <dcterms:created xsi:type="dcterms:W3CDTF">2014-11-09T01:07:25Z</dcterms:created>
  <dcterms:modified xsi:type="dcterms:W3CDTF">2018-07-01T08:34:12Z</dcterms:modified>
</cp:coreProperties>
</file>