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59" r:id="rId2"/>
  </p:sldMasterIdLst>
  <p:notesMasterIdLst>
    <p:notesMasterId r:id="rId36"/>
  </p:notesMasterIdLst>
  <p:sldIdLst>
    <p:sldId id="295" r:id="rId3"/>
    <p:sldId id="258" r:id="rId4"/>
    <p:sldId id="272" r:id="rId5"/>
    <p:sldId id="259" r:id="rId6"/>
    <p:sldId id="260" r:id="rId7"/>
    <p:sldId id="261" r:id="rId8"/>
    <p:sldId id="297" r:id="rId9"/>
    <p:sldId id="300" r:id="rId10"/>
    <p:sldId id="301" r:id="rId11"/>
    <p:sldId id="298" r:id="rId12"/>
    <p:sldId id="302" r:id="rId13"/>
    <p:sldId id="303" r:id="rId14"/>
    <p:sldId id="304" r:id="rId15"/>
    <p:sldId id="262" r:id="rId16"/>
    <p:sldId id="305" r:id="rId17"/>
    <p:sldId id="307" r:id="rId18"/>
    <p:sldId id="306" r:id="rId19"/>
    <p:sldId id="308" r:id="rId20"/>
    <p:sldId id="310" r:id="rId21"/>
    <p:sldId id="309" r:id="rId22"/>
    <p:sldId id="311" r:id="rId23"/>
    <p:sldId id="314" r:id="rId24"/>
    <p:sldId id="312" r:id="rId25"/>
    <p:sldId id="313" r:id="rId26"/>
    <p:sldId id="315" r:id="rId27"/>
    <p:sldId id="317" r:id="rId28"/>
    <p:sldId id="318" r:id="rId29"/>
    <p:sldId id="316" r:id="rId30"/>
    <p:sldId id="319" r:id="rId31"/>
    <p:sldId id="320" r:id="rId32"/>
    <p:sldId id="266" r:id="rId33"/>
    <p:sldId id="321" r:id="rId34"/>
    <p:sldId id="278"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
      <p:font typeface="Inter" panose="020B0604020202020204" charset="0"/>
      <p:regular r:id="rId43"/>
      <p:bold r:id="rId44"/>
    </p:embeddedFont>
    <p:embeddedFont>
      <p:font typeface="Inter-Regular"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63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00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15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Total Number of Paid &amp; Unpaid Subscribers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Average No of Subscribers per Course Type</a:t>
            </a:r>
            <a:endParaRPr dirty="0"/>
          </a:p>
          <a:p>
            <a:r>
              <a:rPr b="0" dirty="0"/>
              <a:t>No alt text provided</a:t>
            </a:r>
            <a:endParaRPr dirty="0"/>
          </a:p>
          <a:p>
            <a:endParaRPr dirty="0"/>
          </a:p>
          <a:p>
            <a:r>
              <a:rPr b="1" dirty="0"/>
              <a:t>Popularity of Each Course Type</a:t>
            </a:r>
            <a:endParaRPr dirty="0"/>
          </a:p>
          <a:p>
            <a:r>
              <a:rPr b="0" dirty="0"/>
              <a:t>No alt text provided</a:t>
            </a:r>
            <a:endParaRPr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968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Levels &amp; Lectures per Subject Category</a:t>
            </a:r>
            <a:endParaRPr dirty="0"/>
          </a:p>
          <a:p>
            <a:r>
              <a:rPr b="0" dirty="0"/>
              <a:t>No alt text provided</a:t>
            </a:r>
            <a:endParaRPr dirty="0"/>
          </a:p>
          <a:p>
            <a:endParaRPr dirty="0"/>
          </a:p>
          <a:p>
            <a:r>
              <a:rPr b="1" dirty="0"/>
              <a:t>No of Subscribers per Level</a:t>
            </a:r>
            <a:endParaRPr dirty="0"/>
          </a:p>
          <a:p>
            <a:r>
              <a:rPr b="0" dirty="0"/>
              <a:t>No alt text provided</a:t>
            </a:r>
            <a:endParaRPr dirty="0"/>
          </a:p>
          <a:p>
            <a:endParaRPr dirty="0"/>
          </a:p>
          <a:p>
            <a:r>
              <a:rPr b="1" dirty="0"/>
              <a:t>Levels &amp; Subscribers per Subject Category</a:t>
            </a:r>
            <a:endParaRPr dirty="0"/>
          </a:p>
          <a:p>
            <a:r>
              <a:rPr b="0" dirty="0"/>
              <a:t>No alt text provided</a:t>
            </a:r>
            <a:endParaRPr dirty="0"/>
          </a:p>
          <a:p>
            <a:endParaRPr dirty="0"/>
          </a:p>
          <a:p>
            <a:r>
              <a:rPr b="1" dirty="0"/>
              <a:t>Distribution of courses per levels</a:t>
            </a:r>
            <a:endParaRPr dirty="0"/>
          </a:p>
          <a:p>
            <a:r>
              <a:rPr b="0" dirty="0"/>
              <a:t>No alt text provided</a:t>
            </a:r>
            <a:endParaRPr dirty="0"/>
          </a:p>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19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Courses on Udemy that are paid/unpaid</a:t>
            </a:r>
            <a:endParaRPr dirty="0"/>
          </a:p>
          <a:p>
            <a:r>
              <a:rPr b="0" dirty="0"/>
              <a:t>No alt text provided</a:t>
            </a:r>
            <a:endParaRPr dirty="0"/>
          </a:p>
          <a:p>
            <a:endParaRPr dirty="0"/>
          </a:p>
          <a:p>
            <a:r>
              <a:rPr b="1" dirty="0"/>
              <a:t>Distribution of course cost</a:t>
            </a:r>
            <a:endParaRPr dirty="0"/>
          </a:p>
          <a:p>
            <a:r>
              <a:rPr b="0" dirty="0"/>
              <a:t>No alt text provided</a:t>
            </a:r>
            <a:endParaRPr dirty="0"/>
          </a:p>
          <a:p>
            <a:endParaRPr dirty="0"/>
          </a:p>
          <a:p>
            <a:r>
              <a:rPr b="1" dirty="0"/>
              <a:t>Subject Category paid/unpaid</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550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Udemy Subscription across the years</a:t>
            </a:r>
            <a:endParaRPr dirty="0"/>
          </a:p>
          <a:p>
            <a:r>
              <a:rPr b="0" dirty="0"/>
              <a:t>No alt text provided</a:t>
            </a:r>
            <a:endParaRPr dirty="0"/>
          </a:p>
          <a:p>
            <a:endParaRPr dirty="0"/>
          </a:p>
          <a:p>
            <a:r>
              <a:rPr b="1" dirty="0"/>
              <a:t>Subscribers per course across the years</a:t>
            </a:r>
            <a:endParaRPr dirty="0"/>
          </a:p>
          <a:p>
            <a:r>
              <a:rPr b="0" dirty="0"/>
              <a:t>No alt text provided</a:t>
            </a:r>
            <a:endParaRPr dirty="0"/>
          </a:p>
          <a:p>
            <a:endParaRPr dirty="0"/>
          </a:p>
          <a:p>
            <a:r>
              <a:rPr b="1" dirty="0"/>
              <a:t>Number of Courses per Year and  Profits</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110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Does Price Influence Subscription Per Subject Category</a:t>
            </a:r>
            <a:endParaRPr dirty="0"/>
          </a:p>
          <a:p>
            <a:r>
              <a:rPr b="0" dirty="0"/>
              <a:t>No alt text provided</a:t>
            </a:r>
            <a:endParaRPr dirty="0"/>
          </a:p>
          <a:p>
            <a:endParaRPr dirty="0"/>
          </a:p>
          <a:p>
            <a:r>
              <a:rPr b="1" dirty="0"/>
              <a:t>Does Reviews Influence Subscription Per Subject Category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Does Price Influence Subscription </a:t>
            </a:r>
            <a:endParaRPr dirty="0"/>
          </a:p>
          <a:p>
            <a:r>
              <a:rPr b="0" dirty="0"/>
              <a:t>No alt text provided</a:t>
            </a:r>
            <a:endParaRPr dirty="0"/>
          </a:p>
          <a:p>
            <a:endParaRPr dirty="0"/>
          </a:p>
          <a:p>
            <a:r>
              <a:rPr b="1" dirty="0"/>
              <a:t>Does Price Influence Review</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7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45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156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46725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9909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81886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09338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78258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07684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09000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5666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marL="914400" lvl="1"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marL="1371600" lvl="2"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marL="1828800" lvl="3"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marL="2286000" lvl="4"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marL="2743200" lvl="5"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marL="3200400" lvl="6"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marL="3657600" lvl="7"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marL="4114800" lvl="8"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a:endParaRPr/>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0" y="2625823"/>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037875" y="4177700"/>
            <a:ext cx="7068300" cy="393600"/>
          </a:xfrm>
          <a:prstGeom prst="rect">
            <a:avLst/>
          </a:prstGeom>
        </p:spPr>
        <p:txBody>
          <a:bodyPr spcFirstLastPara="1" wrap="square" lIns="0" tIns="0" rIns="0" bIns="0" anchor="t" anchorCtr="0">
            <a:noAutofit/>
          </a:bodyPr>
          <a:lstStyle>
            <a:lvl1pPr marL="457200" lvl="0" indent="-228600" rtl="0">
              <a:spcBef>
                <a:spcPts val="0"/>
              </a:spcBef>
              <a:spcAft>
                <a:spcPts val="0"/>
              </a:spcAft>
              <a:buSzPts val="1800"/>
              <a:buNone/>
              <a:defRPr sz="1800"/>
            </a:lvl1pPr>
          </a:lstStyle>
          <a:p>
            <a:endParaRPr/>
          </a:p>
        </p:txBody>
      </p:sp>
      <p:sp>
        <p:nvSpPr>
          <p:cNvPr id="46" name="Google Shape;46;p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6953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8798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27ED9C8-F09A-4D9E-BEC0-4725162E21FF}" type="datetimeFigureOut">
              <a:rPr lang="en-US" smtClean="0"/>
              <a:t>8/9/2022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66841520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49074" y="1662450"/>
            <a:ext cx="7954925" cy="181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EDA on Udemy Course Datasets Using Power BI</a:t>
            </a:r>
            <a:endParaRPr sz="4800" dirty="0"/>
          </a:p>
        </p:txBody>
      </p:sp>
      <p:pic>
        <p:nvPicPr>
          <p:cNvPr id="4" name="Picture 3">
            <a:extLst>
              <a:ext uri="{FF2B5EF4-FFF2-40B4-BE49-F238E27FC236}">
                <a16:creationId xmlns:a16="http://schemas.microsoft.com/office/drawing/2014/main" id="{0BE9ADC4-ECD5-FC69-FCC4-2A1CE536E6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75" y="81887"/>
            <a:ext cx="1385676" cy="480199"/>
          </a:xfrm>
          <a:prstGeom prst="rect">
            <a:avLst/>
          </a:prstGeom>
        </p:spPr>
      </p:pic>
    </p:spTree>
    <p:extLst>
      <p:ext uri="{BB962C8B-B14F-4D97-AF65-F5344CB8AC3E}">
        <p14:creationId xmlns:p14="http://schemas.microsoft.com/office/powerpoint/2010/main" val="7832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heel(1)">
                                      <p:cBhvr>
                                        <p:cTn id="7"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 Analysis Questions</a:t>
            </a:r>
            <a:endParaRPr dirty="0"/>
          </a:p>
        </p:txBody>
      </p:sp>
    </p:spTree>
    <p:extLst>
      <p:ext uri="{BB962C8B-B14F-4D97-AF65-F5344CB8AC3E}">
        <p14:creationId xmlns:p14="http://schemas.microsoft.com/office/powerpoint/2010/main" val="560020753"/>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740751"/>
            <a:ext cx="6270570" cy="3661998"/>
          </a:xfrm>
        </p:spPr>
        <p:txBody>
          <a:bodyPr/>
          <a:lstStyle/>
          <a:p>
            <a:pPr marL="514350" indent="-285750">
              <a:buFont typeface="Arial" panose="020B0604020202020204" pitchFamily="34" charset="0"/>
              <a:buChar char="•"/>
            </a:pPr>
            <a:endParaRPr lang="en-GB" sz="1600" dirty="0"/>
          </a:p>
          <a:p>
            <a:pPr marL="514350" indent="-285750">
              <a:buFont typeface="Wingdings" panose="05000000000000000000" pitchFamily="2" charset="2"/>
              <a:buChar char="Ø"/>
            </a:pPr>
            <a:r>
              <a:rPr lang="en-GB" sz="1400" dirty="0"/>
              <a:t>Subjects/Category –</a:t>
            </a:r>
          </a:p>
          <a:p>
            <a:pPr marL="514350" indent="-285750">
              <a:buFont typeface="Arial" panose="020B0604020202020204" pitchFamily="34" charset="0"/>
              <a:buChar char="•"/>
            </a:pPr>
            <a:endParaRPr lang="en-GB" sz="1400" dirty="0"/>
          </a:p>
          <a:p>
            <a:pPr marL="1028700" lvl="1" indent="-342900">
              <a:buFont typeface="Arial" panose="020B0604020202020204" pitchFamily="34" charset="0"/>
              <a:buChar char="•"/>
            </a:pPr>
            <a:r>
              <a:rPr lang="en-GB" sz="1200" dirty="0"/>
              <a:t>What is the distribution of subjects</a:t>
            </a:r>
          </a:p>
          <a:p>
            <a:pPr marL="1028700" lvl="1" indent="-342900">
              <a:buFont typeface="Arial" panose="020B0604020202020204" pitchFamily="34" charset="0"/>
              <a:buChar char="•"/>
            </a:pPr>
            <a:r>
              <a:rPr lang="en-GB" sz="1200" dirty="0"/>
              <a:t>How many courses per subject</a:t>
            </a:r>
          </a:p>
          <a:p>
            <a:pPr marL="1028700" lvl="1" indent="-342900">
              <a:buFont typeface="Arial" panose="020B0604020202020204" pitchFamily="34" charset="0"/>
              <a:buChar char="•"/>
            </a:pPr>
            <a:r>
              <a:rPr lang="en-GB" sz="1200" dirty="0"/>
              <a:t>Distribution of subjects per year</a:t>
            </a:r>
          </a:p>
          <a:p>
            <a:pPr marL="1028700" lvl="1" indent="-342900">
              <a:buFont typeface="Arial" panose="020B0604020202020204" pitchFamily="34" charset="0"/>
              <a:buChar char="•"/>
            </a:pPr>
            <a:r>
              <a:rPr lang="en-GB" sz="1200" dirty="0"/>
              <a:t>How many people purchase a particular subject</a:t>
            </a:r>
          </a:p>
          <a:p>
            <a:pPr marL="1028700" lvl="1" indent="-342900">
              <a:buFont typeface="Arial" panose="020B0604020202020204" pitchFamily="34" charset="0"/>
              <a:buChar char="•"/>
            </a:pPr>
            <a:r>
              <a:rPr lang="en-GB" sz="1200" dirty="0"/>
              <a:t>Which subject is the most popular</a:t>
            </a:r>
          </a:p>
          <a:p>
            <a:pPr marL="1028700" lvl="1" indent="-342900">
              <a:buFont typeface="Wingdings" panose="05000000000000000000" pitchFamily="2" charset="2"/>
              <a:buChar char="Ø"/>
            </a:pPr>
            <a:endParaRPr lang="en-GB" sz="1200" dirty="0"/>
          </a:p>
          <a:p>
            <a:pPr marL="514350" indent="-285750">
              <a:buFont typeface="Wingdings" panose="05000000000000000000" pitchFamily="2" charset="2"/>
              <a:buChar char="Ø"/>
            </a:pPr>
            <a:r>
              <a:rPr lang="en-GB" sz="1400" dirty="0"/>
              <a:t>Published year –</a:t>
            </a:r>
          </a:p>
          <a:p>
            <a:pPr marL="514350" indent="-285750">
              <a:buFont typeface="Arial" panose="020B0604020202020204" pitchFamily="34" charset="0"/>
              <a:buChar char="•"/>
            </a:pPr>
            <a:endParaRPr lang="en-GB" sz="1400" dirty="0"/>
          </a:p>
          <a:p>
            <a:pPr marL="1028700" lvl="1" indent="-342900">
              <a:buFont typeface="Arial" panose="020B0604020202020204" pitchFamily="34" charset="0"/>
              <a:buChar char="•"/>
            </a:pPr>
            <a:r>
              <a:rPr lang="en-GB" sz="1200" dirty="0"/>
              <a:t>Number of courses per year</a:t>
            </a:r>
          </a:p>
          <a:p>
            <a:pPr marL="1028700" lvl="1" indent="-342900">
              <a:buFont typeface="Arial" panose="020B0604020202020204" pitchFamily="34" charset="0"/>
              <a:buChar char="•"/>
            </a:pPr>
            <a:r>
              <a:rPr lang="en-GB" sz="1200" dirty="0"/>
              <a:t>Which year has the highest number of courses</a:t>
            </a:r>
          </a:p>
          <a:p>
            <a:pPr marL="1028700" lvl="1" indent="-342900">
              <a:buFont typeface="Arial" panose="020B0604020202020204" pitchFamily="34" charset="0"/>
              <a:buChar char="•"/>
            </a:pPr>
            <a:r>
              <a:rPr lang="en-GB" sz="1200" dirty="0"/>
              <a:t>Which month generate the highest number of course and profits</a:t>
            </a:r>
          </a:p>
          <a:p>
            <a:pPr marL="1028700" lvl="1" indent="-342900">
              <a:buFont typeface="Arial" panose="020B0604020202020204" pitchFamily="34" charset="0"/>
              <a:buChar char="•"/>
            </a:pPr>
            <a:r>
              <a:rPr lang="en-GB" sz="1200" dirty="0"/>
              <a:t>What is the trend of course per year</a:t>
            </a:r>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940991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25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8" fill="hold" nodeType="after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8" fill="hold"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additive="base">
                                        <p:cTn id="22"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1750"/>
                            </p:stCondLst>
                            <p:childTnLst>
                              <p:par>
                                <p:cTn id="25" presetID="2" presetClass="entr" presetSubtype="8"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250"/>
                            </p:stCondLst>
                            <p:childTnLst>
                              <p:par>
                                <p:cTn id="30" presetID="2" presetClass="entr" presetSubtype="8" fill="hold" nodeType="after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 calcmode="lin" valueType="num">
                                      <p:cBhvr additive="base">
                                        <p:cTn id="32"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2" fill="hold"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 calcmode="lin" valueType="num">
                                      <p:cBhvr additive="base">
                                        <p:cTn id="38"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12" fill="hold" nodeType="after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 presetClass="entr" presetSubtype="12" fill="hold" nodeType="after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 calcmode="lin" valueType="num">
                                      <p:cBhvr additive="base">
                                        <p:cTn id="48"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2" presetClass="entr" presetSubtype="12" fill="hold" nodeType="after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anim calcmode="lin" valueType="num">
                                      <p:cBhvr additive="base">
                                        <p:cTn id="53"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par>
                          <p:cTn id="55" fill="hold">
                            <p:stCondLst>
                              <p:cond delay="2000"/>
                            </p:stCondLst>
                            <p:childTnLst>
                              <p:par>
                                <p:cTn id="56" presetID="2" presetClass="entr" presetSubtype="12" fill="hold" nodeType="afterEffect">
                                  <p:stCondLst>
                                    <p:cond delay="0"/>
                                  </p:stCondLst>
                                  <p:childTnLst>
                                    <p:set>
                                      <p:cBhvr>
                                        <p:cTn id="57" dur="1" fill="hold">
                                          <p:stCondLst>
                                            <p:cond delay="0"/>
                                          </p:stCondLst>
                                        </p:cTn>
                                        <p:tgtEl>
                                          <p:spTgt spid="2">
                                            <p:txEl>
                                              <p:pRg st="14" end="14"/>
                                            </p:txEl>
                                          </p:spTgt>
                                        </p:tgtEl>
                                        <p:attrNameLst>
                                          <p:attrName>style.visibility</p:attrName>
                                        </p:attrNameLst>
                                      </p:cBhvr>
                                      <p:to>
                                        <p:strVal val="visible"/>
                                      </p:to>
                                    </p:set>
                                    <p:anim calcmode="lin" valueType="num">
                                      <p:cBhvr additive="base">
                                        <p:cTn id="58" dur="500" fill="hold"/>
                                        <p:tgtEl>
                                          <p:spTgt spid="2">
                                            <p:txEl>
                                              <p:pRg st="14" end="14"/>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740751"/>
            <a:ext cx="6270570" cy="3661998"/>
          </a:xfrm>
        </p:spPr>
        <p:txBody>
          <a:bodyPr/>
          <a:lstStyle/>
          <a:p>
            <a:pPr marL="514350" indent="-285750">
              <a:buFont typeface="Arial" panose="020B0604020202020204" pitchFamily="34" charset="0"/>
              <a:buChar char="•"/>
            </a:pPr>
            <a:endParaRPr lang="en-GB" sz="1600" dirty="0"/>
          </a:p>
          <a:p>
            <a:pPr marL="514350" indent="-285750">
              <a:buFont typeface="Wingdings" panose="05000000000000000000" pitchFamily="2" charset="2"/>
              <a:buChar char="Ø"/>
            </a:pPr>
            <a:r>
              <a:rPr lang="en-GB" sz="1400" dirty="0"/>
              <a:t>Levels –</a:t>
            </a:r>
          </a:p>
          <a:p>
            <a:pPr marL="514350" indent="-285750">
              <a:buFont typeface="Arial" panose="020B0604020202020204" pitchFamily="34" charset="0"/>
              <a:buChar char="•"/>
            </a:pPr>
            <a:endParaRPr lang="en-GB" sz="1400" dirty="0"/>
          </a:p>
          <a:p>
            <a:pPr marL="1028700" lvl="1" indent="-342900">
              <a:buFont typeface="Arial" panose="020B0604020202020204" pitchFamily="34" charset="0"/>
              <a:buChar char="•"/>
            </a:pPr>
            <a:r>
              <a:rPr lang="en-GB" sz="1200" dirty="0"/>
              <a:t>How many levels do we have</a:t>
            </a:r>
          </a:p>
          <a:p>
            <a:pPr marL="1028700" lvl="1" indent="-342900">
              <a:buFont typeface="Arial" panose="020B0604020202020204" pitchFamily="34" charset="0"/>
              <a:buChar char="•"/>
            </a:pPr>
            <a:r>
              <a:rPr lang="en-GB" sz="1200" dirty="0"/>
              <a:t>What is the distribution of courses per level</a:t>
            </a:r>
          </a:p>
          <a:p>
            <a:pPr marL="1028700" lvl="1" indent="-342900">
              <a:buFont typeface="Arial" panose="020B0604020202020204" pitchFamily="34" charset="0"/>
              <a:buChar char="•"/>
            </a:pPr>
            <a:r>
              <a:rPr lang="en-GB" sz="1200" dirty="0"/>
              <a:t>Which subject have the highest levels</a:t>
            </a:r>
          </a:p>
          <a:p>
            <a:pPr marL="1028700" lvl="1" indent="-342900">
              <a:buFont typeface="Arial" panose="020B0604020202020204" pitchFamily="34" charset="0"/>
              <a:buChar char="•"/>
            </a:pPr>
            <a:r>
              <a:rPr lang="en-GB" sz="1200" dirty="0"/>
              <a:t>How many subscribers per level</a:t>
            </a:r>
          </a:p>
          <a:p>
            <a:pPr marL="1028700" lvl="1" indent="-342900">
              <a:buFont typeface="Arial" panose="020B0604020202020204" pitchFamily="34" charset="0"/>
              <a:buChar char="•"/>
            </a:pPr>
            <a:r>
              <a:rPr lang="en-GB" sz="1200" dirty="0"/>
              <a:t>How many courses per level</a:t>
            </a:r>
          </a:p>
          <a:p>
            <a:pPr marL="685800" lvl="1" indent="0">
              <a:buNone/>
            </a:pPr>
            <a:endParaRPr lang="en-GB" sz="1200" dirty="0"/>
          </a:p>
          <a:p>
            <a:pPr marL="514350" indent="-285750">
              <a:buFont typeface="Wingdings" panose="05000000000000000000" pitchFamily="2" charset="2"/>
              <a:buChar char="Ø"/>
            </a:pPr>
            <a:r>
              <a:rPr lang="en-GB" sz="1400" dirty="0"/>
              <a:t>Distribution of Courses –</a:t>
            </a:r>
          </a:p>
          <a:p>
            <a:pPr marL="514350" indent="-285750">
              <a:buFont typeface="Arial" panose="020B0604020202020204" pitchFamily="34" charset="0"/>
              <a:buChar char="•"/>
            </a:pPr>
            <a:endParaRPr lang="en-GB" sz="1400" dirty="0"/>
          </a:p>
          <a:p>
            <a:pPr marL="857250" lvl="1" indent="-171450">
              <a:buFont typeface="Arial" panose="020B0604020202020204" pitchFamily="34" charset="0"/>
              <a:buChar char="•"/>
            </a:pPr>
            <a:r>
              <a:rPr lang="en-GB" sz="1200" dirty="0"/>
              <a:t>Which courses have the highest duration (paid or not)</a:t>
            </a:r>
          </a:p>
          <a:p>
            <a:pPr marL="857250" lvl="1" indent="-171450">
              <a:buFont typeface="Arial" panose="020B0604020202020204" pitchFamily="34" charset="0"/>
              <a:buChar char="•"/>
            </a:pPr>
            <a:r>
              <a:rPr lang="en-GB" sz="1200" dirty="0"/>
              <a:t>Which courses have a higher duration</a:t>
            </a:r>
          </a:p>
          <a:p>
            <a:pPr marL="857250" lvl="1" indent="-171450">
              <a:buFont typeface="Arial" panose="020B0604020202020204" pitchFamily="34" charset="0"/>
              <a:buChar char="•"/>
            </a:pPr>
            <a:r>
              <a:rPr lang="en-GB" sz="1200" dirty="0"/>
              <a:t>Duration vs number of subscribers</a:t>
            </a:r>
          </a:p>
          <a:p>
            <a:pPr fontAlgn="base">
              <a:lnSpc>
                <a:spcPct val="107000"/>
              </a:lnSpc>
              <a:spcAft>
                <a:spcPts val="800"/>
              </a:spcAft>
            </a:pPr>
            <a:r>
              <a:rPr lang="en-GB" sz="1800" dirty="0">
                <a:solidFill>
                  <a:srgbClr val="1E4E79"/>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200" dirty="0"/>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78511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additive="base">
                                        <p:cTn id="22"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 calcmode="lin" valueType="num">
                                      <p:cBhvr additive="base">
                                        <p:cTn id="32"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 calcmode="lin" valueType="num">
                                      <p:cBhvr additive="base">
                                        <p:cTn id="38" dur="25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9" dur="25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50"/>
                            </p:stCondLst>
                            <p:childTnLst>
                              <p:par>
                                <p:cTn id="41" presetID="2" presetClass="entr" presetSubtype="12" fill="hold" nodeType="after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par>
                          <p:cTn id="45" fill="hold">
                            <p:stCondLst>
                              <p:cond delay="750"/>
                            </p:stCondLst>
                            <p:childTnLst>
                              <p:par>
                                <p:cTn id="46" presetID="2" presetClass="entr" presetSubtype="12" fill="hold" nodeType="after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 calcmode="lin" valueType="num">
                                      <p:cBhvr additive="base">
                                        <p:cTn id="48"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par>
                          <p:cTn id="50" fill="hold">
                            <p:stCondLst>
                              <p:cond delay="1250"/>
                            </p:stCondLst>
                            <p:childTnLst>
                              <p:par>
                                <p:cTn id="51" presetID="2" presetClass="entr" presetSubtype="12" fill="hold" nodeType="after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anim calcmode="lin" valueType="num">
                                      <p:cBhvr additive="base">
                                        <p:cTn id="53"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601534"/>
            <a:ext cx="6270570" cy="3940431"/>
          </a:xfrm>
        </p:spPr>
        <p:txBody>
          <a:bodyPr/>
          <a:lstStyle/>
          <a:p>
            <a:pPr marL="514350" indent="-285750">
              <a:buFont typeface="Wingdings" panose="05000000000000000000" pitchFamily="2" charset="2"/>
              <a:buChar char="Ø"/>
            </a:pPr>
            <a:r>
              <a:rPr lang="en-GB" sz="1400" dirty="0"/>
              <a:t>Subscribers –</a:t>
            </a:r>
          </a:p>
          <a:p>
            <a:pPr marL="514350" indent="-285750">
              <a:buFont typeface="Arial" panose="020B0604020202020204" pitchFamily="34" charset="0"/>
              <a:buChar char="•"/>
            </a:pPr>
            <a:endParaRPr lang="en-GB" sz="1400" dirty="0"/>
          </a:p>
          <a:p>
            <a:pPr marL="1028700" lvl="1" indent="-342900">
              <a:buFont typeface="Arial" panose="020B0604020202020204" pitchFamily="34" charset="0"/>
              <a:buChar char="•"/>
            </a:pPr>
            <a:r>
              <a:rPr lang="en-GB" sz="1200" dirty="0"/>
              <a:t>Which course has the highest number of subscribers</a:t>
            </a:r>
          </a:p>
          <a:p>
            <a:pPr marL="1028700" lvl="1" indent="-342900">
              <a:buFont typeface="Arial" panose="020B0604020202020204" pitchFamily="34" charset="0"/>
              <a:buChar char="•"/>
            </a:pPr>
            <a:r>
              <a:rPr lang="en-GB" sz="1200" dirty="0"/>
              <a:t>Average number of subscribers</a:t>
            </a:r>
          </a:p>
          <a:p>
            <a:pPr marL="1028700" lvl="1" indent="-342900">
              <a:buFont typeface="Arial" panose="020B0604020202020204" pitchFamily="34" charset="0"/>
              <a:buChar char="•"/>
            </a:pPr>
            <a:r>
              <a:rPr lang="en-GB" sz="1200" dirty="0"/>
              <a:t>Number of subscribers per subject</a:t>
            </a:r>
          </a:p>
          <a:p>
            <a:pPr marL="1028700" lvl="1" indent="-342900">
              <a:buFont typeface="Arial" panose="020B0604020202020204" pitchFamily="34" charset="0"/>
              <a:buChar char="•"/>
            </a:pPr>
            <a:r>
              <a:rPr lang="en-GB" sz="1200" dirty="0"/>
              <a:t>Number of subscribers per year</a:t>
            </a:r>
          </a:p>
          <a:p>
            <a:pPr marL="685800" lvl="1" indent="0">
              <a:buNone/>
            </a:pPr>
            <a:endParaRPr lang="en-GB" sz="1200" dirty="0"/>
          </a:p>
          <a:p>
            <a:pPr marL="514350" indent="-285750">
              <a:buFont typeface="Wingdings" panose="05000000000000000000" pitchFamily="2" charset="2"/>
              <a:buChar char="Ø"/>
            </a:pPr>
            <a:r>
              <a:rPr lang="en-GB" sz="1400" dirty="0"/>
              <a:t>Distribution of Courses –</a:t>
            </a:r>
          </a:p>
          <a:p>
            <a:pPr marL="514350" indent="-285750">
              <a:buFont typeface="Arial" panose="020B0604020202020204" pitchFamily="34" charset="0"/>
              <a:buChar char="•"/>
            </a:pPr>
            <a:endParaRPr lang="en-GB" sz="1400" dirty="0"/>
          </a:p>
          <a:p>
            <a:pPr marL="857250" lvl="1" indent="-171450">
              <a:buFont typeface="Arial" panose="020B0604020202020204" pitchFamily="34" charset="0"/>
              <a:buChar char="•"/>
            </a:pPr>
            <a:r>
              <a:rPr lang="en-GB" sz="1200" dirty="0"/>
              <a:t>Which courses have the highest duration (paid or not)</a:t>
            </a:r>
          </a:p>
          <a:p>
            <a:pPr marL="857250" lvl="1" indent="-171450">
              <a:buFont typeface="Arial" panose="020B0604020202020204" pitchFamily="34" charset="0"/>
              <a:buChar char="•"/>
            </a:pPr>
            <a:r>
              <a:rPr lang="en-GB" sz="1200" dirty="0"/>
              <a:t>Which courses have a higher duration</a:t>
            </a:r>
          </a:p>
          <a:p>
            <a:pPr marL="857250" lvl="1" indent="-171450">
              <a:buFont typeface="Arial" panose="020B0604020202020204" pitchFamily="34" charset="0"/>
              <a:buChar char="•"/>
            </a:pPr>
            <a:r>
              <a:rPr lang="en-GB" sz="1200" dirty="0"/>
              <a:t>Duration vs number of subscribers</a:t>
            </a:r>
          </a:p>
          <a:p>
            <a:pPr marL="857250" lvl="1" indent="-171450">
              <a:buFont typeface="Arial" panose="020B0604020202020204" pitchFamily="34" charset="0"/>
              <a:buChar char="•"/>
            </a:pPr>
            <a:endParaRPr lang="en-GB" sz="1200" dirty="0"/>
          </a:p>
          <a:p>
            <a:pPr marL="514350" indent="-285750">
              <a:buFont typeface="Wingdings" panose="05000000000000000000" pitchFamily="2" charset="2"/>
              <a:buChar char="Ø"/>
            </a:pPr>
            <a:r>
              <a:rPr lang="en-GB" sz="1400" dirty="0"/>
              <a:t>Correlation Questions –</a:t>
            </a:r>
          </a:p>
          <a:p>
            <a:pPr marL="514350" indent="-285750">
              <a:buFont typeface="Arial" panose="020B0604020202020204" pitchFamily="34" charset="0"/>
              <a:buChar char="•"/>
            </a:pPr>
            <a:endParaRPr lang="en-GB" sz="1400" dirty="0"/>
          </a:p>
          <a:p>
            <a:pPr marL="857250" lvl="1" indent="-171450">
              <a:buFont typeface="Arial" panose="020B0604020202020204" pitchFamily="34" charset="0"/>
              <a:buChar char="•"/>
            </a:pPr>
            <a:r>
              <a:rPr lang="en-GB" sz="1200" dirty="0"/>
              <a:t>Does the number of subscribers depend on Price, and No of Review</a:t>
            </a:r>
          </a:p>
          <a:p>
            <a:pPr marL="857250" lvl="1" indent="-171450">
              <a:buFont typeface="Arial" panose="020B0604020202020204" pitchFamily="34" charset="0"/>
              <a:buChar char="•"/>
            </a:pPr>
            <a:r>
              <a:rPr lang="en-GB" sz="1200" dirty="0"/>
              <a:t>Does price influence Subscription and Review</a:t>
            </a:r>
            <a:endParaRPr lang="en-NG" sz="1200" dirty="0"/>
          </a:p>
          <a:p>
            <a:pPr marL="857250" lvl="1" indent="-171450">
              <a:buFont typeface="Arial" panose="020B0604020202020204" pitchFamily="34" charset="0"/>
              <a:buChar char="•"/>
            </a:pPr>
            <a:endParaRPr lang="en-NG" sz="1200" dirty="0"/>
          </a:p>
          <a:p>
            <a:pPr marL="857250" lvl="1" indent="-171450">
              <a:buFont typeface="Arial" panose="020B0604020202020204" pitchFamily="34" charset="0"/>
              <a:buChar char="•"/>
            </a:pPr>
            <a:endParaRPr lang="en-GB" sz="1200" dirty="0"/>
          </a:p>
          <a:p>
            <a:pPr fontAlgn="base">
              <a:lnSpc>
                <a:spcPct val="107000"/>
              </a:lnSpc>
              <a:spcAft>
                <a:spcPts val="800"/>
              </a:spcAft>
            </a:pPr>
            <a:r>
              <a:rPr lang="en-GB" sz="1800" dirty="0">
                <a:solidFill>
                  <a:srgbClr val="1E4E79"/>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200" dirty="0"/>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3771763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8" fill="hold" nodeType="after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8" fill="hold"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additive="base">
                                        <p:cTn id="22"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1750"/>
                            </p:stCondLst>
                            <p:childTnLst>
                              <p:par>
                                <p:cTn id="25" presetID="2" presetClass="entr" presetSubtype="8"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25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25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
                            </p:stCondLst>
                            <p:childTnLst>
                              <p:par>
                                <p:cTn id="36" presetID="2" presetClass="entr" presetSubtype="12" fill="hold" nodeType="after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 calcmode="lin" valueType="num">
                                      <p:cBhvr additive="base">
                                        <p:cTn id="38"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2" presetClass="entr" presetSubtype="12" fill="hold" nodeType="after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 calcmode="lin" valueType="num">
                                      <p:cBhvr additive="base">
                                        <p:cTn id="43"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1250"/>
                            </p:stCondLst>
                            <p:childTnLst>
                              <p:par>
                                <p:cTn id="46" presetID="2" presetClass="entr" presetSubtype="12" fill="hold" nodeType="after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 calcmode="lin" valueType="num">
                                      <p:cBhvr additive="base">
                                        <p:cTn id="48"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12" fill="hold" nodeType="clickEffect">
                                  <p:stCondLst>
                                    <p:cond delay="0"/>
                                  </p:stCondLst>
                                  <p:childTnLst>
                                    <p:set>
                                      <p:cBhvr>
                                        <p:cTn id="53" dur="1" fill="hold">
                                          <p:stCondLst>
                                            <p:cond delay="0"/>
                                          </p:stCondLst>
                                        </p:cTn>
                                        <p:tgtEl>
                                          <p:spTgt spid="2">
                                            <p:txEl>
                                              <p:pRg st="13" end="13"/>
                                            </p:txEl>
                                          </p:spTgt>
                                        </p:tgtEl>
                                        <p:attrNameLst>
                                          <p:attrName>style.visibility</p:attrName>
                                        </p:attrNameLst>
                                      </p:cBhvr>
                                      <p:to>
                                        <p:strVal val="visible"/>
                                      </p:to>
                                    </p:set>
                                    <p:anim calcmode="lin" valueType="num">
                                      <p:cBhvr additive="base">
                                        <p:cTn id="54"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12" fill="hold" nodeType="afterEffect">
                                  <p:stCondLst>
                                    <p:cond delay="0"/>
                                  </p:stCondLst>
                                  <p:childTnLst>
                                    <p:set>
                                      <p:cBhvr>
                                        <p:cTn id="58" dur="1" fill="hold">
                                          <p:stCondLst>
                                            <p:cond delay="0"/>
                                          </p:stCondLst>
                                        </p:cTn>
                                        <p:tgtEl>
                                          <p:spTgt spid="2">
                                            <p:txEl>
                                              <p:pRg st="15" end="15"/>
                                            </p:txEl>
                                          </p:spTgt>
                                        </p:tgtEl>
                                        <p:attrNameLst>
                                          <p:attrName>style.visibility</p:attrName>
                                        </p:attrNameLst>
                                      </p:cBhvr>
                                      <p:to>
                                        <p:strVal val="visible"/>
                                      </p:to>
                                    </p:set>
                                    <p:anim calcmode="lin" valueType="num">
                                      <p:cBhvr additive="base">
                                        <p:cTn id="59" dur="500" fill="hold"/>
                                        <p:tgtEl>
                                          <p:spTgt spid="2">
                                            <p:txEl>
                                              <p:pRg st="15" end="15"/>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12" fill="hold" nodeType="afterEffect">
                                  <p:stCondLst>
                                    <p:cond delay="0"/>
                                  </p:stCondLst>
                                  <p:childTnLst>
                                    <p:set>
                                      <p:cBhvr>
                                        <p:cTn id="63" dur="1" fill="hold">
                                          <p:stCondLst>
                                            <p:cond delay="0"/>
                                          </p:stCondLst>
                                        </p:cTn>
                                        <p:tgtEl>
                                          <p:spTgt spid="2">
                                            <p:txEl>
                                              <p:pRg st="16" end="16"/>
                                            </p:txEl>
                                          </p:spTgt>
                                        </p:tgtEl>
                                        <p:attrNameLst>
                                          <p:attrName>style.visibility</p:attrName>
                                        </p:attrNameLst>
                                      </p:cBhvr>
                                      <p:to>
                                        <p:strVal val="visible"/>
                                      </p:to>
                                    </p:set>
                                    <p:anim calcmode="lin" valueType="num">
                                      <p:cBhvr additive="base">
                                        <p:cTn id="64" dur="500" fill="hold"/>
                                        <p:tgtEl>
                                          <p:spTgt spid="2">
                                            <p:txEl>
                                              <p:pRg st="16" end="16"/>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400923" y="1038486"/>
            <a:ext cx="5634593" cy="1902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a:solidFill>
                  <a:schemeClr val="lt1"/>
                </a:solidFill>
              </a:rPr>
              <a:t>4. Data Visualization</a:t>
            </a:r>
            <a:endParaRPr sz="6600" dirty="0">
              <a:solidFill>
                <a:schemeClr val="lt1"/>
              </a:solidFill>
            </a:endParaRPr>
          </a:p>
        </p:txBody>
      </p:sp>
      <p:sp>
        <p:nvSpPr>
          <p:cNvPr id="100" name="Google Shape;100;p18"/>
          <p:cNvSpPr/>
          <p:nvPr/>
        </p:nvSpPr>
        <p:spPr>
          <a:xfrm>
            <a:off x="7377418" y="3486944"/>
            <a:ext cx="323741" cy="3091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101" name="Google Shape;101;p18"/>
          <p:cNvGrpSpPr/>
          <p:nvPr/>
        </p:nvGrpSpPr>
        <p:grpSpPr>
          <a:xfrm>
            <a:off x="6975558" y="1751133"/>
            <a:ext cx="1387013" cy="1387384"/>
            <a:chOff x="6654650" y="3665275"/>
            <a:chExt cx="409100" cy="409125"/>
          </a:xfrm>
        </p:grpSpPr>
        <p:sp>
          <p:nvSpPr>
            <p:cNvPr id="102" name="Google Shape;10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 name="Google Shape;10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04" name="Google Shape;104;p18"/>
          <p:cNvGrpSpPr/>
          <p:nvPr/>
        </p:nvGrpSpPr>
        <p:grpSpPr>
          <a:xfrm rot="1056976">
            <a:off x="5638910" y="2841838"/>
            <a:ext cx="916363" cy="916472"/>
            <a:chOff x="570875" y="4322250"/>
            <a:chExt cx="443300" cy="443325"/>
          </a:xfrm>
        </p:grpSpPr>
        <p:sp>
          <p:nvSpPr>
            <p:cNvPr id="105" name="Google Shape;10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6" name="Google Shape;10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7" name="Google Shape;10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8" name="Google Shape;10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09" name="Google Shape;109;p18"/>
          <p:cNvSpPr/>
          <p:nvPr/>
        </p:nvSpPr>
        <p:spPr>
          <a:xfrm rot="2466773">
            <a:off x="5741699" y="2019882"/>
            <a:ext cx="449798" cy="42948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0" name="Google Shape;110;p18"/>
          <p:cNvSpPr/>
          <p:nvPr/>
        </p:nvSpPr>
        <p:spPr>
          <a:xfrm rot="-1609367">
            <a:off x="6399536" y="2290128"/>
            <a:ext cx="323700" cy="3090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1" name="Google Shape;111;p18"/>
          <p:cNvSpPr/>
          <p:nvPr/>
        </p:nvSpPr>
        <p:spPr>
          <a:xfrm rot="2926420">
            <a:off x="8362263" y="2534988"/>
            <a:ext cx="242429" cy="2314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2" name="Google Shape;112;p18"/>
          <p:cNvSpPr/>
          <p:nvPr/>
        </p:nvSpPr>
        <p:spPr>
          <a:xfrm rot="-1609361">
            <a:off x="7353476" y="984336"/>
            <a:ext cx="218402" cy="2085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 Subscribers Analysis</a:t>
            </a:r>
            <a:endParaRPr dirty="0"/>
          </a:p>
        </p:txBody>
      </p:sp>
    </p:spTree>
    <p:extLst>
      <p:ext uri="{BB962C8B-B14F-4D97-AF65-F5344CB8AC3E}">
        <p14:creationId xmlns:p14="http://schemas.microsoft.com/office/powerpoint/2010/main" val="2757029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card ,card ,columnChart ,Total Number of Paid &amp; Unpaid Subscribers ,card ,Average No of Subscribers per Course Type ,Popularity of Each Course Type.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Subscribers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791233"/>
            <a:ext cx="6270570" cy="3561033"/>
          </a:xfrm>
        </p:spPr>
        <p:txBody>
          <a:bodyPr/>
          <a:lstStyle/>
          <a:p>
            <a:pPr marL="514350" indent="-285750">
              <a:buFont typeface="Wingdings" panose="05000000000000000000" pitchFamily="2" charset="2"/>
              <a:buChar char="Ø"/>
            </a:pPr>
            <a:r>
              <a:rPr lang="en-GB" sz="1400" dirty="0"/>
              <a:t>The most popular subject amongst the subscribers is Web Development, followed by Business Analysis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Udemy has 12M total subscribers between the duration of 2011-2017 </a:t>
            </a:r>
          </a:p>
          <a:p>
            <a:pPr marL="228600" indent="0"/>
            <a:endParaRPr lang="en-GB" sz="1400" dirty="0"/>
          </a:p>
          <a:p>
            <a:pPr marL="514350" indent="-285750">
              <a:buFont typeface="Wingdings" panose="05000000000000000000" pitchFamily="2" charset="2"/>
              <a:buChar char="Ø"/>
            </a:pPr>
            <a:r>
              <a:rPr lang="en-GB" sz="1400" dirty="0"/>
              <a:t>Average number of subscribers: “3193”</a:t>
            </a:r>
          </a:p>
          <a:p>
            <a:pPr marL="685800" lvl="1" indent="0">
              <a:buNone/>
            </a:pPr>
            <a:endParaRPr lang="en-GB" sz="1200" dirty="0"/>
          </a:p>
          <a:p>
            <a:pPr marL="514350" indent="-285750">
              <a:buFont typeface="Wingdings" panose="05000000000000000000" pitchFamily="2" charset="2"/>
              <a:buChar char="Ø"/>
            </a:pPr>
            <a:r>
              <a:rPr lang="en-GB" sz="1400" dirty="0"/>
              <a:t>The maximum number of subscribers for a course is “269k”, which is “Learn HTML5 Programming from scratch”  which falls under “Web development” Subject category.</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Filtering further, I found that the year it occurs was 2013 which has a high number of unpaid subscribers.</a:t>
            </a:r>
            <a:endParaRPr lang="en-GB" sz="1200" dirty="0"/>
          </a:p>
          <a:p>
            <a:pPr fontAlgn="base">
              <a:lnSpc>
                <a:spcPct val="107000"/>
              </a:lnSpc>
              <a:spcAft>
                <a:spcPts val="800"/>
              </a:spcAft>
            </a:pPr>
            <a:r>
              <a:rPr lang="en-GB" sz="1800" dirty="0">
                <a:solidFill>
                  <a:srgbClr val="1E4E79"/>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200" dirty="0"/>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277547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25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II. Level Analysis</a:t>
            </a:r>
            <a:endParaRPr dirty="0"/>
          </a:p>
        </p:txBody>
      </p:sp>
    </p:spTree>
    <p:extLst>
      <p:ext uri="{BB962C8B-B14F-4D97-AF65-F5344CB8AC3E}">
        <p14:creationId xmlns:p14="http://schemas.microsoft.com/office/powerpoint/2010/main" val="2406242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Levels &amp; Lectures per Subject Category ,No of Subscribers per Level ,Levels &amp; Subscribers per Subject Category ,Distribution of courses per levels.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Levels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4"/>
          <p:cNvPicPr preferRelativeResize="0"/>
          <p:nvPr/>
        </p:nvPicPr>
        <p:blipFill rotWithShape="1">
          <a:blip r:embed="rId3">
            <a:alphaModFix/>
          </a:blip>
          <a:srcRect l="9597" r="2837"/>
          <a:stretch/>
        </p:blipFill>
        <p:spPr>
          <a:xfrm>
            <a:off x="6146325" y="0"/>
            <a:ext cx="2997674" cy="5143499"/>
          </a:xfrm>
          <a:prstGeom prst="rect">
            <a:avLst/>
          </a:prstGeom>
          <a:noFill/>
          <a:ln>
            <a:noFill/>
          </a:ln>
        </p:spPr>
      </p:pic>
      <p:sp>
        <p:nvSpPr>
          <p:cNvPr id="72" name="Google Shape;72;p14"/>
          <p:cNvSpPr txBox="1">
            <a:spLocks noGrp="1"/>
          </p:cNvSpPr>
          <p:nvPr>
            <p:ph type="ctrTitle" idx="4294967295"/>
          </p:nvPr>
        </p:nvSpPr>
        <p:spPr>
          <a:xfrm>
            <a:off x="381813" y="974565"/>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Hello!</a:t>
            </a:r>
            <a:endParaRPr sz="6800" dirty="0"/>
          </a:p>
        </p:txBody>
      </p:sp>
      <p:sp>
        <p:nvSpPr>
          <p:cNvPr id="73" name="Google Shape;73;p14"/>
          <p:cNvSpPr txBox="1">
            <a:spLocks noGrp="1"/>
          </p:cNvSpPr>
          <p:nvPr>
            <p:ph type="subTitle" idx="4294967295"/>
          </p:nvPr>
        </p:nvSpPr>
        <p:spPr>
          <a:xfrm>
            <a:off x="381813"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200" dirty="0">
                <a:solidFill>
                  <a:schemeClr val="accent2"/>
                </a:solidFill>
                <a:latin typeface="Inter-Regular"/>
                <a:ea typeface="Inter-Regular"/>
                <a:cs typeface="Inter-Regular"/>
                <a:sym typeface="Inter-Regular"/>
              </a:rPr>
              <a:t>My name is Ja</a:t>
            </a:r>
            <a:r>
              <a:rPr lang="en-GB" sz="3200" dirty="0" err="1">
                <a:solidFill>
                  <a:schemeClr val="accent2"/>
                </a:solidFill>
                <a:latin typeface="Inter-Regular"/>
                <a:ea typeface="Inter-Regular"/>
                <a:cs typeface="Inter-Regular"/>
                <a:sym typeface="Inter-Regular"/>
              </a:rPr>
              <a:t>mmal</a:t>
            </a:r>
            <a:r>
              <a:rPr lang="en-GB" sz="3200" dirty="0">
                <a:solidFill>
                  <a:schemeClr val="accent2"/>
                </a:solidFill>
                <a:latin typeface="Inter-Regular"/>
                <a:ea typeface="Inter-Regular"/>
                <a:cs typeface="Inter-Regular"/>
                <a:sym typeface="Inter-Regular"/>
              </a:rPr>
              <a:t> Adeyemi</a:t>
            </a:r>
            <a:endParaRPr sz="3200" dirty="0">
              <a:solidFill>
                <a:schemeClr val="accent2"/>
              </a:solidFill>
              <a:latin typeface="Inter-Regular"/>
              <a:ea typeface="Inter-Regular"/>
              <a:cs typeface="Inter-Regular"/>
              <a:sym typeface="Inter-Regular"/>
            </a:endParaRPr>
          </a:p>
          <a:p>
            <a:pPr marL="0" lvl="0" indent="0" algn="l" rtl="0">
              <a:spcBef>
                <a:spcPts val="600"/>
              </a:spcBef>
              <a:spcAft>
                <a:spcPts val="0"/>
              </a:spcAft>
              <a:buClr>
                <a:schemeClr val="dk1"/>
              </a:buClr>
              <a:buSzPts val="1100"/>
              <a:buFont typeface="Arial"/>
              <a:buNone/>
            </a:pPr>
            <a:r>
              <a:rPr lang="en" dirty="0"/>
              <a:t>Just here to present my analysis and insights to my respective colleagues in the building.</a:t>
            </a:r>
            <a:endParaRPr sz="3600" b="1" dirty="0"/>
          </a:p>
        </p:txBody>
      </p:sp>
      <p:sp>
        <p:nvSpPr>
          <p:cNvPr id="74" name="Google Shape;74;p1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childTnLst>
                          </p:cTn>
                        </p:par>
                        <p:par>
                          <p:cTn id="8" fill="hold">
                            <p:stCondLst>
                              <p:cond delay="500"/>
                            </p:stCondLst>
                            <p:childTnLst>
                              <p:par>
                                <p:cTn id="9" presetID="45" presetClass="entr" presetSubtype="0" fill="hold" nodeType="afterEffect">
                                  <p:stCondLst>
                                    <p:cond delay="0"/>
                                  </p:stCondLst>
                                  <p:childTnLst>
                                    <p:set>
                                      <p:cBhvr>
                                        <p:cTn id="10" dur="1" fill="hold">
                                          <p:stCondLst>
                                            <p:cond delay="0"/>
                                          </p:stCondLst>
                                        </p:cTn>
                                        <p:tgtEl>
                                          <p:spTgt spid="73">
                                            <p:txEl>
                                              <p:pRg st="0" end="0"/>
                                            </p:txEl>
                                          </p:spTgt>
                                        </p:tgtEl>
                                        <p:attrNameLst>
                                          <p:attrName>style.visibility</p:attrName>
                                        </p:attrNameLst>
                                      </p:cBhvr>
                                      <p:to>
                                        <p:strVal val="visible"/>
                                      </p:to>
                                    </p:set>
                                    <p:animEffect transition="in" filter="fade">
                                      <p:cBhvr>
                                        <p:cTn id="11" dur="1500"/>
                                        <p:tgtEl>
                                          <p:spTgt spid="73">
                                            <p:txEl>
                                              <p:pRg st="0" end="0"/>
                                            </p:txEl>
                                          </p:spTgt>
                                        </p:tgtEl>
                                      </p:cBhvr>
                                    </p:animEffect>
                                    <p:anim calcmode="lin" valueType="num">
                                      <p:cBhvr>
                                        <p:cTn id="12" dur="1500" fill="hold"/>
                                        <p:tgtEl>
                                          <p:spTgt spid="73">
                                            <p:txEl>
                                              <p:pRg st="0" end="0"/>
                                            </p:txEl>
                                          </p:spTgt>
                                        </p:tgtEl>
                                        <p:attrNameLst>
                                          <p:attrName>ppt_w</p:attrName>
                                        </p:attrNameLst>
                                      </p:cBhvr>
                                      <p:tavLst>
                                        <p:tav tm="0" fmla="#ppt_w*sin(2.5*pi*$)">
                                          <p:val>
                                            <p:fltVal val="0"/>
                                          </p:val>
                                        </p:tav>
                                        <p:tav tm="100000">
                                          <p:val>
                                            <p:fltVal val="1"/>
                                          </p:val>
                                        </p:tav>
                                      </p:tavLst>
                                    </p:anim>
                                    <p:anim calcmode="lin" valueType="num">
                                      <p:cBhvr>
                                        <p:cTn id="13" dur="1500" fill="hold"/>
                                        <p:tgtEl>
                                          <p:spTgt spid="73">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73">
                                            <p:txEl>
                                              <p:pRg st="1" end="1"/>
                                            </p:txEl>
                                          </p:spTgt>
                                        </p:tgtEl>
                                        <p:attrNameLst>
                                          <p:attrName>style.visibility</p:attrName>
                                        </p:attrNameLst>
                                      </p:cBhvr>
                                      <p:to>
                                        <p:strVal val="visible"/>
                                      </p:to>
                                    </p:set>
                                    <p:animEffect transition="in" filter="wipe(left)">
                                      <p:cBhvr>
                                        <p:cTn id="17" dur="500"/>
                                        <p:tgtEl>
                                          <p:spTgt spid="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1148802"/>
            <a:ext cx="6270570" cy="2845895"/>
          </a:xfrm>
        </p:spPr>
        <p:txBody>
          <a:bodyPr/>
          <a:lstStyle/>
          <a:p>
            <a:pPr marL="514350" indent="-285750">
              <a:buFont typeface="Wingdings" panose="05000000000000000000" pitchFamily="2" charset="2"/>
              <a:buChar char="Ø"/>
            </a:pPr>
            <a:r>
              <a:rPr lang="en-GB" sz="1400" dirty="0"/>
              <a:t>We have 4 levels as we can see from the visualization.</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“All Levels” has the highest distribution based on subscribers and courses. </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“Web development” subject generated the highest per lectures &amp; subscribers across all levels.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“2015” had the highest number of subscribers per level &amp; courses.</a:t>
            </a:r>
            <a:endParaRPr lang="en-GB" sz="1200" dirty="0"/>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752983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III. Price &amp; Lecture Analysis</a:t>
            </a:r>
            <a:endParaRPr dirty="0"/>
          </a:p>
        </p:txBody>
      </p:sp>
    </p:spTree>
    <p:extLst>
      <p:ext uri="{BB962C8B-B14F-4D97-AF65-F5344CB8AC3E}">
        <p14:creationId xmlns:p14="http://schemas.microsoft.com/office/powerpoint/2010/main" val="837253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card ,card ,card ,card ,card ,card ,card ,Courses on Udemy that are paid/unpaid ,Distribution of course cost ,Subject Category paid/unpaid ,clusteredColumnChart ,clusteredColumnChart.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Reports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897682"/>
            <a:ext cx="6270570" cy="3348135"/>
          </a:xfrm>
        </p:spPr>
        <p:txBody>
          <a:bodyPr/>
          <a:lstStyle/>
          <a:p>
            <a:pPr marL="514350" indent="-285750">
              <a:buFont typeface="Wingdings" panose="05000000000000000000" pitchFamily="2" charset="2"/>
              <a:buChar char="Ø"/>
            </a:pPr>
            <a:r>
              <a:rPr lang="en-GB" sz="1400" dirty="0"/>
              <a:t>The max price is “$200”, filtering further to get the course title and subject which are “Ultimate Investment Banking course” and “Business Finance” respectively.</a:t>
            </a:r>
          </a:p>
          <a:p>
            <a:pPr marL="228600" indent="0"/>
            <a:endParaRPr lang="en-GB" sz="1400" dirty="0"/>
          </a:p>
          <a:p>
            <a:pPr marL="514350" indent="-285750">
              <a:buFont typeface="Wingdings" panose="05000000000000000000" pitchFamily="2" charset="2"/>
              <a:buChar char="Ø"/>
            </a:pPr>
            <a:r>
              <a:rPr lang="en-GB" sz="1400" dirty="0"/>
              <a:t>The most profitable course made over $24M, which is the “Web Developer Bootcamp”</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$20 has the highest distribution of course cost, followed by $50 then $0.</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“Web Development” has the highest number of unpaid subject.</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“Business Finance” has the highest number of paid subject.</a:t>
            </a: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238683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25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1604636"/>
            <a:ext cx="6270570" cy="1934228"/>
          </a:xfrm>
        </p:spPr>
        <p:txBody>
          <a:bodyPr/>
          <a:lstStyle/>
          <a:p>
            <a:pPr marL="228600" indent="0"/>
            <a:endParaRPr lang="en-GB" sz="1400" dirty="0"/>
          </a:p>
          <a:p>
            <a:pPr marL="514350" indent="-285750">
              <a:buFont typeface="Wingdings" panose="05000000000000000000" pitchFamily="2" charset="2"/>
              <a:buChar char="Ø"/>
            </a:pPr>
            <a:r>
              <a:rPr lang="en-GB" sz="1400" dirty="0"/>
              <a:t>“Web Development” has the highest number of subject per review across all level, followed by “Business Finance”.</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“Web Development” has the highest number of subject per number of lectures across all level, followed by “Business Finance”.</a:t>
            </a:r>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4195977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IV. Year Analysis</a:t>
            </a:r>
            <a:endParaRPr dirty="0"/>
          </a:p>
        </p:txBody>
      </p:sp>
    </p:spTree>
    <p:extLst>
      <p:ext uri="{BB962C8B-B14F-4D97-AF65-F5344CB8AC3E}">
        <p14:creationId xmlns:p14="http://schemas.microsoft.com/office/powerpoint/2010/main" val="557760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Udemy Subscription across the years ,Subscribers per course across the years ,Number of Courses per Year and  Profits ,columnChart.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Year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1246382"/>
            <a:ext cx="6270570" cy="2650736"/>
          </a:xfrm>
        </p:spPr>
        <p:txBody>
          <a:bodyPr/>
          <a:lstStyle/>
          <a:p>
            <a:pPr marL="514350" indent="-285750">
              <a:buFont typeface="Wingdings" panose="05000000000000000000" pitchFamily="2" charset="2"/>
              <a:buChar char="Ø"/>
            </a:pPr>
            <a:r>
              <a:rPr lang="en-GB" sz="1400" dirty="0"/>
              <a:t>2015 has highest number of subscribers across the years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2015 generated the highest profit across the years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2016 has the highest number of courses published on Udemy</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Web Development in 2015 topped the chart when it comes total subscribers across the years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March generated the highest profit in the month section</a:t>
            </a: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797479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25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V. Correlation Analysis</a:t>
            </a:r>
            <a:endParaRPr dirty="0"/>
          </a:p>
        </p:txBody>
      </p:sp>
    </p:spTree>
    <p:extLst>
      <p:ext uri="{BB962C8B-B14F-4D97-AF65-F5344CB8AC3E}">
        <p14:creationId xmlns:p14="http://schemas.microsoft.com/office/powerpoint/2010/main" val="4209452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oes Price Influence Subscription Per Subject Category ,Does Reviews Influence Subscription Per Subject Category ,slicer ,slicer ,Does Price Influence Subscription  ,Does Price Influence Review.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Correlation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idx="4294967295"/>
          </p:nvPr>
        </p:nvSpPr>
        <p:spPr>
          <a:xfrm>
            <a:off x="1037875" y="836000"/>
            <a:ext cx="74988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dirty="0"/>
              <a:t>The process taken can be divided into 3</a:t>
            </a:r>
            <a:endParaRPr sz="3000" dirty="0"/>
          </a:p>
        </p:txBody>
      </p:sp>
      <p:sp>
        <p:nvSpPr>
          <p:cNvPr id="221" name="Google Shape;221;p2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22" name="Google Shape;222;p28"/>
          <p:cNvGrpSpPr/>
          <p:nvPr/>
        </p:nvGrpSpPr>
        <p:grpSpPr>
          <a:xfrm>
            <a:off x="323513" y="2291600"/>
            <a:ext cx="2952125" cy="1289700"/>
            <a:chOff x="323513" y="1986800"/>
            <a:chExt cx="2952125" cy="1289700"/>
          </a:xfrm>
        </p:grpSpPr>
        <p:sp>
          <p:nvSpPr>
            <p:cNvPr id="223" name="Google Shape;223;p28"/>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b="1" dirty="0">
                  <a:solidFill>
                    <a:schemeClr val="dk1"/>
                  </a:solidFill>
                  <a:latin typeface="Inter"/>
                  <a:ea typeface="Inter"/>
                  <a:cs typeface="Inter"/>
                  <a:sym typeface="Inter"/>
                </a:rPr>
                <a:t>Transforming the Datasets</a:t>
              </a:r>
              <a:endParaRPr sz="1200" b="1" dirty="0">
                <a:solidFill>
                  <a:schemeClr val="dk1"/>
                </a:solidFill>
                <a:latin typeface="Inter"/>
                <a:ea typeface="Inter"/>
                <a:cs typeface="Inter"/>
                <a:sym typeface="Inter"/>
              </a:endParaRPr>
            </a:p>
            <a:p>
              <a:pPr marL="0" lvl="0" indent="0" algn="r" rtl="0">
                <a:spcBef>
                  <a:spcPts val="0"/>
                </a:spcBef>
                <a:spcAft>
                  <a:spcPts val="0"/>
                </a:spcAft>
                <a:buNone/>
              </a:pPr>
              <a:endParaRPr sz="800" b="1" dirty="0">
                <a:solidFill>
                  <a:schemeClr val="dk1"/>
                </a:solidFill>
                <a:latin typeface="Inter"/>
                <a:ea typeface="Inter"/>
                <a:cs typeface="Inter"/>
                <a:sym typeface="Inter"/>
              </a:endParaRPr>
            </a:p>
            <a:p>
              <a:pPr marL="0" lvl="0" indent="0" algn="r" rtl="0">
                <a:spcBef>
                  <a:spcPts val="0"/>
                </a:spcBef>
                <a:spcAft>
                  <a:spcPts val="1600"/>
                </a:spcAft>
                <a:buNone/>
              </a:pPr>
              <a:r>
                <a:rPr lang="en" sz="800" dirty="0">
                  <a:solidFill>
                    <a:schemeClr val="dk1"/>
                  </a:solidFill>
                  <a:latin typeface="Inter"/>
                  <a:ea typeface="Inter"/>
                  <a:cs typeface="Inter"/>
                  <a:sym typeface="Inter"/>
                </a:rPr>
                <a:t>Here, we got the datasets and transformed it so that we can make proper analysis &amp; insights.</a:t>
              </a:r>
              <a:endParaRPr sz="800" b="1" dirty="0">
                <a:solidFill>
                  <a:schemeClr val="dk1"/>
                </a:solidFill>
                <a:latin typeface="Inter"/>
                <a:ea typeface="Inter"/>
                <a:cs typeface="Inter"/>
                <a:sym typeface="Inter"/>
              </a:endParaRPr>
            </a:p>
          </p:txBody>
        </p:sp>
        <p:cxnSp>
          <p:nvCxnSpPr>
            <p:cNvPr id="224" name="Google Shape;224;p28"/>
            <p:cNvCxnSpPr/>
            <p:nvPr/>
          </p:nvCxnSpPr>
          <p:spPr>
            <a:xfrm rot="10800000">
              <a:off x="2642038" y="2647950"/>
              <a:ext cx="633600" cy="0"/>
            </a:xfrm>
            <a:prstGeom prst="straightConnector1">
              <a:avLst/>
            </a:prstGeom>
            <a:noFill/>
            <a:ln w="9525" cap="flat" cmpd="sng">
              <a:solidFill>
                <a:schemeClr val="accent1"/>
              </a:solidFill>
              <a:prstDash val="solid"/>
              <a:round/>
              <a:headEnd type="none" w="sm" len="sm"/>
              <a:tailEnd type="oval" w="med" len="med"/>
            </a:ln>
          </p:spPr>
        </p:cxnSp>
      </p:grpSp>
      <p:grpSp>
        <p:nvGrpSpPr>
          <p:cNvPr id="225" name="Google Shape;225;p28"/>
          <p:cNvGrpSpPr/>
          <p:nvPr/>
        </p:nvGrpSpPr>
        <p:grpSpPr>
          <a:xfrm>
            <a:off x="5209838" y="1365150"/>
            <a:ext cx="3610650" cy="1289700"/>
            <a:chOff x="5209838" y="1060350"/>
            <a:chExt cx="3610650" cy="1289700"/>
          </a:xfrm>
        </p:grpSpPr>
        <p:sp>
          <p:nvSpPr>
            <p:cNvPr id="226" name="Google Shape;226;p28"/>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dirty="0">
                  <a:solidFill>
                    <a:schemeClr val="dk1"/>
                  </a:solidFill>
                  <a:latin typeface="Inter"/>
                  <a:ea typeface="Inter"/>
                  <a:cs typeface="Inter"/>
                  <a:sym typeface="Inter"/>
                </a:rPr>
                <a:t>Recommendation &amp; Conclusion</a:t>
              </a:r>
              <a:endParaRPr sz="1200" b="1" dirty="0">
                <a:solidFill>
                  <a:schemeClr val="dk1"/>
                </a:solidFill>
                <a:latin typeface="Inter"/>
                <a:ea typeface="Inter"/>
                <a:cs typeface="Inter"/>
                <a:sym typeface="Inter"/>
              </a:endParaRPr>
            </a:p>
            <a:p>
              <a:pPr marL="0" lvl="0" indent="0" algn="l" rtl="0">
                <a:spcBef>
                  <a:spcPts val="0"/>
                </a:spcBef>
                <a:spcAft>
                  <a:spcPts val="0"/>
                </a:spcAft>
                <a:buNone/>
              </a:pPr>
              <a:endParaRPr sz="800" b="1" dirty="0">
                <a:solidFill>
                  <a:schemeClr val="dk1"/>
                </a:solidFill>
                <a:latin typeface="Inter"/>
                <a:ea typeface="Inter"/>
                <a:cs typeface="Inter"/>
                <a:sym typeface="Inter"/>
              </a:endParaRPr>
            </a:p>
            <a:p>
              <a:pPr marL="0" lvl="0" indent="0" algn="l" rtl="0">
                <a:spcBef>
                  <a:spcPts val="0"/>
                </a:spcBef>
                <a:spcAft>
                  <a:spcPts val="1600"/>
                </a:spcAft>
                <a:buNone/>
              </a:pPr>
              <a:r>
                <a:rPr lang="en" sz="800" dirty="0">
                  <a:solidFill>
                    <a:schemeClr val="dk1"/>
                  </a:solidFill>
                  <a:latin typeface="Inter"/>
                  <a:ea typeface="Inter"/>
                  <a:cs typeface="Inter"/>
                  <a:sym typeface="Inter"/>
                </a:rPr>
                <a:t>Lastly, we made recommendation based on our insights.</a:t>
              </a:r>
              <a:endParaRPr sz="800" b="1" dirty="0">
                <a:solidFill>
                  <a:schemeClr val="dk1"/>
                </a:solidFill>
                <a:latin typeface="Inter"/>
                <a:ea typeface="Inter"/>
                <a:cs typeface="Inter"/>
                <a:sym typeface="Inter"/>
              </a:endParaRPr>
            </a:p>
          </p:txBody>
        </p:sp>
        <p:cxnSp>
          <p:nvCxnSpPr>
            <p:cNvPr id="227" name="Google Shape;227;p28"/>
            <p:cNvCxnSpPr/>
            <p:nvPr/>
          </p:nvCxnSpPr>
          <p:spPr>
            <a:xfrm>
              <a:off x="5209838" y="1705200"/>
              <a:ext cx="1286700" cy="0"/>
            </a:xfrm>
            <a:prstGeom prst="straightConnector1">
              <a:avLst/>
            </a:prstGeom>
            <a:noFill/>
            <a:ln w="9525" cap="flat" cmpd="sng">
              <a:solidFill>
                <a:schemeClr val="dk1"/>
              </a:solidFill>
              <a:prstDash val="solid"/>
              <a:round/>
              <a:headEnd type="none" w="sm" len="sm"/>
              <a:tailEnd type="oval" w="med" len="med"/>
            </a:ln>
          </p:spPr>
        </p:cxnSp>
      </p:grpSp>
      <p:grpSp>
        <p:nvGrpSpPr>
          <p:cNvPr id="228" name="Google Shape;228;p28"/>
          <p:cNvGrpSpPr/>
          <p:nvPr/>
        </p:nvGrpSpPr>
        <p:grpSpPr>
          <a:xfrm>
            <a:off x="5209838" y="3325250"/>
            <a:ext cx="3610650" cy="1289700"/>
            <a:chOff x="5209838" y="3020450"/>
            <a:chExt cx="3610650" cy="1289700"/>
          </a:xfrm>
        </p:grpSpPr>
        <p:sp>
          <p:nvSpPr>
            <p:cNvPr id="229" name="Google Shape;229;p28"/>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dirty="0">
                  <a:solidFill>
                    <a:schemeClr val="dk1"/>
                  </a:solidFill>
                  <a:latin typeface="Inter"/>
                  <a:ea typeface="Inter"/>
                  <a:cs typeface="Inter"/>
                  <a:sym typeface="Inter"/>
                </a:rPr>
                <a:t>Analysis Questions</a:t>
              </a:r>
              <a:endParaRPr sz="1200" b="1" dirty="0">
                <a:solidFill>
                  <a:schemeClr val="dk1"/>
                </a:solidFill>
                <a:latin typeface="Inter"/>
                <a:ea typeface="Inter"/>
                <a:cs typeface="Inter"/>
                <a:sym typeface="Inter"/>
              </a:endParaRPr>
            </a:p>
            <a:p>
              <a:pPr marL="0" lvl="0" indent="0" algn="l" rtl="0">
                <a:spcBef>
                  <a:spcPts val="0"/>
                </a:spcBef>
                <a:spcAft>
                  <a:spcPts val="0"/>
                </a:spcAft>
                <a:buNone/>
              </a:pPr>
              <a:endParaRPr sz="800" b="1" dirty="0">
                <a:solidFill>
                  <a:schemeClr val="dk1"/>
                </a:solidFill>
                <a:latin typeface="Inter"/>
                <a:ea typeface="Inter"/>
                <a:cs typeface="Inter"/>
                <a:sym typeface="Inter"/>
              </a:endParaRPr>
            </a:p>
            <a:p>
              <a:pPr marL="0" lvl="0" indent="0" algn="l" rtl="0">
                <a:spcBef>
                  <a:spcPts val="0"/>
                </a:spcBef>
                <a:spcAft>
                  <a:spcPts val="1600"/>
                </a:spcAft>
                <a:buNone/>
              </a:pPr>
              <a:r>
                <a:rPr lang="en" sz="800" dirty="0">
                  <a:solidFill>
                    <a:schemeClr val="dk1"/>
                  </a:solidFill>
                  <a:latin typeface="Inter"/>
                  <a:ea typeface="Inter"/>
                  <a:cs typeface="Inter"/>
                  <a:sym typeface="Inter"/>
                </a:rPr>
                <a:t>Answering of importants question for our analysis.</a:t>
              </a:r>
              <a:endParaRPr sz="800" b="1" dirty="0">
                <a:solidFill>
                  <a:schemeClr val="dk1"/>
                </a:solidFill>
                <a:latin typeface="Inter"/>
                <a:ea typeface="Inter"/>
                <a:cs typeface="Inter"/>
                <a:sym typeface="Inter"/>
              </a:endParaRPr>
            </a:p>
          </p:txBody>
        </p:sp>
        <p:cxnSp>
          <p:nvCxnSpPr>
            <p:cNvPr id="230" name="Google Shape;230;p28"/>
            <p:cNvCxnSpPr/>
            <p:nvPr/>
          </p:nvCxnSpPr>
          <p:spPr>
            <a:xfrm>
              <a:off x="5209838" y="3648300"/>
              <a:ext cx="1286700" cy="0"/>
            </a:xfrm>
            <a:prstGeom prst="straightConnector1">
              <a:avLst/>
            </a:prstGeom>
            <a:noFill/>
            <a:ln w="9525" cap="flat" cmpd="sng">
              <a:solidFill>
                <a:schemeClr val="accent2"/>
              </a:solidFill>
              <a:prstDash val="solid"/>
              <a:round/>
              <a:headEnd type="none" w="sm" len="sm"/>
              <a:tailEnd type="oval" w="med" len="med"/>
            </a:ln>
          </p:spPr>
        </p:cxnSp>
      </p:grpSp>
      <p:grpSp>
        <p:nvGrpSpPr>
          <p:cNvPr id="231" name="Google Shape;231;p28"/>
          <p:cNvGrpSpPr/>
          <p:nvPr/>
        </p:nvGrpSpPr>
        <p:grpSpPr>
          <a:xfrm>
            <a:off x="2662213" y="1033263"/>
            <a:ext cx="3814835" cy="3790597"/>
            <a:chOff x="2662213" y="676344"/>
            <a:chExt cx="3814835" cy="3790597"/>
          </a:xfrm>
        </p:grpSpPr>
        <p:sp>
          <p:nvSpPr>
            <p:cNvPr id="232" name="Google Shape;232;p28"/>
            <p:cNvSpPr/>
            <p:nvPr/>
          </p:nvSpPr>
          <p:spPr>
            <a:xfrm rot="3600185">
              <a:off x="3169983" y="1184511"/>
              <a:ext cx="2774659" cy="2774659"/>
            </a:xfrm>
            <a:prstGeom prst="blockArc">
              <a:avLst>
                <a:gd name="adj1" fmla="val 12622480"/>
                <a:gd name="adj2" fmla="val 19781569"/>
                <a:gd name="adj3" fmla="val 2077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rot="10800000">
              <a:off x="3183490" y="1163229"/>
              <a:ext cx="2774700" cy="2774700"/>
            </a:xfrm>
            <a:prstGeom prst="blockArc">
              <a:avLst>
                <a:gd name="adj1" fmla="val 12622480"/>
                <a:gd name="adj2" fmla="val 19662822"/>
                <a:gd name="adj3" fmla="val 207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rot="-3600185">
              <a:off x="3194618" y="1184114"/>
              <a:ext cx="2774659" cy="2774659"/>
            </a:xfrm>
            <a:prstGeom prst="blockArc">
              <a:avLst>
                <a:gd name="adj1" fmla="val 12622480"/>
                <a:gd name="adj2" fmla="val 19703271"/>
                <a:gd name="adj3" fmla="val 208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8"/>
            <p:cNvGrpSpPr/>
            <p:nvPr/>
          </p:nvGrpSpPr>
          <p:grpSpPr>
            <a:xfrm rot="-7200165">
              <a:off x="3337679" y="2826785"/>
              <a:ext cx="585011" cy="585536"/>
              <a:chOff x="1967628" y="812211"/>
              <a:chExt cx="588000" cy="588000"/>
            </a:xfrm>
          </p:grpSpPr>
          <p:sp>
            <p:nvSpPr>
              <p:cNvPr id="236" name="Google Shape;236;p28"/>
              <p:cNvSpPr/>
              <p:nvPr/>
            </p:nvSpPr>
            <p:spPr>
              <a:xfrm rot="39023">
                <a:off x="1970909" y="815492"/>
                <a:ext cx="581437" cy="581437"/>
              </a:xfrm>
              <a:prstGeom prst="pie">
                <a:avLst>
                  <a:gd name="adj1" fmla="val 6190354"/>
                  <a:gd name="adj2" fmla="val 14996165"/>
                </a:avLst>
              </a:prstGeom>
              <a:solidFill>
                <a:schemeClr val="accent1"/>
              </a:solidFill>
              <a:ln>
                <a:noFill/>
              </a:ln>
              <a:effectLst>
                <a:outerShdw blurRad="142875" algn="bl" rotWithShape="0">
                  <a:schemeClr val="dk1">
                    <a:alpha val="4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rot="10800000">
                <a:off x="1970875" y="815525"/>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8"/>
            <p:cNvGrpSpPr/>
            <p:nvPr/>
          </p:nvGrpSpPr>
          <p:grpSpPr>
            <a:xfrm>
              <a:off x="4264097" y="1180331"/>
              <a:ext cx="585001" cy="585530"/>
              <a:chOff x="1970048" y="811613"/>
              <a:chExt cx="588000" cy="588000"/>
            </a:xfrm>
          </p:grpSpPr>
          <p:sp>
            <p:nvSpPr>
              <p:cNvPr id="239" name="Google Shape;239;p28"/>
              <p:cNvSpPr/>
              <p:nvPr/>
            </p:nvSpPr>
            <p:spPr>
              <a:xfrm rot="39023">
                <a:off x="1973329" y="814894"/>
                <a:ext cx="581437" cy="581437"/>
              </a:xfrm>
              <a:prstGeom prst="pie">
                <a:avLst>
                  <a:gd name="adj1" fmla="val 6190354"/>
                  <a:gd name="adj2" fmla="val 14996165"/>
                </a:avLst>
              </a:prstGeom>
              <a:solidFill>
                <a:schemeClr val="dk1"/>
              </a:solidFill>
              <a:ln>
                <a:noFill/>
              </a:ln>
              <a:effectLst>
                <a:outerShdw blurRad="142875" algn="bl" rotWithShape="0">
                  <a:schemeClr val="dk1">
                    <a:alpha val="4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rot="10800000">
                <a:off x="1973295" y="814927"/>
                <a:ext cx="581400" cy="581400"/>
              </a:xfrm>
              <a:prstGeom prst="pie">
                <a:avLst>
                  <a:gd name="adj1" fmla="val 4028252"/>
                  <a:gd name="adj2" fmla="val 1718367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8"/>
            <p:cNvGrpSpPr/>
            <p:nvPr/>
          </p:nvGrpSpPr>
          <p:grpSpPr>
            <a:xfrm rot="7200165">
              <a:off x="5229930" y="2804716"/>
              <a:ext cx="585011" cy="585536"/>
              <a:chOff x="1977085" y="811649"/>
              <a:chExt cx="588000" cy="588000"/>
            </a:xfrm>
          </p:grpSpPr>
          <p:sp>
            <p:nvSpPr>
              <p:cNvPr id="242" name="Google Shape;242;p28"/>
              <p:cNvSpPr/>
              <p:nvPr/>
            </p:nvSpPr>
            <p:spPr>
              <a:xfrm rot="39023">
                <a:off x="1980366" y="814930"/>
                <a:ext cx="581437" cy="581437"/>
              </a:xfrm>
              <a:prstGeom prst="pie">
                <a:avLst>
                  <a:gd name="adj1" fmla="val 6190354"/>
                  <a:gd name="adj2" fmla="val 14996165"/>
                </a:avLst>
              </a:prstGeom>
              <a:solidFill>
                <a:schemeClr val="accent2"/>
              </a:solidFill>
              <a:ln>
                <a:noFill/>
              </a:ln>
              <a:effectLst>
                <a:outerShdw blurRad="142875" algn="bl" rotWithShape="0">
                  <a:schemeClr val="dk1">
                    <a:alpha val="4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rot="10800000">
                <a:off x="1980332" y="814963"/>
                <a:ext cx="581400" cy="581400"/>
              </a:xfrm>
              <a:prstGeom prst="pie">
                <a:avLst>
                  <a:gd name="adj1" fmla="val 4028252"/>
                  <a:gd name="adj2" fmla="val 1718367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8"/>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Inter"/>
                  <a:ea typeface="Inter"/>
                  <a:cs typeface="Inter"/>
                  <a:sym typeface="Inter"/>
                </a:rPr>
                <a:t>03 </a:t>
              </a:r>
              <a:endParaRPr sz="1600" b="1">
                <a:solidFill>
                  <a:schemeClr val="lt1"/>
                </a:solidFill>
                <a:latin typeface="Inter"/>
                <a:ea typeface="Inter"/>
                <a:cs typeface="Inter"/>
                <a:sym typeface="Inter"/>
              </a:endParaRPr>
            </a:p>
          </p:txBody>
        </p:sp>
        <p:sp>
          <p:nvSpPr>
            <p:cNvPr id="245" name="Google Shape;245;p28"/>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Inter"/>
                  <a:ea typeface="Inter"/>
                  <a:cs typeface="Inter"/>
                  <a:sym typeface="Inter"/>
                </a:rPr>
                <a:t>01 </a:t>
              </a:r>
              <a:endParaRPr sz="1600" b="1">
                <a:solidFill>
                  <a:schemeClr val="lt1"/>
                </a:solidFill>
                <a:latin typeface="Inter"/>
                <a:ea typeface="Inter"/>
                <a:cs typeface="Inter"/>
                <a:sym typeface="Inter"/>
              </a:endParaRPr>
            </a:p>
          </p:txBody>
        </p:sp>
        <p:sp>
          <p:nvSpPr>
            <p:cNvPr id="246" name="Google Shape;246;p28"/>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Inter"/>
                  <a:ea typeface="Inter"/>
                  <a:cs typeface="Inter"/>
                  <a:sym typeface="Inter"/>
                </a:rPr>
                <a:t>02 </a:t>
              </a:r>
              <a:endParaRPr sz="1600" b="1">
                <a:solidFill>
                  <a:schemeClr val="lt1"/>
                </a:solidFill>
                <a:latin typeface="Inter"/>
                <a:ea typeface="Inter"/>
                <a:cs typeface="Inter"/>
                <a:sym typeface="Inte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barn(inVertical)">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2"/>
                                        </p:tgtEl>
                                        <p:attrNameLst>
                                          <p:attrName>style.visibility</p:attrName>
                                        </p:attrNameLst>
                                      </p:cBhvr>
                                      <p:to>
                                        <p:strVal val="visible"/>
                                      </p:to>
                                    </p:set>
                                    <p:anim calcmode="lin" valueType="num">
                                      <p:cBhvr additive="base">
                                        <p:cTn id="12" dur="500" fill="hold"/>
                                        <p:tgtEl>
                                          <p:spTgt spid="222"/>
                                        </p:tgtEl>
                                        <p:attrNameLst>
                                          <p:attrName>ppt_x</p:attrName>
                                        </p:attrNameLst>
                                      </p:cBhvr>
                                      <p:tavLst>
                                        <p:tav tm="0">
                                          <p:val>
                                            <p:strVal val="0-#ppt_w/2"/>
                                          </p:val>
                                        </p:tav>
                                        <p:tav tm="100000">
                                          <p:val>
                                            <p:strVal val="#ppt_x"/>
                                          </p:val>
                                        </p:tav>
                                      </p:tavLst>
                                    </p:anim>
                                    <p:anim calcmode="lin" valueType="num">
                                      <p:cBhvr additive="base">
                                        <p:cTn id="13" dur="500" fill="hold"/>
                                        <p:tgtEl>
                                          <p:spTgt spid="22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28"/>
                                        </p:tgtEl>
                                        <p:attrNameLst>
                                          <p:attrName>style.visibility</p:attrName>
                                        </p:attrNameLst>
                                      </p:cBhvr>
                                      <p:to>
                                        <p:strVal val="visible"/>
                                      </p:to>
                                    </p:set>
                                    <p:anim calcmode="lin" valueType="num">
                                      <p:cBhvr additive="base">
                                        <p:cTn id="18" dur="500" fill="hold"/>
                                        <p:tgtEl>
                                          <p:spTgt spid="228"/>
                                        </p:tgtEl>
                                        <p:attrNameLst>
                                          <p:attrName>ppt_x</p:attrName>
                                        </p:attrNameLst>
                                      </p:cBhvr>
                                      <p:tavLst>
                                        <p:tav tm="0">
                                          <p:val>
                                            <p:strVal val="1+#ppt_w/2"/>
                                          </p:val>
                                        </p:tav>
                                        <p:tav tm="100000">
                                          <p:val>
                                            <p:strVal val="#ppt_x"/>
                                          </p:val>
                                        </p:tav>
                                      </p:tavLst>
                                    </p:anim>
                                    <p:anim calcmode="lin" valueType="num">
                                      <p:cBhvr additive="base">
                                        <p:cTn id="19"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225"/>
                                        </p:tgtEl>
                                        <p:attrNameLst>
                                          <p:attrName>style.visibility</p:attrName>
                                        </p:attrNameLst>
                                      </p:cBhvr>
                                      <p:to>
                                        <p:strVal val="visible"/>
                                      </p:to>
                                    </p:set>
                                    <p:anim calcmode="lin" valueType="num">
                                      <p:cBhvr additive="base">
                                        <p:cTn id="24" dur="500" fill="hold"/>
                                        <p:tgtEl>
                                          <p:spTgt spid="225"/>
                                        </p:tgtEl>
                                        <p:attrNameLst>
                                          <p:attrName>ppt_x</p:attrName>
                                        </p:attrNameLst>
                                      </p:cBhvr>
                                      <p:tavLst>
                                        <p:tav tm="0">
                                          <p:val>
                                            <p:strVal val="1+#ppt_w/2"/>
                                          </p:val>
                                        </p:tav>
                                        <p:tav tm="100000">
                                          <p:val>
                                            <p:strVal val="#ppt_x"/>
                                          </p:val>
                                        </p:tav>
                                      </p:tavLst>
                                    </p:anim>
                                    <p:anim calcmode="lin" valueType="num">
                                      <p:cBhvr additive="base">
                                        <p:cTn id="25" dur="500" fill="hold"/>
                                        <p:tgtEl>
                                          <p:spTgt spid="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1021535"/>
            <a:ext cx="6270570" cy="3100430"/>
          </a:xfrm>
        </p:spPr>
        <p:txBody>
          <a:bodyPr/>
          <a:lstStyle/>
          <a:p>
            <a:pPr marL="514350" indent="-285750">
              <a:buFont typeface="Wingdings" panose="05000000000000000000" pitchFamily="2" charset="2"/>
              <a:buChar char="Ø"/>
            </a:pPr>
            <a:r>
              <a:rPr lang="en-GB" sz="1400" dirty="0"/>
              <a:t>The Price actually influence users subscription as there was high intake on free courses on the platform.</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The price influences the reviews as users that subscribe for a course has a high reviews compare to the free courses.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The price influences what kind of subscription the user made, as there were more subscribers taking “Web Development” free subject.</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Lastly, users review had a some influence to user subscription but not as much has prices.</a:t>
            </a: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1162296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
        <p:cNvGrpSpPr/>
        <p:nvPr/>
      </p:nvGrpSpPr>
      <p:grpSpPr>
        <a:xfrm>
          <a:off x="0" y="0"/>
          <a:ext cx="0" cy="0"/>
          <a:chOff x="0" y="0"/>
          <a:chExt cx="0" cy="0"/>
        </a:xfrm>
      </p:grpSpPr>
      <p:sp>
        <p:nvSpPr>
          <p:cNvPr id="143" name="Google Shape;143;p22"/>
          <p:cNvSpPr txBox="1">
            <a:spLocks noGrp="1"/>
          </p:cNvSpPr>
          <p:nvPr>
            <p:ph type="title" idx="4294967295"/>
          </p:nvPr>
        </p:nvSpPr>
        <p:spPr>
          <a:xfrm>
            <a:off x="657224" y="3357349"/>
            <a:ext cx="6419139" cy="145015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4600" b="0" dirty="0">
                <a:solidFill>
                  <a:schemeClr val="lt1"/>
                </a:solidFill>
              </a:rPr>
              <a:t>RECOMMENDATION &amp; CONCLUSION</a:t>
            </a:r>
            <a:endParaRPr sz="4600" dirty="0">
              <a:solidFill>
                <a:schemeClr val="lt1"/>
              </a:solidFill>
            </a:endParaRPr>
          </a:p>
        </p:txBody>
      </p:sp>
      <p:sp>
        <p:nvSpPr>
          <p:cNvPr id="144" name="Google Shape;144;p22"/>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31</a:t>
            </a:fld>
            <a:endParaRPr>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500"/>
                                        <p:tgtEl>
                                          <p:spTgt spid="143"/>
                                        </p:tgtEl>
                                      </p:cBhvr>
                                    </p:animEffect>
                                    <p:anim calcmode="lin" valueType="num">
                                      <p:cBhvr>
                                        <p:cTn id="8" dur="1500" fill="hold"/>
                                        <p:tgtEl>
                                          <p:spTgt spid="143"/>
                                        </p:tgtEl>
                                        <p:attrNameLst>
                                          <p:attrName>ppt_w</p:attrName>
                                        </p:attrNameLst>
                                      </p:cBhvr>
                                      <p:tavLst>
                                        <p:tav tm="0" fmla="#ppt_w*sin(2.5*pi*$)">
                                          <p:val>
                                            <p:fltVal val="0"/>
                                          </p:val>
                                        </p:tav>
                                        <p:tav tm="100000">
                                          <p:val>
                                            <p:fltVal val="1"/>
                                          </p:val>
                                        </p:tav>
                                      </p:tavLst>
                                    </p:anim>
                                    <p:anim calcmode="lin" valueType="num">
                                      <p:cBhvr>
                                        <p:cTn id="9" dur="1500" fill="hold"/>
                                        <p:tgtEl>
                                          <p:spTgt spid="1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754314"/>
            <a:ext cx="6270570" cy="3634871"/>
          </a:xfrm>
        </p:spPr>
        <p:txBody>
          <a:bodyPr/>
          <a:lstStyle/>
          <a:p>
            <a:pPr marL="228600" indent="0"/>
            <a:r>
              <a:rPr lang="en-GB" sz="1400" dirty="0"/>
              <a:t>From my analysis,</a:t>
            </a:r>
          </a:p>
          <a:p>
            <a:pPr marL="228600" indent="0"/>
            <a:endParaRPr lang="en-GB" sz="1400" dirty="0"/>
          </a:p>
          <a:p>
            <a:pPr marL="514350" indent="-285750">
              <a:buFont typeface="Wingdings" panose="05000000000000000000" pitchFamily="2" charset="2"/>
              <a:buChar char="Ø"/>
            </a:pPr>
            <a:r>
              <a:rPr lang="en-GB" sz="1400" dirty="0"/>
              <a:t>Udemy has had its fair share of glory. From the data available, the peak was in 2015 after which it had a decline. </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This could be due to a surge of other learning platforms.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The most popular course across all time, price and level is web development.</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So, if I am to put a course on Udemy it would be under web development.</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Price range of 20-50 USD tagged “All Levels” and between 10-12hrs long.</a:t>
            </a:r>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480298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25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25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38" dur="250" fill="hold"/>
                                        <p:tgtEl>
                                          <p:spTgt spid="2">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34"/>
          <p:cNvPicPr preferRelativeResize="0"/>
          <p:nvPr/>
        </p:nvPicPr>
        <p:blipFill rotWithShape="1">
          <a:blip r:embed="rId3">
            <a:alphaModFix/>
          </a:blip>
          <a:srcRect l="13033" t="15318" r="12788"/>
          <a:stretch/>
        </p:blipFill>
        <p:spPr>
          <a:xfrm>
            <a:off x="6146325" y="0"/>
            <a:ext cx="2997674" cy="5143498"/>
          </a:xfrm>
          <a:prstGeom prst="rect">
            <a:avLst/>
          </a:prstGeom>
          <a:noFill/>
          <a:ln>
            <a:noFill/>
          </a:ln>
        </p:spPr>
      </p:pic>
      <p:sp>
        <p:nvSpPr>
          <p:cNvPr id="324" name="Google Shape;324;p3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Thanks!</a:t>
            </a:r>
            <a:endParaRPr sz="6800" dirty="0"/>
          </a:p>
        </p:txBody>
      </p:sp>
      <p:sp>
        <p:nvSpPr>
          <p:cNvPr id="325" name="Google Shape;325;p3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endParaRPr sz="3600" dirty="0">
              <a:solidFill>
                <a:schemeClr val="accent2"/>
              </a:solidFill>
              <a:latin typeface="Inter-Regular"/>
              <a:ea typeface="Inter-Regular"/>
              <a:cs typeface="Inter-Regular"/>
              <a:sym typeface="Inter-Regular"/>
            </a:endParaRPr>
          </a:p>
          <a:p>
            <a:pPr marL="0" lvl="0" indent="0" algn="l" rtl="0">
              <a:spcBef>
                <a:spcPts val="600"/>
              </a:spcBef>
              <a:spcAft>
                <a:spcPts val="0"/>
              </a:spcAft>
              <a:buClr>
                <a:schemeClr val="dk1"/>
              </a:buClr>
              <a:buSzPts val="1100"/>
              <a:buFont typeface="Arial"/>
              <a:buNone/>
            </a:pPr>
            <a:r>
              <a:rPr lang="en" dirty="0"/>
              <a:t>You can send me a mail</a:t>
            </a:r>
            <a:endParaRPr dirty="0"/>
          </a:p>
          <a:p>
            <a:pPr marL="457200" lvl="0" indent="-381000" algn="l" rtl="0">
              <a:spcBef>
                <a:spcPts val="0"/>
              </a:spcBef>
              <a:spcAft>
                <a:spcPts val="0"/>
              </a:spcAft>
              <a:buSzPts val="2400"/>
              <a:buChar char="●"/>
            </a:pPr>
            <a:r>
              <a:rPr lang="en" dirty="0"/>
              <a:t>oabass7@gmail.com</a:t>
            </a:r>
            <a:endParaRPr dirty="0"/>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barn(inVertical)">
                                      <p:cBhvr>
                                        <p:cTn id="7" dur="500"/>
                                        <p:tgtEl>
                                          <p:spTgt spid="324"/>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325">
                                            <p:txEl>
                                              <p:pRg st="0" end="0"/>
                                            </p:txEl>
                                          </p:spTgt>
                                        </p:tgtEl>
                                        <p:attrNameLst>
                                          <p:attrName>style.visibility</p:attrName>
                                        </p:attrNameLst>
                                      </p:cBhvr>
                                      <p:to>
                                        <p:strVal val="visible"/>
                                      </p:to>
                                    </p:set>
                                    <p:anim calcmode="lin" valueType="num">
                                      <p:cBhvr additive="base">
                                        <p:cTn id="11" dur="500" fill="hold"/>
                                        <p:tgtEl>
                                          <p:spTgt spid="32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2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2" fill="hold" nodeType="afterEffect">
                                  <p:stCondLst>
                                    <p:cond delay="0"/>
                                  </p:stCondLst>
                                  <p:childTnLst>
                                    <p:set>
                                      <p:cBhvr>
                                        <p:cTn id="15" dur="1" fill="hold">
                                          <p:stCondLst>
                                            <p:cond delay="0"/>
                                          </p:stCondLst>
                                        </p:cTn>
                                        <p:tgtEl>
                                          <p:spTgt spid="325">
                                            <p:txEl>
                                              <p:pRg st="1" end="1"/>
                                            </p:txEl>
                                          </p:spTgt>
                                        </p:tgtEl>
                                        <p:attrNameLst>
                                          <p:attrName>style.visibility</p:attrName>
                                        </p:attrNameLst>
                                      </p:cBhvr>
                                      <p:to>
                                        <p:strVal val="visible"/>
                                      </p:to>
                                    </p:set>
                                    <p:anim calcmode="lin" valueType="num">
                                      <p:cBhvr additive="base">
                                        <p:cTn id="16" dur="500" fill="hold"/>
                                        <p:tgtEl>
                                          <p:spTgt spid="32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25">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2" fill="hold" nodeType="afterEffect">
                                  <p:stCondLst>
                                    <p:cond delay="0"/>
                                  </p:stCondLst>
                                  <p:childTnLst>
                                    <p:set>
                                      <p:cBhvr>
                                        <p:cTn id="20" dur="1" fill="hold">
                                          <p:stCondLst>
                                            <p:cond delay="0"/>
                                          </p:stCondLst>
                                        </p:cTn>
                                        <p:tgtEl>
                                          <p:spTgt spid="325">
                                            <p:txEl>
                                              <p:pRg st="2" end="2"/>
                                            </p:txEl>
                                          </p:spTgt>
                                        </p:tgtEl>
                                        <p:attrNameLst>
                                          <p:attrName>style.visibility</p:attrName>
                                        </p:attrNameLst>
                                      </p:cBhvr>
                                      <p:to>
                                        <p:strVal val="visible"/>
                                      </p:to>
                                    </p:set>
                                    <p:anim calcmode="lin" valueType="num">
                                      <p:cBhvr additive="base">
                                        <p:cTn id="21" dur="500" fill="hold"/>
                                        <p:tgtEl>
                                          <p:spTgt spid="325">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 Udemy Courses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500"/>
                                        <p:tgtEl>
                                          <p:spTgt spid="79"/>
                                        </p:tgtEl>
                                      </p:cBhvr>
                                    </p:animEffect>
                                    <p:anim calcmode="lin" valueType="num">
                                      <p:cBhvr>
                                        <p:cTn id="8" dur="1500" fill="hold"/>
                                        <p:tgtEl>
                                          <p:spTgt spid="79"/>
                                        </p:tgtEl>
                                        <p:attrNameLst>
                                          <p:attrName>ppt_w</p:attrName>
                                        </p:attrNameLst>
                                      </p:cBhvr>
                                      <p:tavLst>
                                        <p:tav tm="0" fmla="#ppt_w*sin(2.5*pi*$)">
                                          <p:val>
                                            <p:fltVal val="0"/>
                                          </p:val>
                                        </p:tav>
                                        <p:tav tm="100000">
                                          <p:val>
                                            <p:fltVal val="1"/>
                                          </p:val>
                                        </p:tav>
                                      </p:tavLst>
                                    </p:anim>
                                    <p:anim calcmode="lin" valueType="num">
                                      <p:cBhvr>
                                        <p:cTn id="9" dur="1500" fill="hold"/>
                                        <p:tgtEl>
                                          <p:spTgt spid="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Information is the oil of the 21</a:t>
            </a:r>
            <a:r>
              <a:rPr lang="en" baseline="30000" dirty="0"/>
              <a:t>st</a:t>
            </a:r>
            <a:r>
              <a:rPr lang="en" dirty="0"/>
              <a:t> century, and analytics is the combustion engine</a:t>
            </a:r>
            <a:endParaRPr dirty="0"/>
          </a:p>
        </p:txBody>
      </p:sp>
      <p:sp>
        <p:nvSpPr>
          <p:cNvPr id="86" name="Google Shape;86;p1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About this Datasets</a:t>
            </a:r>
            <a:endParaRPr dirty="0"/>
          </a:p>
        </p:txBody>
      </p:sp>
      <p:sp>
        <p:nvSpPr>
          <p:cNvPr id="92" name="Google Shape;92;p17"/>
          <p:cNvSpPr txBox="1">
            <a:spLocks noGrp="1"/>
          </p:cNvSpPr>
          <p:nvPr>
            <p:ph type="body" idx="1"/>
          </p:nvPr>
        </p:nvSpPr>
        <p:spPr>
          <a:xfrm>
            <a:off x="1037875" y="1353948"/>
            <a:ext cx="7068300" cy="2453777"/>
          </a:xfrm>
          <a:prstGeom prst="rect">
            <a:avLst/>
          </a:prstGeom>
        </p:spPr>
        <p:txBody>
          <a:bodyPr spcFirstLastPara="1" wrap="square" lIns="0" tIns="0" rIns="0" bIns="0" anchor="t" anchorCtr="0">
            <a:noAutofit/>
          </a:bodyPr>
          <a:lstStyle/>
          <a:p>
            <a:pPr fontAlgn="base">
              <a:lnSpc>
                <a:spcPct val="107000"/>
              </a:lnSpc>
              <a:spcAft>
                <a:spcPts val="800"/>
              </a:spcAft>
              <a:buFont typeface="Arial" panose="020B0604020202020204" pitchFamily="34" charset="0"/>
              <a:buChar char="•"/>
            </a:pPr>
            <a:r>
              <a:rPr lang="en" sz="1400" dirty="0"/>
              <a:t>This dataset contains 3.682 records of courses from 4 subjects (Business Finance, Graphic Design, Musical Instruments &amp; Web Design) taken from Udemy.</a:t>
            </a:r>
          </a:p>
          <a:p>
            <a:pPr fontAlgn="base">
              <a:lnSpc>
                <a:spcPct val="107000"/>
              </a:lnSpc>
              <a:spcAft>
                <a:spcPts val="800"/>
              </a:spcAft>
              <a:buFont typeface="Arial" panose="020B0604020202020204" pitchFamily="34" charset="0"/>
              <a:buChar char="•"/>
            </a:pPr>
            <a:r>
              <a:rPr lang="en" sz="1400" dirty="0"/>
              <a:t>Udemy is a massive online open course (MOOC) platform that offers both free &amp; paid courses. </a:t>
            </a:r>
          </a:p>
          <a:p>
            <a:pPr fontAlgn="base">
              <a:lnSpc>
                <a:spcPct val="107000"/>
              </a:lnSpc>
              <a:spcAft>
                <a:spcPts val="800"/>
              </a:spcAft>
              <a:buFont typeface="Arial" panose="020B0604020202020204" pitchFamily="34" charset="0"/>
              <a:buChar char="•"/>
            </a:pPr>
            <a:r>
              <a:rPr lang="en" sz="1400" dirty="0"/>
              <a:t>This data has the following column names; course_id, course_title, url, is_paid, price, num_subscribers, num_reviews, num_lectures, level, content_duration, published_timestamp, and subject.</a:t>
            </a:r>
            <a:endParaRPr lang="en-NG" sz="1400" dirty="0">
              <a:effectLst/>
              <a:latin typeface="Inter" panose="020B0604020202020204" charset="0"/>
              <a:ea typeface="Inter" panose="020B0604020202020204" charset="0"/>
              <a:cs typeface="Times New Roman" panose="02020603050405020304" pitchFamily="18" charset="0"/>
            </a:endParaRPr>
          </a:p>
          <a:p>
            <a:pPr marL="0" lvl="0" indent="0" algn="l" rtl="0">
              <a:spcBef>
                <a:spcPts val="600"/>
              </a:spcBef>
              <a:spcAft>
                <a:spcPts val="0"/>
              </a:spcAft>
              <a:buNone/>
            </a:pPr>
            <a:endParaRPr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arn(inVertical)">
                                      <p:cBhvr>
                                        <p:cTn id="7" dur="500"/>
                                        <p:tgtEl>
                                          <p:spTgt spid="91"/>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2">
                                            <p:txEl>
                                              <p:pRg st="0" end="0"/>
                                            </p:txEl>
                                          </p:spTgt>
                                        </p:tgtEl>
                                        <p:attrNameLst>
                                          <p:attrName>style.visibility</p:attrName>
                                        </p:attrNameLst>
                                      </p:cBhvr>
                                      <p:to>
                                        <p:strVal val="visible"/>
                                      </p:to>
                                    </p:set>
                                    <p:anim calcmode="lin" valueType="num">
                                      <p:cBhvr additive="base">
                                        <p:cTn id="11" dur="500" fill="hold"/>
                                        <p:tgtEl>
                                          <p:spTgt spid="92">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92">
                                            <p:txEl>
                                              <p:pRg st="1" end="1"/>
                                            </p:txEl>
                                          </p:spTgt>
                                        </p:tgtEl>
                                        <p:attrNameLst>
                                          <p:attrName>style.visibility</p:attrName>
                                        </p:attrNameLst>
                                      </p:cBhvr>
                                      <p:to>
                                        <p:strVal val="visible"/>
                                      </p:to>
                                    </p:set>
                                    <p:anim calcmode="lin" valueType="num">
                                      <p:cBhvr additive="base">
                                        <p:cTn id="16" dur="500" fill="hold"/>
                                        <p:tgtEl>
                                          <p:spTgt spid="92">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2">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92">
                                            <p:txEl>
                                              <p:pRg st="2" end="2"/>
                                            </p:txEl>
                                          </p:spTgt>
                                        </p:tgtEl>
                                        <p:attrNameLst>
                                          <p:attrName>style.visibility</p:attrName>
                                        </p:attrNameLst>
                                      </p:cBhvr>
                                      <p:to>
                                        <p:strVal val="visible"/>
                                      </p:to>
                                    </p:set>
                                    <p:anim calcmode="lin" valueType="num">
                                      <p:cBhvr additive="base">
                                        <p:cTn id="21" dur="500" fill="hold"/>
                                        <p:tgtEl>
                                          <p:spTgt spid="92">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600" dirty="0"/>
              <a:t>2. Transforming the Data </a:t>
            </a:r>
            <a:endParaRPr sz="4600" dirty="0"/>
          </a:p>
        </p:txBody>
      </p:sp>
    </p:spTree>
    <p:extLst>
      <p:ext uri="{BB962C8B-B14F-4D97-AF65-F5344CB8AC3E}">
        <p14:creationId xmlns:p14="http://schemas.microsoft.com/office/powerpoint/2010/main" val="3184561575"/>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825987" y="803209"/>
            <a:ext cx="7492026" cy="3537081"/>
          </a:xfrm>
        </p:spPr>
        <p:txBody>
          <a:bodyPr/>
          <a:lstStyle/>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The dataset was provided by Blossom Academy</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Since the data is in CSV format we start by clicking on “Get Data” &gt; “Text/CSV” &gt; “Locate File Location and import”.</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Once done importing, I dived into the Power Query Editor to start making the necessary transformation.</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Corrected some columns with the wrong datatypes setting.</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Dropped duplicate &amp; </a:t>
            </a:r>
            <a:r>
              <a:rPr lang="en-GB" sz="1600" dirty="0" err="1"/>
              <a:t>content_duration</a:t>
            </a:r>
            <a:r>
              <a:rPr lang="en-GB" sz="1600" dirty="0"/>
              <a:t> that was less than 1mins</a:t>
            </a:r>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99775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additive="base">
                                        <p:cTn id="1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nodeType="after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 calcmode="lin" valueType="num">
                                      <p:cBhvr additive="base">
                                        <p:cTn id="22"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12" fill="hold" nodeType="after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 calcmode="lin" valueType="num">
                                      <p:cBhvr additive="base">
                                        <p:cTn id="27"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825987" y="810034"/>
            <a:ext cx="7492026" cy="3523432"/>
          </a:xfrm>
        </p:spPr>
        <p:txBody>
          <a:bodyPr/>
          <a:lstStyle/>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Extracted the “month”, “year”, and “year quarter” columns from the “published_timestamp” column.</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Created a new column, where I changed the “</a:t>
            </a:r>
            <a:r>
              <a:rPr lang="en-GB" sz="1600" dirty="0" err="1"/>
              <a:t>is_paid</a:t>
            </a:r>
            <a:r>
              <a:rPr lang="en-GB" sz="1600" dirty="0"/>
              <a:t>” column True/False to paid/unpaid.</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Calculated a new measure called “profit” to get the total profit Udemy made per course.</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Hide some columns that won’t be needed for visualization like </a:t>
            </a:r>
            <a:r>
              <a:rPr lang="en-GB" sz="1600" dirty="0" err="1"/>
              <a:t>url</a:t>
            </a:r>
            <a:r>
              <a:rPr lang="en-GB" sz="1600" dirty="0"/>
              <a:t>, </a:t>
            </a:r>
            <a:r>
              <a:rPr lang="en-GB" sz="1600" dirty="0" err="1"/>
              <a:t>is_paid</a:t>
            </a:r>
            <a:r>
              <a:rPr lang="en-GB" sz="1600" dirty="0"/>
              <a:t>, </a:t>
            </a:r>
            <a:r>
              <a:rPr lang="en-GB" sz="1600" dirty="0" err="1"/>
              <a:t>content_duration</a:t>
            </a:r>
            <a:r>
              <a:rPr lang="en-GB" sz="1600" dirty="0"/>
              <a:t> etc.</a:t>
            </a:r>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661827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additive="base">
                                        <p:cTn id="1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nodeType="after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 calcmode="lin" valueType="num">
                                      <p:cBhvr additive="base">
                                        <p:cTn id="22"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1420</Words>
  <Application>Microsoft Office PowerPoint</Application>
  <PresentationFormat>On-screen Show (16:9)</PresentationFormat>
  <Paragraphs>308</Paragraphs>
  <Slides>33</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Calibri Light</vt:lpstr>
      <vt:lpstr>Inter</vt:lpstr>
      <vt:lpstr>Inter-Regular</vt:lpstr>
      <vt:lpstr>Wingdings</vt:lpstr>
      <vt:lpstr>Arial</vt:lpstr>
      <vt:lpstr>Calibri</vt:lpstr>
      <vt:lpstr>Joan template</vt:lpstr>
      <vt:lpstr>Custom Design</vt:lpstr>
      <vt:lpstr>EDA on Udemy Course Datasets Using Power BI</vt:lpstr>
      <vt:lpstr>Hello!</vt:lpstr>
      <vt:lpstr>The process taken can be divided into 3</vt:lpstr>
      <vt:lpstr>1. Udemy Courses</vt:lpstr>
      <vt:lpstr>PowerPoint Presentation</vt:lpstr>
      <vt:lpstr>About this Datasets</vt:lpstr>
      <vt:lpstr>2. Transforming the Data </vt:lpstr>
      <vt:lpstr>PowerPoint Presentation</vt:lpstr>
      <vt:lpstr>PowerPoint Presentation</vt:lpstr>
      <vt:lpstr>3. Analysis Questions</vt:lpstr>
      <vt:lpstr>PowerPoint Presentation</vt:lpstr>
      <vt:lpstr>PowerPoint Presentation</vt:lpstr>
      <vt:lpstr>PowerPoint Presentation</vt:lpstr>
      <vt:lpstr>4. Data Visualization</vt:lpstr>
      <vt:lpstr>I. Subscribers Analysis</vt:lpstr>
      <vt:lpstr>Subscribers</vt:lpstr>
      <vt:lpstr>PowerPoint Presentation</vt:lpstr>
      <vt:lpstr>II. Level Analysis</vt:lpstr>
      <vt:lpstr>Levels</vt:lpstr>
      <vt:lpstr>PowerPoint Presentation</vt:lpstr>
      <vt:lpstr>III. Price &amp; Lecture Analysis</vt:lpstr>
      <vt:lpstr>Reports</vt:lpstr>
      <vt:lpstr>PowerPoint Presentation</vt:lpstr>
      <vt:lpstr>PowerPoint Presentation</vt:lpstr>
      <vt:lpstr>IV. Year Analysis</vt:lpstr>
      <vt:lpstr>Year</vt:lpstr>
      <vt:lpstr>PowerPoint Presentation</vt:lpstr>
      <vt:lpstr>V. Correlation Analysis</vt:lpstr>
      <vt:lpstr>Correlation</vt:lpstr>
      <vt:lpstr>PowerPoint Presentation</vt:lpstr>
      <vt:lpstr>RECOMMENDATION &amp; 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Jamal Adeyemi</dc:creator>
  <cp:lastModifiedBy>Jamal</cp:lastModifiedBy>
  <cp:revision>18</cp:revision>
  <dcterms:modified xsi:type="dcterms:W3CDTF">2022-08-09T12:18:35Z</dcterms:modified>
</cp:coreProperties>
</file>