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0" r:id="rId3"/>
    <p:sldId id="282" r:id="rId4"/>
    <p:sldId id="284" r:id="rId5"/>
    <p:sldId id="258" r:id="rId6"/>
    <p:sldId id="259" r:id="rId7"/>
    <p:sldId id="260" r:id="rId8"/>
    <p:sldId id="262" r:id="rId9"/>
    <p:sldId id="263" r:id="rId10"/>
    <p:sldId id="271" r:id="rId11"/>
    <p:sldId id="272"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4" autoAdjust="0"/>
    <p:restoredTop sz="94660"/>
  </p:normalViewPr>
  <p:slideViewPr>
    <p:cSldViewPr snapToGrid="0">
      <p:cViewPr varScale="1">
        <p:scale>
          <a:sx n="90" d="100"/>
          <a:sy n="90" d="100"/>
        </p:scale>
        <p:origin x="51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FABIYIOPEYEMI94@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734" y="2367517"/>
            <a:ext cx="8915400" cy="3777622"/>
          </a:xfrm>
        </p:spPr>
        <p:txBody>
          <a:bodyPr>
            <a:normAutofit/>
          </a:bodyPr>
          <a:lstStyle/>
          <a:p>
            <a:pPr marL="0" indent="0">
              <a:buNone/>
            </a:pPr>
            <a:r>
              <a:rPr lang="en-US" i="1" dirty="0"/>
              <a:t>NAME</a:t>
            </a:r>
            <a:r>
              <a:rPr lang="en-US" dirty="0"/>
              <a:t> :  </a:t>
            </a:r>
            <a:r>
              <a:rPr lang="en-US" b="1" dirty="0"/>
              <a:t>ADEYEMI OMOTOYOSI JAMMAL</a:t>
            </a:r>
            <a:endParaRPr lang="en-US" b="1" dirty="0"/>
          </a:p>
          <a:p>
            <a:pPr marL="0" indent="0">
              <a:buNone/>
            </a:pPr>
            <a:endParaRPr lang="en-US" dirty="0"/>
          </a:p>
          <a:p>
            <a:pPr marL="0" indent="0">
              <a:buNone/>
            </a:pPr>
            <a:r>
              <a:rPr lang="en-US" i="1" dirty="0"/>
              <a:t>COUNTRY</a:t>
            </a:r>
            <a:r>
              <a:rPr lang="en-US" dirty="0"/>
              <a:t> : </a:t>
            </a:r>
            <a:r>
              <a:rPr lang="en-US" b="1" dirty="0"/>
              <a:t>NIGERIA</a:t>
            </a:r>
            <a:endParaRPr lang="en-US" b="1" dirty="0"/>
          </a:p>
          <a:p>
            <a:pPr marL="0" indent="0">
              <a:buNone/>
            </a:pPr>
            <a:endParaRPr lang="en-US" dirty="0"/>
          </a:p>
          <a:p>
            <a:pPr marL="0" indent="0">
              <a:buNone/>
            </a:pPr>
            <a:r>
              <a:rPr lang="en-US" i="1" dirty="0"/>
              <a:t>EMAIL</a:t>
            </a:r>
            <a:r>
              <a:rPr lang="en-US" dirty="0"/>
              <a:t> : </a:t>
            </a:r>
            <a:r>
              <a:rPr lang="en-US" dirty="0">
                <a:hlinkClick r:id="rId1"/>
              </a:rPr>
              <a:t>oabass7@gmail.com</a:t>
            </a:r>
            <a:endParaRPr lang="en-US" dirty="0"/>
          </a:p>
          <a:p>
            <a:pPr marL="0" indent="0">
              <a:buNone/>
            </a:pPr>
            <a:endParaRPr lang="en-US" dirty="0"/>
          </a:p>
          <a:p>
            <a:pPr marL="0" indent="0">
              <a:buNone/>
            </a:pPr>
            <a:r>
              <a:rPr lang="en-US" i="1" dirty="0"/>
              <a:t>PROJECT TITLE</a:t>
            </a:r>
            <a:r>
              <a:rPr lang="en-US" dirty="0"/>
              <a:t> ; </a:t>
            </a:r>
            <a:r>
              <a:rPr lang="en-US" b="1" dirty="0"/>
              <a:t>EMPLOYEE ATTRITION CONTROL </a:t>
            </a:r>
            <a:endParaRPr lang="en-US" b="1" dirty="0"/>
          </a:p>
          <a:p>
            <a:pPr marL="0" indent="0">
              <a:buNone/>
            </a:pPr>
            <a:endParaRPr lang="en-US" dirty="0"/>
          </a:p>
          <a:p>
            <a:pPr marL="0" indent="0">
              <a:buNone/>
            </a:pPr>
            <a:endParaRPr lang="en-US" dirty="0"/>
          </a:p>
        </p:txBody>
      </p:sp>
      <p:sp>
        <p:nvSpPr>
          <p:cNvPr id="4" name="Rectangle 3"/>
          <p:cNvSpPr/>
          <p:nvPr/>
        </p:nvSpPr>
        <p:spPr>
          <a:xfrm>
            <a:off x="3267870" y="437339"/>
            <a:ext cx="6909264" cy="1107996"/>
          </a:xfrm>
          <a:prstGeom prst="rect">
            <a:avLst/>
          </a:prstGeom>
        </p:spPr>
        <p:txBody>
          <a:bodyPr wrap="none">
            <a:spAutoFit/>
          </a:bodyPr>
          <a:lstStyle/>
          <a:p>
            <a:pPr algn="ctr"/>
            <a:r>
              <a:rPr lang="en-US" sz="2200" b="1" dirty="0"/>
              <a:t>TAKENMIND GLOBAL DATA ANALYTICS INTERNSHIP</a:t>
            </a:r>
            <a:endParaRPr lang="en-US" sz="2200" b="1" dirty="0"/>
          </a:p>
          <a:p>
            <a:pPr algn="ctr"/>
            <a:endParaRPr lang="en-US" sz="2200" b="1" dirty="0"/>
          </a:p>
          <a:p>
            <a:pPr algn="ctr"/>
            <a:r>
              <a:rPr lang="en-US" sz="2200" b="1" dirty="0"/>
              <a:t>PROOF OF CONCEPT PROJECT</a:t>
            </a:r>
            <a:endParaRPr lang="en-US" sz="2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0724" y="871870"/>
            <a:ext cx="9314121" cy="1198880"/>
          </a:xfrm>
          <a:prstGeom prst="rect">
            <a:avLst/>
          </a:prstGeom>
          <a:noFill/>
        </p:spPr>
        <p:txBody>
          <a:bodyPr wrap="square" rtlCol="0">
            <a:spAutoFit/>
          </a:bodyPr>
          <a:lstStyle/>
          <a:p>
            <a:endParaRPr lang="en-US" dirty="0"/>
          </a:p>
          <a:p>
            <a:r>
              <a:rPr lang="en-US" dirty="0"/>
              <a:t>3. From chat 5, it was discovered that as the number of employees project that left increased more than  4, it resulted in a decrease in their level of satisfaction.</a:t>
            </a:r>
            <a:endParaRPr lang="en-US" dirty="0"/>
          </a:p>
          <a:p>
            <a:endParaRPr lang="en-US" b="1" dirty="0"/>
          </a:p>
        </p:txBody>
      </p:sp>
      <p:sp>
        <p:nvSpPr>
          <p:cNvPr id="5" name="Rectangle 4"/>
          <p:cNvSpPr/>
          <p:nvPr/>
        </p:nvSpPr>
        <p:spPr>
          <a:xfrm>
            <a:off x="1110356" y="402794"/>
            <a:ext cx="769763" cy="307777"/>
          </a:xfrm>
          <a:prstGeom prst="rect">
            <a:avLst/>
          </a:prstGeom>
        </p:spPr>
        <p:txBody>
          <a:bodyPr wrap="none">
            <a:spAutoFit/>
          </a:bodyPr>
          <a:lstStyle/>
          <a:p>
            <a:r>
              <a:rPr lang="en-US" sz="1400" b="1" i="1" dirty="0"/>
              <a:t>Cont’d</a:t>
            </a:r>
            <a:endParaRPr lang="en-US" sz="1400" b="1" i="1" dirty="0"/>
          </a:p>
        </p:txBody>
      </p:sp>
      <p:sp>
        <p:nvSpPr>
          <p:cNvPr id="6" name="Rectangle 5"/>
          <p:cNvSpPr/>
          <p:nvPr/>
        </p:nvSpPr>
        <p:spPr>
          <a:xfrm>
            <a:off x="754909" y="2247129"/>
            <a:ext cx="9579936" cy="1753235"/>
          </a:xfrm>
          <a:prstGeom prst="rect">
            <a:avLst/>
          </a:prstGeom>
        </p:spPr>
        <p:txBody>
          <a:bodyPr wrap="square">
            <a:spAutoFit/>
          </a:bodyPr>
          <a:lstStyle/>
          <a:p>
            <a:r>
              <a:rPr lang="en-US" b="1" dirty="0"/>
              <a:t>Recommendation </a:t>
            </a:r>
            <a:endParaRPr lang="en-US" b="1" dirty="0"/>
          </a:p>
          <a:p>
            <a:endParaRPr lang="en-US" dirty="0"/>
          </a:p>
          <a:p>
            <a:r>
              <a:rPr lang="en-US" dirty="0"/>
              <a:t>In order to prevent future attrition and continuously maintain a high degree of employee satisfaction level, the company should ensure that the number of projects assigned to an employee is not too daunting, thereby losing enthusiasm that could result in the need to leave.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16523" y="2935990"/>
            <a:ext cx="7736413" cy="646331"/>
          </a:xfrm>
          <a:prstGeom prst="rect">
            <a:avLst/>
          </a:prstGeom>
        </p:spPr>
        <p:txBody>
          <a:bodyPr wrap="none">
            <a:spAutoFit/>
          </a:bodyPr>
          <a:lstStyle/>
          <a:p>
            <a:r>
              <a:rPr lang="en-US" b="1" i="1" dirty="0"/>
              <a:t>Thank you TAKEN MIND for this Internship for helping me improve my</a:t>
            </a:r>
            <a:endParaRPr lang="en-US" b="1" i="1" dirty="0"/>
          </a:p>
          <a:p>
            <a:r>
              <a:rPr lang="en-US" b="1" i="1" dirty="0"/>
              <a:t>			Data Analytics Skills </a:t>
            </a:r>
            <a:endParaRPr lang="en-US"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5370" y="1362075"/>
            <a:ext cx="9178925" cy="5495290"/>
          </a:xfrm>
        </p:spPr>
        <p:txBody>
          <a:bodyPr>
            <a:noAutofit/>
          </a:bodyPr>
          <a:lstStyle/>
          <a:p>
            <a:r>
              <a:rPr lang="en-IN" sz="2200" dirty="0" smtClean="0">
                <a:latin typeface="Times New Roman" panose="02020603050405020304" charset="0"/>
                <a:cs typeface="Times New Roman" panose="02020603050405020304" charset="0"/>
              </a:rPr>
              <a:t>The data is for company X which is trying to control attrition. There are two sets of data: "Existing employees" and "Employees who have left".</a:t>
            </a:r>
            <a:endParaRPr lang="en-IN" sz="2200" dirty="0" smtClean="0">
              <a:latin typeface="Times New Roman" panose="02020603050405020304" charset="0"/>
              <a:cs typeface="Times New Roman" panose="02020603050405020304" charset="0"/>
            </a:endParaRPr>
          </a:p>
          <a:p>
            <a:pPr>
              <a:buNone/>
            </a:pPr>
            <a:r>
              <a:rPr lang="en-IN" sz="2200" dirty="0" smtClean="0">
                <a:latin typeface="Times New Roman" panose="02020603050405020304" charset="0"/>
                <a:cs typeface="Times New Roman" panose="02020603050405020304" charset="0"/>
              </a:rPr>
              <a:t> Following attributes are available for every employee. </a:t>
            </a:r>
            <a:endParaRPr lang="en-IN" sz="2200" dirty="0" smtClean="0">
              <a:latin typeface="Times New Roman" panose="02020603050405020304" charset="0"/>
              <a:cs typeface="Times New Roman" panose="02020603050405020304" charset="0"/>
            </a:endParaRPr>
          </a:p>
          <a:p>
            <a:r>
              <a:rPr lang="en-IN" sz="2200" dirty="0" smtClean="0">
                <a:latin typeface="Times New Roman" panose="02020603050405020304" charset="0"/>
                <a:cs typeface="Times New Roman" panose="02020603050405020304" charset="0"/>
              </a:rPr>
              <a:t>Satisfaction Level</a:t>
            </a:r>
            <a:endParaRPr lang="en-IN" sz="2200" dirty="0" smtClean="0">
              <a:latin typeface="Times New Roman" panose="02020603050405020304" charset="0"/>
              <a:cs typeface="Times New Roman" panose="02020603050405020304" charset="0"/>
            </a:endParaRPr>
          </a:p>
          <a:p>
            <a:r>
              <a:rPr lang="en-IN" sz="2200" dirty="0" smtClean="0">
                <a:latin typeface="Times New Roman" panose="02020603050405020304" charset="0"/>
                <a:cs typeface="Times New Roman" panose="02020603050405020304" charset="0"/>
              </a:rPr>
              <a:t> Last evaluation </a:t>
            </a:r>
            <a:endParaRPr lang="en-IN" sz="2200" dirty="0" smtClean="0">
              <a:latin typeface="Times New Roman" panose="02020603050405020304" charset="0"/>
              <a:cs typeface="Times New Roman" panose="02020603050405020304" charset="0"/>
            </a:endParaRPr>
          </a:p>
          <a:p>
            <a:r>
              <a:rPr lang="en-IN" sz="2200" dirty="0" smtClean="0">
                <a:latin typeface="Times New Roman" panose="02020603050405020304" charset="0"/>
                <a:cs typeface="Times New Roman" panose="02020603050405020304" charset="0"/>
              </a:rPr>
              <a:t>Number of projects</a:t>
            </a:r>
            <a:endParaRPr lang="en-IN" sz="2200" dirty="0" smtClean="0">
              <a:latin typeface="Times New Roman" panose="02020603050405020304" charset="0"/>
              <a:cs typeface="Times New Roman" panose="02020603050405020304" charset="0"/>
            </a:endParaRPr>
          </a:p>
          <a:p>
            <a:r>
              <a:rPr lang="en-IN" sz="2200" dirty="0" smtClean="0">
                <a:latin typeface="Times New Roman" panose="02020603050405020304" charset="0"/>
                <a:cs typeface="Times New Roman" panose="02020603050405020304" charset="0"/>
              </a:rPr>
              <a:t> Average monthly hours</a:t>
            </a:r>
            <a:endParaRPr lang="en-IN" sz="2200" dirty="0" smtClean="0">
              <a:latin typeface="Times New Roman" panose="02020603050405020304" charset="0"/>
              <a:cs typeface="Times New Roman" panose="02020603050405020304" charset="0"/>
            </a:endParaRPr>
          </a:p>
          <a:p>
            <a:r>
              <a:rPr lang="en-IN" sz="2200" dirty="0" smtClean="0">
                <a:latin typeface="Times New Roman" panose="02020603050405020304" charset="0"/>
                <a:cs typeface="Times New Roman" panose="02020603050405020304" charset="0"/>
              </a:rPr>
              <a:t> Time spent at the company </a:t>
            </a:r>
            <a:endParaRPr lang="en-IN" sz="2200" dirty="0" smtClean="0">
              <a:latin typeface="Times New Roman" panose="02020603050405020304" charset="0"/>
              <a:cs typeface="Times New Roman" panose="02020603050405020304" charset="0"/>
            </a:endParaRPr>
          </a:p>
          <a:p>
            <a:r>
              <a:rPr lang="en-IN" sz="2200" dirty="0" smtClean="0">
                <a:latin typeface="Times New Roman" panose="02020603050405020304" charset="0"/>
                <a:cs typeface="Times New Roman" panose="02020603050405020304" charset="0"/>
              </a:rPr>
              <a:t>work accident </a:t>
            </a:r>
            <a:endParaRPr lang="en-IN" sz="2200" dirty="0" smtClean="0">
              <a:latin typeface="Times New Roman" panose="02020603050405020304" charset="0"/>
              <a:cs typeface="Times New Roman" panose="02020603050405020304" charset="0"/>
            </a:endParaRPr>
          </a:p>
          <a:p>
            <a:r>
              <a:rPr lang="en-IN" sz="2200" dirty="0" smtClean="0">
                <a:latin typeface="Times New Roman" panose="02020603050405020304" charset="0"/>
                <a:cs typeface="Times New Roman" panose="02020603050405020304" charset="0"/>
              </a:rPr>
              <a:t>promotion in the last 5 years</a:t>
            </a:r>
            <a:endParaRPr lang="en-IN" sz="2200" dirty="0" smtClean="0">
              <a:latin typeface="Times New Roman" panose="02020603050405020304" charset="0"/>
              <a:cs typeface="Times New Roman" panose="02020603050405020304" charset="0"/>
            </a:endParaRPr>
          </a:p>
          <a:p>
            <a:r>
              <a:rPr lang="en-IN" sz="2200" dirty="0" smtClean="0">
                <a:latin typeface="Times New Roman" panose="02020603050405020304" charset="0"/>
                <a:cs typeface="Times New Roman" panose="02020603050405020304" charset="0"/>
              </a:rPr>
              <a:t> Departments (column sales)</a:t>
            </a:r>
            <a:endParaRPr lang="en-IN" sz="2200" dirty="0" smtClean="0">
              <a:latin typeface="Times New Roman" panose="02020603050405020304" charset="0"/>
              <a:cs typeface="Times New Roman" panose="02020603050405020304" charset="0"/>
            </a:endParaRPr>
          </a:p>
          <a:p>
            <a:r>
              <a:rPr lang="en-IN" sz="2200" dirty="0" smtClean="0">
                <a:latin typeface="Times New Roman" panose="02020603050405020304" charset="0"/>
                <a:cs typeface="Times New Roman" panose="02020603050405020304" charset="0"/>
              </a:rPr>
              <a:t> Salary Whether the employee has left </a:t>
            </a:r>
            <a:endParaRPr lang="en-IN" sz="2200" dirty="0" smtClean="0">
              <a:latin typeface="Times New Roman" panose="02020603050405020304" charset="0"/>
              <a:cs typeface="Times New Roman" panose="02020603050405020304" charset="0"/>
            </a:endParaRPr>
          </a:p>
        </p:txBody>
      </p:sp>
      <p:sp>
        <p:nvSpPr>
          <p:cNvPr id="2" name="Title 1"/>
          <p:cNvSpPr>
            <a:spLocks noGrp="1"/>
          </p:cNvSpPr>
          <p:nvPr>
            <p:ph type="title"/>
          </p:nvPr>
        </p:nvSpPr>
        <p:spPr>
          <a:xfrm>
            <a:off x="2592705" y="624205"/>
            <a:ext cx="7164070" cy="737235"/>
          </a:xfrm>
        </p:spPr>
        <p:txBody>
          <a:bodyPr/>
          <a:lstStyle/>
          <a:p>
            <a:r>
              <a:rPr lang="en-IN" b="1" dirty="0" smtClean="0"/>
              <a:t>Problem Statement	</a:t>
            </a:r>
            <a:endParaRPr lang="en-IN"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IN" dirty="0" smtClean="0"/>
          </a:p>
          <a:p>
            <a:pPr>
              <a:buNone/>
            </a:pPr>
            <a:r>
              <a:rPr lang="en-IN" dirty="0" smtClean="0"/>
              <a:t>  </a:t>
            </a:r>
            <a:r>
              <a:rPr lang="en-IN" sz="3200" dirty="0" smtClean="0">
                <a:latin typeface="Times New Roman" panose="02020603050405020304" charset="0"/>
                <a:cs typeface="Times New Roman" panose="02020603050405020304" charset="0"/>
              </a:rPr>
              <a:t>What type of employees are leaving?  Determine which employees are prone to leave next. </a:t>
            </a:r>
            <a:endParaRPr lang="en-IN" sz="3200" dirty="0">
              <a:latin typeface="Times New Roman" panose="02020603050405020304" charset="0"/>
              <a:cs typeface="Times New Roman" panose="02020603050405020304" charset="0"/>
            </a:endParaRPr>
          </a:p>
        </p:txBody>
      </p:sp>
      <p:sp>
        <p:nvSpPr>
          <p:cNvPr id="2" name="Title 1"/>
          <p:cNvSpPr>
            <a:spLocks noGrp="1"/>
          </p:cNvSpPr>
          <p:nvPr>
            <p:ph type="title"/>
          </p:nvPr>
        </p:nvSpPr>
        <p:spPr/>
        <p:txBody>
          <a:bodyPr/>
          <a:lstStyle/>
          <a:p>
            <a:r>
              <a:rPr lang="en-IN" b="1" dirty="0" smtClean="0"/>
              <a:t>Objective</a:t>
            </a:r>
            <a:endParaRPr lang="en-IN"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62671" y="366070"/>
            <a:ext cx="6096000" cy="953135"/>
          </a:xfrm>
          <a:prstGeom prst="rect">
            <a:avLst/>
          </a:prstGeom>
        </p:spPr>
        <p:txBody>
          <a:bodyPr>
            <a:spAutoFit/>
          </a:bodyPr>
          <a:lstStyle/>
          <a:p>
            <a:r>
              <a:rPr lang="en-US" b="1" dirty="0"/>
              <a:t>		</a:t>
            </a:r>
            <a:r>
              <a:rPr lang="en-US" sz="2000" b="1" dirty="0"/>
              <a:t> Visualization Analysis</a:t>
            </a:r>
            <a:endParaRPr lang="en-US" sz="2000" b="1" dirty="0"/>
          </a:p>
          <a:p>
            <a:pPr marL="285750" indent="-285750">
              <a:buFont typeface="Wingdings" panose="05000000000000000000" pitchFamily="2" charset="2"/>
              <a:buChar char="ü"/>
            </a:pPr>
            <a:endParaRPr lang="en-US" b="1" dirty="0"/>
          </a:p>
          <a:p>
            <a:pPr marL="285750" indent="-285750">
              <a:buFont typeface="Wingdings" panose="05000000000000000000" pitchFamily="2" charset="2"/>
              <a:buChar char="ü"/>
            </a:pPr>
            <a:endParaRPr lang="en-US" b="1" dirty="0"/>
          </a:p>
        </p:txBody>
      </p:sp>
      <p:sp>
        <p:nvSpPr>
          <p:cNvPr id="7" name="Rectangle 6"/>
          <p:cNvSpPr/>
          <p:nvPr/>
        </p:nvSpPr>
        <p:spPr>
          <a:xfrm>
            <a:off x="361986" y="1242037"/>
            <a:ext cx="4131259" cy="369332"/>
          </a:xfrm>
          <a:prstGeom prst="rect">
            <a:avLst/>
          </a:prstGeom>
        </p:spPr>
        <p:txBody>
          <a:bodyPr wrap="none">
            <a:spAutoFit/>
          </a:bodyPr>
          <a:lstStyle/>
          <a:p>
            <a:r>
              <a:rPr lang="en-US" b="1" dirty="0"/>
              <a:t>	Step 1 :   UNIVARIANT ANALYSIS</a:t>
            </a:r>
            <a:endParaRPr lang="en-US" dirty="0"/>
          </a:p>
        </p:txBody>
      </p:sp>
      <p:pic>
        <p:nvPicPr>
          <p:cNvPr id="9" name="Picture 8"/>
          <p:cNvPicPr>
            <a:picLocks noChangeAspect="1"/>
          </p:cNvPicPr>
          <p:nvPr/>
        </p:nvPicPr>
        <p:blipFill>
          <a:blip r:embed="rId1"/>
          <a:stretch>
            <a:fillRect/>
          </a:stretch>
        </p:blipFill>
        <p:spPr>
          <a:xfrm>
            <a:off x="361986" y="2368556"/>
            <a:ext cx="5760720" cy="3979551"/>
          </a:xfrm>
          <a:prstGeom prst="rect">
            <a:avLst/>
          </a:prstGeom>
        </p:spPr>
      </p:pic>
      <p:pic>
        <p:nvPicPr>
          <p:cNvPr id="11" name="Picture 10"/>
          <p:cNvPicPr>
            <a:picLocks noChangeAspect="1"/>
          </p:cNvPicPr>
          <p:nvPr/>
        </p:nvPicPr>
        <p:blipFill>
          <a:blip r:embed="rId2"/>
          <a:stretch>
            <a:fillRect/>
          </a:stretch>
        </p:blipFill>
        <p:spPr>
          <a:xfrm>
            <a:off x="6173233" y="2409197"/>
            <a:ext cx="5760720" cy="3915367"/>
          </a:xfrm>
          <a:prstGeom prst="rect">
            <a:avLst/>
          </a:prstGeom>
        </p:spPr>
      </p:pic>
      <p:sp>
        <p:nvSpPr>
          <p:cNvPr id="15" name="Rectangle 14"/>
          <p:cNvSpPr/>
          <p:nvPr/>
        </p:nvSpPr>
        <p:spPr>
          <a:xfrm>
            <a:off x="5053427" y="1974092"/>
            <a:ext cx="922047" cy="307777"/>
          </a:xfrm>
          <a:prstGeom prst="rect">
            <a:avLst/>
          </a:prstGeom>
        </p:spPr>
        <p:txBody>
          <a:bodyPr wrap="none">
            <a:spAutoFit/>
          </a:bodyPr>
          <a:lstStyle/>
          <a:p>
            <a:r>
              <a:rPr lang="en-US" sz="1400" b="1" i="1" dirty="0"/>
              <a:t>CHART 1</a:t>
            </a:r>
            <a:endParaRPr lang="en-US" sz="1400" b="1" i="1" dirty="0"/>
          </a:p>
        </p:txBody>
      </p:sp>
      <p:sp>
        <p:nvSpPr>
          <p:cNvPr id="16" name="Rectangle 15"/>
          <p:cNvSpPr/>
          <p:nvPr/>
        </p:nvSpPr>
        <p:spPr>
          <a:xfrm>
            <a:off x="1275857" y="1577287"/>
            <a:ext cx="6434775" cy="369332"/>
          </a:xfrm>
          <a:prstGeom prst="rect">
            <a:avLst/>
          </a:prstGeom>
        </p:spPr>
        <p:txBody>
          <a:bodyPr wrap="none">
            <a:spAutoFit/>
          </a:bodyPr>
          <a:lstStyle/>
          <a:p>
            <a:r>
              <a:rPr lang="en-US" i="1" dirty="0"/>
              <a:t>This stage involve analyzing each features of the data </a:t>
            </a:r>
            <a:endParaRPr lang="en-US"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275889" y="2626465"/>
            <a:ext cx="5669280" cy="3929204"/>
          </a:xfrm>
          <a:prstGeom prst="rect">
            <a:avLst/>
          </a:prstGeom>
        </p:spPr>
      </p:pic>
      <p:pic>
        <p:nvPicPr>
          <p:cNvPr id="7" name="Picture 6"/>
          <p:cNvPicPr>
            <a:picLocks noChangeAspect="1"/>
          </p:cNvPicPr>
          <p:nvPr/>
        </p:nvPicPr>
        <p:blipFill>
          <a:blip r:embed="rId2"/>
          <a:stretch>
            <a:fillRect/>
          </a:stretch>
        </p:blipFill>
        <p:spPr>
          <a:xfrm>
            <a:off x="6378556" y="2626465"/>
            <a:ext cx="5669280" cy="3933621"/>
          </a:xfrm>
          <a:prstGeom prst="rect">
            <a:avLst/>
          </a:prstGeom>
        </p:spPr>
      </p:pic>
      <p:sp>
        <p:nvSpPr>
          <p:cNvPr id="8" name="Rectangle 7"/>
          <p:cNvSpPr/>
          <p:nvPr/>
        </p:nvSpPr>
        <p:spPr>
          <a:xfrm>
            <a:off x="4549743" y="1028176"/>
            <a:ext cx="3092513" cy="369332"/>
          </a:xfrm>
          <a:prstGeom prst="rect">
            <a:avLst/>
          </a:prstGeom>
        </p:spPr>
        <p:txBody>
          <a:bodyPr wrap="none">
            <a:spAutoFit/>
          </a:bodyPr>
          <a:lstStyle/>
          <a:p>
            <a:r>
              <a:rPr lang="en-US" i="1" dirty="0"/>
              <a:t>Univariant Analysis Cont’d</a:t>
            </a:r>
            <a:endParaRPr lang="en-US" i="1" dirty="0"/>
          </a:p>
        </p:txBody>
      </p:sp>
      <p:sp>
        <p:nvSpPr>
          <p:cNvPr id="9" name="Rectangle 8"/>
          <p:cNvSpPr/>
          <p:nvPr/>
        </p:nvSpPr>
        <p:spPr>
          <a:xfrm>
            <a:off x="5490557" y="2005990"/>
            <a:ext cx="909223" cy="307777"/>
          </a:xfrm>
          <a:prstGeom prst="rect">
            <a:avLst/>
          </a:prstGeom>
        </p:spPr>
        <p:txBody>
          <a:bodyPr wrap="none">
            <a:spAutoFit/>
          </a:bodyPr>
          <a:lstStyle/>
          <a:p>
            <a:r>
              <a:rPr lang="en-US" sz="1400" b="1" i="1" dirty="0"/>
              <a:t>CHART 2</a:t>
            </a:r>
            <a:endParaRPr lang="en-US" sz="1400" b="1"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3762" y="370168"/>
            <a:ext cx="3959738" cy="369332"/>
          </a:xfrm>
          <a:prstGeom prst="rect">
            <a:avLst/>
          </a:prstGeom>
        </p:spPr>
        <p:txBody>
          <a:bodyPr wrap="none">
            <a:spAutoFit/>
          </a:bodyPr>
          <a:lstStyle/>
          <a:p>
            <a:r>
              <a:rPr lang="en-US" b="1" dirty="0"/>
              <a:t>	Step 2 :   BIVARIANT ANALYSIS</a:t>
            </a:r>
            <a:endParaRPr lang="en-US" dirty="0"/>
          </a:p>
        </p:txBody>
      </p:sp>
      <p:sp>
        <p:nvSpPr>
          <p:cNvPr id="5" name="Rectangle 4"/>
          <p:cNvSpPr/>
          <p:nvPr/>
        </p:nvSpPr>
        <p:spPr>
          <a:xfrm>
            <a:off x="1431850" y="739500"/>
            <a:ext cx="8669079" cy="646331"/>
          </a:xfrm>
          <a:prstGeom prst="rect">
            <a:avLst/>
          </a:prstGeom>
        </p:spPr>
        <p:txBody>
          <a:bodyPr wrap="square">
            <a:spAutoFit/>
          </a:bodyPr>
          <a:lstStyle/>
          <a:p>
            <a:r>
              <a:rPr lang="en-US" i="1" dirty="0"/>
              <a:t>This stage involve analyzing different features of the data the evaluate how correlated they are </a:t>
            </a:r>
            <a:endParaRPr lang="en-US" i="1" dirty="0"/>
          </a:p>
        </p:txBody>
      </p:sp>
      <p:pic>
        <p:nvPicPr>
          <p:cNvPr id="7" name="Picture 6"/>
          <p:cNvPicPr>
            <a:picLocks noChangeAspect="1"/>
          </p:cNvPicPr>
          <p:nvPr/>
        </p:nvPicPr>
        <p:blipFill>
          <a:blip r:embed="rId1"/>
          <a:stretch>
            <a:fillRect/>
          </a:stretch>
        </p:blipFill>
        <p:spPr>
          <a:xfrm>
            <a:off x="732320" y="1769450"/>
            <a:ext cx="5486400" cy="4252616"/>
          </a:xfrm>
          <a:prstGeom prst="rect">
            <a:avLst/>
          </a:prstGeom>
        </p:spPr>
      </p:pic>
      <p:pic>
        <p:nvPicPr>
          <p:cNvPr id="9" name="Picture 8"/>
          <p:cNvPicPr>
            <a:picLocks noChangeAspect="1"/>
          </p:cNvPicPr>
          <p:nvPr/>
        </p:nvPicPr>
        <p:blipFill>
          <a:blip r:embed="rId2"/>
          <a:stretch>
            <a:fillRect/>
          </a:stretch>
        </p:blipFill>
        <p:spPr>
          <a:xfrm>
            <a:off x="6515535" y="1755163"/>
            <a:ext cx="5486400" cy="4312627"/>
          </a:xfrm>
          <a:prstGeom prst="rect">
            <a:avLst/>
          </a:prstGeom>
        </p:spPr>
      </p:pic>
      <p:sp>
        <p:nvSpPr>
          <p:cNvPr id="10" name="Rectangle 9"/>
          <p:cNvSpPr/>
          <p:nvPr/>
        </p:nvSpPr>
        <p:spPr>
          <a:xfrm>
            <a:off x="1178887" y="6080961"/>
            <a:ext cx="4246675" cy="523220"/>
          </a:xfrm>
          <a:prstGeom prst="rect">
            <a:avLst/>
          </a:prstGeom>
        </p:spPr>
        <p:txBody>
          <a:bodyPr wrap="none">
            <a:spAutoFit/>
          </a:bodyPr>
          <a:lstStyle/>
          <a:p>
            <a:r>
              <a:rPr lang="en-US" sz="1400" i="1" dirty="0"/>
              <a:t>Satisfaction Level of Employees that left</a:t>
            </a:r>
            <a:endParaRPr lang="en-US" sz="1400" i="1" dirty="0"/>
          </a:p>
          <a:p>
            <a:r>
              <a:rPr lang="en-US" sz="1400" i="1" dirty="0"/>
              <a:t> base on Work accident Salary Compensation"</a:t>
            </a:r>
            <a:endParaRPr lang="en-US" sz="1400" i="1" dirty="0"/>
          </a:p>
        </p:txBody>
      </p:sp>
      <p:sp>
        <p:nvSpPr>
          <p:cNvPr id="11" name="Rectangle 10"/>
          <p:cNvSpPr/>
          <p:nvPr/>
        </p:nvSpPr>
        <p:spPr>
          <a:xfrm>
            <a:off x="7135397" y="6123279"/>
            <a:ext cx="4246675" cy="523220"/>
          </a:xfrm>
          <a:prstGeom prst="rect">
            <a:avLst/>
          </a:prstGeom>
        </p:spPr>
        <p:txBody>
          <a:bodyPr wrap="none">
            <a:spAutoFit/>
          </a:bodyPr>
          <a:lstStyle/>
          <a:p>
            <a:r>
              <a:rPr lang="en-US" sz="1400" i="1" dirty="0"/>
              <a:t>Satisfaction Level of Existing Employees</a:t>
            </a:r>
            <a:endParaRPr lang="en-US" sz="1400" i="1" dirty="0"/>
          </a:p>
          <a:p>
            <a:r>
              <a:rPr lang="en-US" sz="1400" i="1" dirty="0"/>
              <a:t> base on Work accident Salary Compensation"</a:t>
            </a:r>
            <a:endParaRPr lang="en-US" sz="1400" i="1" dirty="0"/>
          </a:p>
        </p:txBody>
      </p:sp>
      <p:sp>
        <p:nvSpPr>
          <p:cNvPr id="12" name="Rectangle 11"/>
          <p:cNvSpPr/>
          <p:nvPr/>
        </p:nvSpPr>
        <p:spPr>
          <a:xfrm>
            <a:off x="5766389" y="1231942"/>
            <a:ext cx="909223" cy="307777"/>
          </a:xfrm>
          <a:prstGeom prst="rect">
            <a:avLst/>
          </a:prstGeom>
        </p:spPr>
        <p:txBody>
          <a:bodyPr wrap="none">
            <a:spAutoFit/>
          </a:bodyPr>
          <a:lstStyle/>
          <a:p>
            <a:r>
              <a:rPr lang="en-US" sz="1400" b="1" i="1" dirty="0"/>
              <a:t>CHART 3</a:t>
            </a:r>
            <a:endParaRPr lang="en-US" sz="1400" b="1"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25055" y="277850"/>
            <a:ext cx="2526654" cy="369332"/>
          </a:xfrm>
          <a:prstGeom prst="rect">
            <a:avLst/>
          </a:prstGeom>
        </p:spPr>
        <p:txBody>
          <a:bodyPr wrap="none">
            <a:spAutoFit/>
          </a:bodyPr>
          <a:lstStyle/>
          <a:p>
            <a:r>
              <a:rPr lang="en-US" i="1" dirty="0"/>
              <a:t>Multi-Variant Analysis</a:t>
            </a:r>
            <a:endParaRPr lang="en-US" i="1" dirty="0"/>
          </a:p>
        </p:txBody>
      </p:sp>
      <p:pic>
        <p:nvPicPr>
          <p:cNvPr id="6" name="Picture 5"/>
          <p:cNvPicPr>
            <a:picLocks noChangeAspect="1"/>
          </p:cNvPicPr>
          <p:nvPr/>
        </p:nvPicPr>
        <p:blipFill>
          <a:blip r:embed="rId1"/>
          <a:stretch>
            <a:fillRect/>
          </a:stretch>
        </p:blipFill>
        <p:spPr>
          <a:xfrm>
            <a:off x="348032" y="2171293"/>
            <a:ext cx="5303520" cy="3035116"/>
          </a:xfrm>
          <a:prstGeom prst="rect">
            <a:avLst/>
          </a:prstGeom>
        </p:spPr>
      </p:pic>
      <p:pic>
        <p:nvPicPr>
          <p:cNvPr id="8" name="Picture 7"/>
          <p:cNvPicPr>
            <a:picLocks noChangeAspect="1"/>
          </p:cNvPicPr>
          <p:nvPr/>
        </p:nvPicPr>
        <p:blipFill>
          <a:blip r:embed="rId2"/>
          <a:stretch>
            <a:fillRect/>
          </a:stretch>
        </p:blipFill>
        <p:spPr>
          <a:xfrm>
            <a:off x="6388312" y="2191613"/>
            <a:ext cx="5303520" cy="2995260"/>
          </a:xfrm>
          <a:prstGeom prst="rect">
            <a:avLst/>
          </a:prstGeom>
        </p:spPr>
      </p:pic>
      <p:sp>
        <p:nvSpPr>
          <p:cNvPr id="9" name="Rectangle 8"/>
          <p:cNvSpPr/>
          <p:nvPr/>
        </p:nvSpPr>
        <p:spPr>
          <a:xfrm>
            <a:off x="5033770" y="1668068"/>
            <a:ext cx="900430" cy="306705"/>
          </a:xfrm>
          <a:prstGeom prst="rect">
            <a:avLst/>
          </a:prstGeom>
        </p:spPr>
        <p:txBody>
          <a:bodyPr wrap="none">
            <a:spAutoFit/>
          </a:bodyPr>
          <a:lstStyle/>
          <a:p>
            <a:r>
              <a:rPr lang="en-US" sz="1400" b="1" i="1" dirty="0"/>
              <a:t>CHART 4</a:t>
            </a:r>
            <a:endParaRPr lang="en-US" sz="1400" b="1" i="1" dirty="0"/>
          </a:p>
        </p:txBody>
      </p:sp>
      <p:sp>
        <p:nvSpPr>
          <p:cNvPr id="10" name="Rectangle 9"/>
          <p:cNvSpPr/>
          <p:nvPr/>
        </p:nvSpPr>
        <p:spPr>
          <a:xfrm>
            <a:off x="942675" y="5533103"/>
            <a:ext cx="4988560" cy="553085"/>
          </a:xfrm>
          <a:prstGeom prst="rect">
            <a:avLst/>
          </a:prstGeom>
        </p:spPr>
        <p:txBody>
          <a:bodyPr wrap="none">
            <a:spAutoFit/>
          </a:bodyPr>
          <a:lstStyle/>
          <a:p>
            <a:r>
              <a:rPr lang="en-US" sz="1500" i="1" dirty="0"/>
              <a:t>Satisfaction Level of Employees that left base on the</a:t>
            </a:r>
            <a:endParaRPr lang="en-US" sz="1500" i="1" dirty="0"/>
          </a:p>
          <a:p>
            <a:r>
              <a:rPr lang="en-US" sz="1500" i="1" dirty="0"/>
              <a:t>Number of Projects and Promotion </a:t>
            </a:r>
            <a:endParaRPr lang="en-US" sz="1500" i="1" dirty="0"/>
          </a:p>
        </p:txBody>
      </p:sp>
      <p:sp>
        <p:nvSpPr>
          <p:cNvPr id="11" name="Rectangle 10"/>
          <p:cNvSpPr/>
          <p:nvPr/>
        </p:nvSpPr>
        <p:spPr>
          <a:xfrm>
            <a:off x="6540987" y="5533690"/>
            <a:ext cx="4919980" cy="553085"/>
          </a:xfrm>
          <a:prstGeom prst="rect">
            <a:avLst/>
          </a:prstGeom>
        </p:spPr>
        <p:txBody>
          <a:bodyPr wrap="none">
            <a:spAutoFit/>
          </a:bodyPr>
          <a:lstStyle/>
          <a:p>
            <a:r>
              <a:rPr lang="en-US" sz="1400" i="1" dirty="0"/>
              <a:t>S</a:t>
            </a:r>
            <a:r>
              <a:rPr lang="en-US" sz="1500" i="1" dirty="0"/>
              <a:t>atisfaction Level of Existing Employees base on the</a:t>
            </a:r>
            <a:endParaRPr lang="en-US" sz="1500" i="1" dirty="0"/>
          </a:p>
          <a:p>
            <a:r>
              <a:rPr lang="en-US" sz="1500" i="1" dirty="0"/>
              <a:t>Number of Projects and Promotion </a:t>
            </a:r>
            <a:endParaRPr lang="en-US" sz="15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10586" y="160617"/>
            <a:ext cx="8339470" cy="369332"/>
          </a:xfrm>
          <a:prstGeom prst="rect">
            <a:avLst/>
          </a:prstGeom>
        </p:spPr>
        <p:txBody>
          <a:bodyPr wrap="square">
            <a:spAutoFit/>
          </a:bodyPr>
          <a:lstStyle/>
          <a:p>
            <a:r>
              <a:rPr lang="en-US" dirty="0"/>
              <a:t>STEP 3: </a:t>
            </a:r>
            <a:r>
              <a:rPr lang="en-US" b="1" dirty="0"/>
              <a:t>Actionable Insights, Observations and Recommendations</a:t>
            </a:r>
            <a:endParaRPr lang="en-US" b="1" dirty="0"/>
          </a:p>
        </p:txBody>
      </p:sp>
      <p:sp>
        <p:nvSpPr>
          <p:cNvPr id="5" name="TextBox 4"/>
          <p:cNvSpPr txBox="1"/>
          <p:nvPr/>
        </p:nvSpPr>
        <p:spPr>
          <a:xfrm>
            <a:off x="1105785" y="871870"/>
            <a:ext cx="9314121" cy="5354320"/>
          </a:xfrm>
          <a:prstGeom prst="rect">
            <a:avLst/>
          </a:prstGeom>
          <a:noFill/>
        </p:spPr>
        <p:txBody>
          <a:bodyPr wrap="square" rtlCol="0">
            <a:spAutoFit/>
          </a:bodyPr>
          <a:lstStyle/>
          <a:p>
            <a:r>
              <a:rPr lang="en-US" dirty="0"/>
              <a:t>	 The following insights and findings were discovered after exploring the data of the remaining workers and those leaving simultaneously;  </a:t>
            </a:r>
            <a:endParaRPr lang="en-US" dirty="0"/>
          </a:p>
          <a:p>
            <a:endParaRPr lang="en-US" dirty="0"/>
          </a:p>
          <a:p>
            <a:r>
              <a:rPr lang="en-US" dirty="0"/>
              <a:t>1. From chat 2, the average amount of satisfaction level of employees leaving was about 40% while those left were about 70%. After further study, 65% of the workers who quit were found to have a satisfaction level of less than 45%. A deeper dive into examining this workers with a 45% satisfaction level that had left, it was further discovered that in the last 5 years 99.6% of them did not earn promotion.</a:t>
            </a:r>
            <a:endParaRPr lang="en-US" dirty="0"/>
          </a:p>
          <a:p>
            <a:endParaRPr lang="en-US" b="1" dirty="0"/>
          </a:p>
          <a:p>
            <a:r>
              <a:rPr lang="en-US" dirty="0"/>
              <a:t>The insights from employees who left offers a line of thought of checking  45% of current employees with the same degree of satisfaction and it was found that 13.8%</a:t>
            </a:r>
            <a:r>
              <a:rPr lang="en-US" b="1" dirty="0"/>
              <a:t> </a:t>
            </a:r>
            <a:r>
              <a:rPr lang="en-US" dirty="0"/>
              <a:t>of Existing employees are in this category of which 97.7%</a:t>
            </a:r>
            <a:r>
              <a:rPr lang="en-US" b="1" dirty="0"/>
              <a:t> </a:t>
            </a:r>
            <a:r>
              <a:rPr lang="en-US" dirty="0"/>
              <a:t>of them have not been promoted within the last 5 years, rendering them likely to leave.</a:t>
            </a:r>
            <a:endParaRPr lang="en-US" dirty="0"/>
          </a:p>
          <a:p>
            <a:endParaRPr lang="en-US" b="1" dirty="0"/>
          </a:p>
          <a:p>
            <a:r>
              <a:rPr lang="en-US" b="1" dirty="0"/>
              <a:t>Recommendation </a:t>
            </a:r>
            <a:endParaRPr lang="en-US" b="1" dirty="0"/>
          </a:p>
          <a:p>
            <a:endParaRPr lang="en-US" b="1" dirty="0"/>
          </a:p>
          <a:p>
            <a:r>
              <a:rPr lang="en-US" dirty="0"/>
              <a:t>This employees need to be identified and paid in one way or the other to control attrition in other to increase their level of satisfaction and loyalty to the company.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0724" y="871870"/>
            <a:ext cx="9314121" cy="5354320"/>
          </a:xfrm>
          <a:prstGeom prst="rect">
            <a:avLst/>
          </a:prstGeom>
          <a:noFill/>
        </p:spPr>
        <p:txBody>
          <a:bodyPr wrap="square" rtlCol="0">
            <a:spAutoFit/>
          </a:bodyPr>
          <a:lstStyle/>
          <a:p>
            <a:endParaRPr lang="en-US" dirty="0"/>
          </a:p>
          <a:p>
            <a:r>
              <a:rPr lang="en-US" dirty="0"/>
              <a:t>2. From chat 3, it was discovered that the pay structure of those that quit, who had work accident was within the Low and medium range, which was approximately 50% when examined from the satisfaction level point. ever,  checking this information with those still in the company it was discovered that their salary was distributed into low, medium and high range which further increased satisfaction level. </a:t>
            </a:r>
            <a:endParaRPr lang="en-US" dirty="0"/>
          </a:p>
          <a:p>
            <a:r>
              <a:rPr lang="en-US" dirty="0"/>
              <a:t>This let us see that the company maintained a decent salary structure for those that had work accidents. </a:t>
            </a:r>
            <a:endParaRPr lang="en-US" dirty="0"/>
          </a:p>
          <a:p>
            <a:endParaRPr lang="en-US" dirty="0"/>
          </a:p>
          <a:p>
            <a:endParaRPr lang="en-US" b="1" dirty="0"/>
          </a:p>
          <a:p>
            <a:r>
              <a:rPr lang="en-US" b="1" dirty="0"/>
              <a:t>Recommendation </a:t>
            </a:r>
            <a:endParaRPr lang="en-US" b="1" dirty="0"/>
          </a:p>
          <a:p>
            <a:endParaRPr lang="en-US" b="1" dirty="0"/>
          </a:p>
          <a:p>
            <a:r>
              <a:rPr lang="en-US" dirty="0"/>
              <a:t>To control attrition, the salary structure must be retained or improved by the company as this will improve employees satisfaction since they are well paid and compensated.</a:t>
            </a:r>
            <a:endParaRPr lang="en-US" dirty="0"/>
          </a:p>
          <a:p>
            <a:endParaRPr lang="en-US" dirty="0"/>
          </a:p>
          <a:p>
            <a:r>
              <a:rPr lang="en-US" dirty="0"/>
              <a:t>This wage structure must be retained or enhanced by the organization, since this will increase employee satisfaction since they are well paid.</a:t>
            </a:r>
            <a:endParaRPr lang="en-US" dirty="0"/>
          </a:p>
        </p:txBody>
      </p:sp>
      <p:sp>
        <p:nvSpPr>
          <p:cNvPr id="6" name="Rectangle 5"/>
          <p:cNvSpPr/>
          <p:nvPr/>
        </p:nvSpPr>
        <p:spPr>
          <a:xfrm>
            <a:off x="1110356" y="402794"/>
            <a:ext cx="769763" cy="307777"/>
          </a:xfrm>
          <a:prstGeom prst="rect">
            <a:avLst/>
          </a:prstGeom>
        </p:spPr>
        <p:txBody>
          <a:bodyPr wrap="none">
            <a:spAutoFit/>
          </a:bodyPr>
          <a:lstStyle/>
          <a:p>
            <a:r>
              <a:rPr lang="en-US" sz="1400" b="1" i="1" dirty="0"/>
              <a:t>Cont’d</a:t>
            </a:r>
            <a:endParaRPr lang="en-US" sz="1400" b="1" i="1"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3859</Words>
  <Application>WPS Presentation</Application>
  <PresentationFormat>Widescreen</PresentationFormat>
  <Paragraphs>104</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Wingdings 3</vt:lpstr>
      <vt:lpstr>Arial</vt:lpstr>
      <vt:lpstr>Times New Roman</vt:lpstr>
      <vt:lpstr>Century Gothic</vt:lpstr>
      <vt:lpstr>Microsoft YaHei</vt:lpstr>
      <vt:lpstr>Arial Unicode MS</vt:lpstr>
      <vt:lpstr>Calibri</vt:lpstr>
      <vt:lpstr>Wisp</vt:lpstr>
      <vt:lpstr>PowerPoint 演示文稿</vt:lpstr>
      <vt:lpstr>Problem Statement	</vt:lpstr>
      <vt:lpstr>Objective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FABIYI OPEYEMI</dc:creator>
  <cp:lastModifiedBy>DELL INSPIRON 14</cp:lastModifiedBy>
  <cp:revision>38</cp:revision>
  <dcterms:created xsi:type="dcterms:W3CDTF">2019-05-25T11:57:00Z</dcterms:created>
  <dcterms:modified xsi:type="dcterms:W3CDTF">2020-11-25T07:53:19Z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