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ávio Eleutério" initials="FE" lastIdx="14" clrIdx="0">
    <p:extLst>
      <p:ext uri="{19B8F6BF-5375-455C-9EA6-DF929625EA0E}">
        <p15:presenceInfo xmlns:p15="http://schemas.microsoft.com/office/powerpoint/2012/main" userId="fbbfa1fa5ac06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vi\Downloads\Excel%20Innovative%20logistics%20versao%201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vi\Downloads\Excel%20Innovative%20logistics%20versao%201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mando\Downloads\Excel%20Innovative%20logistics%20versao%201.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Produtos RFID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529518010283721"/>
          <c:y val="0.15885015844273426"/>
          <c:w val="0.78417576692499447"/>
          <c:h val="0.30259282890679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Folha1!$B$13</c:f>
              <c:strCache>
                <c:ptCount val="1"/>
                <c:pt idx="0">
                  <c:v>Para 1 Cliente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Folha1!$B$14:$B$21</c:f>
              <c:numCache>
                <c:formatCode>#\ ##0.00\ [$€-1]</c:formatCode>
                <c:ptCount val="8"/>
                <c:pt idx="0">
                  <c:v>5184</c:v>
                </c:pt>
                <c:pt idx="1">
                  <c:v>2694</c:v>
                </c:pt>
                <c:pt idx="2">
                  <c:v>450</c:v>
                </c:pt>
                <c:pt idx="3">
                  <c:v>1606</c:v>
                </c:pt>
                <c:pt idx="4">
                  <c:v>400</c:v>
                </c:pt>
                <c:pt idx="5">
                  <c:v>10334</c:v>
                </c:pt>
                <c:pt idx="6">
                  <c:v>861.16666666666663</c:v>
                </c:pt>
                <c:pt idx="7">
                  <c:v>10334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1-44AE-8546-FA9C83611DAE}"/>
            </c:ext>
          </c:extLst>
        </c:ser>
        <c:ser>
          <c:idx val="1"/>
          <c:order val="1"/>
          <c:tx>
            <c:strRef>
              <c:f>Folha1!$C$13</c:f>
              <c:strCache>
                <c:ptCount val="1"/>
                <c:pt idx="0">
                  <c:v>30 clientes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Folha1!$C$14:$C$21</c:f>
              <c:numCache>
                <c:formatCode>#\ ##0.00\ [$€-1]</c:formatCode>
                <c:ptCount val="8"/>
                <c:pt idx="0">
                  <c:v>155520</c:v>
                </c:pt>
                <c:pt idx="1">
                  <c:v>80820</c:v>
                </c:pt>
                <c:pt idx="2">
                  <c:v>13500</c:v>
                </c:pt>
                <c:pt idx="3">
                  <c:v>48180</c:v>
                </c:pt>
                <c:pt idx="4">
                  <c:v>12000</c:v>
                </c:pt>
                <c:pt idx="5">
                  <c:v>310020</c:v>
                </c:pt>
                <c:pt idx="6">
                  <c:v>25835</c:v>
                </c:pt>
                <c:pt idx="7">
                  <c:v>310020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41-44AE-8546-FA9C83611DAE}"/>
            </c:ext>
          </c:extLst>
        </c:ser>
        <c:ser>
          <c:idx val="2"/>
          <c:order val="2"/>
          <c:tx>
            <c:strRef>
              <c:f>Folha1!$D$13</c:f>
              <c:strCache>
                <c:ptCount val="1"/>
                <c:pt idx="0">
                  <c:v>30 + 45 clientes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Folha1!$D$14:$D$21</c:f>
              <c:numCache>
                <c:formatCode>#\ ##0.00\ [$€-1]</c:formatCode>
                <c:ptCount val="8"/>
                <c:pt idx="0">
                  <c:v>233280</c:v>
                </c:pt>
                <c:pt idx="1">
                  <c:v>121230</c:v>
                </c:pt>
                <c:pt idx="2">
                  <c:v>20250</c:v>
                </c:pt>
                <c:pt idx="3">
                  <c:v>72270</c:v>
                </c:pt>
                <c:pt idx="4">
                  <c:v>18000</c:v>
                </c:pt>
                <c:pt idx="5">
                  <c:v>465030</c:v>
                </c:pt>
                <c:pt idx="6">
                  <c:v>38752.5</c:v>
                </c:pt>
                <c:pt idx="7">
                  <c:v>465030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41-44AE-8546-FA9C83611DAE}"/>
            </c:ext>
          </c:extLst>
        </c:ser>
        <c:ser>
          <c:idx val="3"/>
          <c:order val="3"/>
          <c:tx>
            <c:strRef>
              <c:f>Folha1!$E$13</c:f>
              <c:strCache>
                <c:ptCount val="1"/>
                <c:pt idx="0">
                  <c:v>75 + 30 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Folha1!$E$14:$E$21</c:f>
              <c:numCache>
                <c:formatCode>#\ ##0.00\ [$€-1]</c:formatCode>
                <c:ptCount val="8"/>
                <c:pt idx="0">
                  <c:v>155520</c:v>
                </c:pt>
                <c:pt idx="1">
                  <c:v>80820</c:v>
                </c:pt>
                <c:pt idx="2">
                  <c:v>13500</c:v>
                </c:pt>
                <c:pt idx="3">
                  <c:v>48180</c:v>
                </c:pt>
                <c:pt idx="4">
                  <c:v>12000</c:v>
                </c:pt>
                <c:pt idx="5">
                  <c:v>310020</c:v>
                </c:pt>
                <c:pt idx="6">
                  <c:v>25835</c:v>
                </c:pt>
                <c:pt idx="7">
                  <c:v>310020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41-44AE-8546-FA9C83611DAE}"/>
            </c:ext>
          </c:extLst>
        </c:ser>
        <c:ser>
          <c:idx val="4"/>
          <c:order val="4"/>
          <c:tx>
            <c:strRef>
              <c:f>Folha1!$F$13</c:f>
              <c:strCache>
                <c:ptCount val="1"/>
                <c:pt idx="0">
                  <c:v>105 + 75 clientes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Folha1!$F$14:$F$21</c:f>
              <c:numCache>
                <c:formatCode>#\ ##0.00\ [$€-1]</c:formatCode>
                <c:ptCount val="8"/>
                <c:pt idx="0">
                  <c:v>388800</c:v>
                </c:pt>
                <c:pt idx="1">
                  <c:v>202050</c:v>
                </c:pt>
                <c:pt idx="2">
                  <c:v>33750</c:v>
                </c:pt>
                <c:pt idx="3">
                  <c:v>120450</c:v>
                </c:pt>
                <c:pt idx="4">
                  <c:v>30000</c:v>
                </c:pt>
                <c:pt idx="5">
                  <c:v>775050</c:v>
                </c:pt>
                <c:pt idx="6">
                  <c:v>64587.5</c:v>
                </c:pt>
                <c:pt idx="7">
                  <c:v>775050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41-44AE-8546-FA9C83611DAE}"/>
            </c:ext>
          </c:extLst>
        </c:ser>
        <c:ser>
          <c:idx val="5"/>
          <c:order val="5"/>
          <c:tx>
            <c:strRef>
              <c:f>Folha1!$G$13</c:f>
              <c:strCache>
                <c:ptCount val="1"/>
                <c:pt idx="0">
                  <c:v>180 + 120 Clientes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Folha1!$A$14:$A$21</c:f>
              <c:strCache>
                <c:ptCount val="8"/>
                <c:pt idx="0">
                  <c:v>RFID Leitores Portáteis</c:v>
                </c:pt>
                <c:pt idx="1">
                  <c:v>RFID Gateway</c:v>
                </c:pt>
                <c:pt idx="2">
                  <c:v>RFID Tags Resistentes</c:v>
                </c:pt>
                <c:pt idx="3">
                  <c:v>Impressoras RFID</c:v>
                </c:pt>
                <c:pt idx="4">
                  <c:v>RFID Etiquetas Consumíveis</c:v>
                </c:pt>
                <c:pt idx="5">
                  <c:v>Valor total Clientes</c:v>
                </c:pt>
                <c:pt idx="6">
                  <c:v>Valor Mensal</c:v>
                </c:pt>
                <c:pt idx="7">
                  <c:v>Valor Anual</c:v>
                </c:pt>
              </c:strCache>
            </c:strRef>
          </c:cat>
          <c:val>
            <c:numRef>
              <c:f>Folha1!$G$14:$G$21</c:f>
              <c:numCache>
                <c:formatCode>#\ ##0.00\ [$€-1]</c:formatCode>
                <c:ptCount val="8"/>
                <c:pt idx="0">
                  <c:v>622080</c:v>
                </c:pt>
                <c:pt idx="1">
                  <c:v>323280</c:v>
                </c:pt>
                <c:pt idx="2">
                  <c:v>54000</c:v>
                </c:pt>
                <c:pt idx="3">
                  <c:v>192720</c:v>
                </c:pt>
                <c:pt idx="4">
                  <c:v>48000</c:v>
                </c:pt>
                <c:pt idx="5">
                  <c:v>1240080</c:v>
                </c:pt>
                <c:pt idx="6">
                  <c:v>103340</c:v>
                </c:pt>
                <c:pt idx="7">
                  <c:v>1240080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41-44AE-8546-FA9C83611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670656"/>
        <c:axId val="617504352"/>
      </c:barChart>
      <c:catAx>
        <c:axId val="41467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17504352"/>
        <c:crosses val="autoZero"/>
        <c:auto val="1"/>
        <c:lblAlgn val="ctr"/>
        <c:lblOffset val="100"/>
        <c:noMultiLvlLbl val="0"/>
      </c:catAx>
      <c:valAx>
        <c:axId val="61750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1467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Custos OPEX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Folha1!$B$24</c:f>
              <c:strCache>
                <c:ptCount val="1"/>
                <c:pt idx="0">
                  <c:v>1º Ano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Folha1!$B$25:$B$30</c:f>
              <c:numCache>
                <c:formatCode>#\ ##0.00\ "€"</c:formatCode>
                <c:ptCount val="6"/>
                <c:pt idx="0">
                  <c:v>35000</c:v>
                </c:pt>
                <c:pt idx="1">
                  <c:v>16776</c:v>
                </c:pt>
                <c:pt idx="2">
                  <c:v>110000</c:v>
                </c:pt>
                <c:pt idx="3">
                  <c:v>62000</c:v>
                </c:pt>
                <c:pt idx="4">
                  <c:v>9000</c:v>
                </c:pt>
                <c:pt idx="5">
                  <c:v>19398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C1D-4707-B035-57BA853D866A}"/>
            </c:ext>
          </c:extLst>
        </c:ser>
        <c:ser>
          <c:idx val="1"/>
          <c:order val="1"/>
          <c:tx>
            <c:strRef>
              <c:f>Folha1!$C$24</c:f>
              <c:strCache>
                <c:ptCount val="1"/>
                <c:pt idx="0">
                  <c:v>2º Ano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Folha1!$C$25:$C$30</c:f>
              <c:numCache>
                <c:formatCode>#\ ##0.00\ "€"</c:formatCode>
                <c:ptCount val="6"/>
                <c:pt idx="0">
                  <c:v>36750</c:v>
                </c:pt>
                <c:pt idx="1">
                  <c:v>18453.600000000002</c:v>
                </c:pt>
                <c:pt idx="2">
                  <c:v>121000.00000000001</c:v>
                </c:pt>
                <c:pt idx="3">
                  <c:v>68200</c:v>
                </c:pt>
                <c:pt idx="4">
                  <c:v>9900</c:v>
                </c:pt>
                <c:pt idx="5">
                  <c:v>21191.966666666671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C1D-4707-B035-57BA853D866A}"/>
            </c:ext>
          </c:extLst>
        </c:ser>
        <c:ser>
          <c:idx val="2"/>
          <c:order val="2"/>
          <c:tx>
            <c:strRef>
              <c:f>Folha1!$D$24</c:f>
              <c:strCache>
                <c:ptCount val="1"/>
                <c:pt idx="0">
                  <c:v>3º 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Folha1!$D$25:$D$30</c:f>
              <c:numCache>
                <c:formatCode>#\ ##0.00\ "€"</c:formatCode>
                <c:ptCount val="6"/>
                <c:pt idx="0">
                  <c:v>40425</c:v>
                </c:pt>
                <c:pt idx="1">
                  <c:v>20298.960000000003</c:v>
                </c:pt>
                <c:pt idx="2">
                  <c:v>133100.00000000003</c:v>
                </c:pt>
                <c:pt idx="3">
                  <c:v>75020</c:v>
                </c:pt>
                <c:pt idx="4">
                  <c:v>10890</c:v>
                </c:pt>
                <c:pt idx="5">
                  <c:v>23311.163333333334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C1D-4707-B035-57BA853D866A}"/>
            </c:ext>
          </c:extLst>
        </c:ser>
        <c:ser>
          <c:idx val="3"/>
          <c:order val="3"/>
          <c:tx>
            <c:strRef>
              <c:f>Folha1!$E$24</c:f>
              <c:strCache>
                <c:ptCount val="1"/>
                <c:pt idx="0">
                  <c:v>4º Ano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Folha1!$E$25:$E$30</c:f>
              <c:numCache>
                <c:formatCode>#\ ##0.00\ "€"</c:formatCode>
                <c:ptCount val="6"/>
                <c:pt idx="0">
                  <c:v>44467.5</c:v>
                </c:pt>
                <c:pt idx="1">
                  <c:v>22328.856000000003</c:v>
                </c:pt>
                <c:pt idx="2">
                  <c:v>146410.00000000006</c:v>
                </c:pt>
                <c:pt idx="3">
                  <c:v>82522</c:v>
                </c:pt>
                <c:pt idx="4">
                  <c:v>11979.000000000002</c:v>
                </c:pt>
                <c:pt idx="5">
                  <c:v>25642.279666666669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CC1D-4707-B035-57BA853D866A}"/>
            </c:ext>
          </c:extLst>
        </c:ser>
        <c:ser>
          <c:idx val="4"/>
          <c:order val="4"/>
          <c:tx>
            <c:strRef>
              <c:f>Folha1!$F$24</c:f>
              <c:strCache>
                <c:ptCount val="1"/>
                <c:pt idx="0">
                  <c:v>5º Ano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Folha1!$A$25:$A$30</c:f>
              <c:strCache>
                <c:ptCount val="6"/>
                <c:pt idx="0">
                  <c:v>Aluguer Escritório e despesas inerentes</c:v>
                </c:pt>
                <c:pt idx="1">
                  <c:v>Leasing Viaturas Automóveis e seus consumiveis</c:v>
                </c:pt>
                <c:pt idx="2">
                  <c:v>Gastos com Pessoal</c:v>
                </c:pt>
                <c:pt idx="3">
                  <c:v>Fornecimentos e Serviços Externos</c:v>
                </c:pt>
                <c:pt idx="4">
                  <c:v>Outros Gastos Gerais</c:v>
                </c:pt>
                <c:pt idx="5">
                  <c:v>Valor Mensal</c:v>
                </c:pt>
              </c:strCache>
              <c:extLst/>
            </c:strRef>
          </c:cat>
          <c:val>
            <c:numRef>
              <c:f>Folha1!$F$25:$F$30</c:f>
              <c:numCache>
                <c:formatCode>#\ ##0.00\ "€"</c:formatCode>
                <c:ptCount val="6"/>
                <c:pt idx="0">
                  <c:v>48914.250000000007</c:v>
                </c:pt>
                <c:pt idx="1">
                  <c:v>24561.741600000005</c:v>
                </c:pt>
                <c:pt idx="2">
                  <c:v>161051.00000000009</c:v>
                </c:pt>
                <c:pt idx="3">
                  <c:v>90774.200000000012</c:v>
                </c:pt>
                <c:pt idx="4">
                  <c:v>13176.900000000003</c:v>
                </c:pt>
                <c:pt idx="5">
                  <c:v>28206.507633333345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CC1D-4707-B035-57BA853D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4718072"/>
        <c:axId val="554718400"/>
        <c:axId val="345234224"/>
      </c:bar3DChart>
      <c:catAx>
        <c:axId val="55471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400"/>
        <c:crosses val="autoZero"/>
        <c:auto val="1"/>
        <c:lblAlgn val="ctr"/>
        <c:lblOffset val="100"/>
        <c:noMultiLvlLbl val="0"/>
      </c:catAx>
      <c:valAx>
        <c:axId val="55471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072"/>
        <c:crosses val="autoZero"/>
        <c:crossBetween val="between"/>
      </c:valAx>
      <c:serAx>
        <c:axId val="345234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71840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Custos Cloud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Folha1!$B$2</c:f>
              <c:strCache>
                <c:ptCount val="1"/>
                <c:pt idx="0">
                  <c:v>1º Ano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Folha1!$A$3:$A$8</c:f>
              <c:strCache>
                <c:ptCount val="6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</c:strCache>
              <c:extLst/>
            </c:strRef>
          </c:cat>
          <c:val>
            <c:numRef>
              <c:f>Folha1!$B$3:$B$8</c:f>
              <c:numCache>
                <c:formatCode>#\ ##0.00\ "€"</c:formatCode>
                <c:ptCount val="6"/>
                <c:pt idx="0">
                  <c:v>1582.3200000000002</c:v>
                </c:pt>
                <c:pt idx="1">
                  <c:v>3268.2</c:v>
                </c:pt>
                <c:pt idx="2">
                  <c:v>81.36</c:v>
                </c:pt>
                <c:pt idx="3">
                  <c:v>1454.52</c:v>
                </c:pt>
                <c:pt idx="4">
                  <c:v>475.68</c:v>
                </c:pt>
                <c:pt idx="5">
                  <c:v>1566.84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0AD-4CC5-B6CD-32530CB002ED}"/>
            </c:ext>
          </c:extLst>
        </c:ser>
        <c:ser>
          <c:idx val="1"/>
          <c:order val="1"/>
          <c:tx>
            <c:strRef>
              <c:f>Folha1!$C$2</c:f>
              <c:strCache>
                <c:ptCount val="1"/>
                <c:pt idx="0">
                  <c:v>2º Ano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Folha1!$A$3:$A$8</c:f>
              <c:strCache>
                <c:ptCount val="6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</c:strCache>
              <c:extLst/>
            </c:strRef>
          </c:cat>
          <c:val>
            <c:numRef>
              <c:f>Folha1!$C$3:$C$8</c:f>
              <c:numCache>
                <c:formatCode>#\ ##0.00\ "€"</c:formatCode>
                <c:ptCount val="6"/>
                <c:pt idx="0">
                  <c:v>1582.3200000000002</c:v>
                </c:pt>
                <c:pt idx="1">
                  <c:v>3268.2</c:v>
                </c:pt>
                <c:pt idx="2">
                  <c:v>486</c:v>
                </c:pt>
                <c:pt idx="3">
                  <c:v>1454.52</c:v>
                </c:pt>
                <c:pt idx="4">
                  <c:v>760.92</c:v>
                </c:pt>
                <c:pt idx="5">
                  <c:v>3443.04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0AD-4CC5-B6CD-32530CB002ED}"/>
            </c:ext>
          </c:extLst>
        </c:ser>
        <c:ser>
          <c:idx val="2"/>
          <c:order val="2"/>
          <c:tx>
            <c:strRef>
              <c:f>Folha1!$D$2</c:f>
              <c:strCache>
                <c:ptCount val="1"/>
                <c:pt idx="0">
                  <c:v>3º Ano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Folha1!$A$3:$A$8</c:f>
              <c:strCache>
                <c:ptCount val="6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</c:strCache>
              <c:extLst/>
            </c:strRef>
          </c:cat>
          <c:val>
            <c:numRef>
              <c:f>Folha1!$D$3:$D$8</c:f>
              <c:numCache>
                <c:formatCode>#\ ##0.00\ "€"</c:formatCode>
                <c:ptCount val="6"/>
                <c:pt idx="0">
                  <c:v>1582.3200000000002</c:v>
                </c:pt>
                <c:pt idx="1">
                  <c:v>6532.2</c:v>
                </c:pt>
                <c:pt idx="2">
                  <c:v>673.08</c:v>
                </c:pt>
                <c:pt idx="3">
                  <c:v>1454.52</c:v>
                </c:pt>
                <c:pt idx="4">
                  <c:v>951.48</c:v>
                </c:pt>
                <c:pt idx="5">
                  <c:v>6554.28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50AD-4CC5-B6CD-32530CB002ED}"/>
            </c:ext>
          </c:extLst>
        </c:ser>
        <c:ser>
          <c:idx val="3"/>
          <c:order val="3"/>
          <c:tx>
            <c:strRef>
              <c:f>Folha1!$E$2</c:f>
              <c:strCache>
                <c:ptCount val="1"/>
                <c:pt idx="0">
                  <c:v>4º Ano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Folha1!$A$3:$A$8</c:f>
              <c:strCache>
                <c:ptCount val="6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</c:strCache>
              <c:extLst/>
            </c:strRef>
          </c:cat>
          <c:val>
            <c:numRef>
              <c:f>Folha1!$E$3:$E$8</c:f>
              <c:numCache>
                <c:formatCode>#\ ##0.00\ "€"</c:formatCode>
                <c:ptCount val="6"/>
                <c:pt idx="0">
                  <c:v>1582.3200000000002</c:v>
                </c:pt>
                <c:pt idx="1">
                  <c:v>9804.6</c:v>
                </c:pt>
                <c:pt idx="2">
                  <c:v>1140.8399999999999</c:v>
                </c:pt>
                <c:pt idx="3">
                  <c:v>1454.52</c:v>
                </c:pt>
                <c:pt idx="4">
                  <c:v>1425.96</c:v>
                </c:pt>
                <c:pt idx="5">
                  <c:v>8549.2800000000007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50AD-4CC5-B6CD-32530CB002ED}"/>
            </c:ext>
          </c:extLst>
        </c:ser>
        <c:ser>
          <c:idx val="4"/>
          <c:order val="4"/>
          <c:tx>
            <c:strRef>
              <c:f>Folha1!$F$2</c:f>
              <c:strCache>
                <c:ptCount val="1"/>
                <c:pt idx="0">
                  <c:v>5º Ano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Folha1!$A$3:$A$8</c:f>
              <c:strCache>
                <c:ptCount val="6"/>
                <c:pt idx="0">
                  <c:v>Azure AppService</c:v>
                </c:pt>
                <c:pt idx="1">
                  <c:v>Azure Database para MySQL</c:v>
                </c:pt>
                <c:pt idx="2">
                  <c:v>Azure Functions</c:v>
                </c:pt>
                <c:pt idx="3">
                  <c:v>Azure Active Directory e Key Vault</c:v>
                </c:pt>
                <c:pt idx="4">
                  <c:v>IoT Hub</c:v>
                </c:pt>
                <c:pt idx="5">
                  <c:v>Stream Analytics</c:v>
                </c:pt>
              </c:strCache>
              <c:extLst/>
            </c:strRef>
          </c:cat>
          <c:val>
            <c:numRef>
              <c:f>Folha1!$F$3:$F$8</c:f>
              <c:numCache>
                <c:formatCode>#\ ##0.00\ "€"</c:formatCode>
                <c:ptCount val="6"/>
                <c:pt idx="0">
                  <c:v>1582.3200000000002</c:v>
                </c:pt>
                <c:pt idx="1">
                  <c:v>13072.8</c:v>
                </c:pt>
                <c:pt idx="2">
                  <c:v>1889.16</c:v>
                </c:pt>
                <c:pt idx="3">
                  <c:v>1454.52</c:v>
                </c:pt>
                <c:pt idx="4">
                  <c:v>2186.88</c:v>
                </c:pt>
                <c:pt idx="5">
                  <c:v>10544.28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50AD-4CC5-B6CD-32530CB00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038688"/>
        <c:axId val="390714944"/>
      </c:barChart>
      <c:catAx>
        <c:axId val="38703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90714944"/>
        <c:crosses val="autoZero"/>
        <c:auto val="1"/>
        <c:lblAlgn val="ctr"/>
        <c:lblOffset val="100"/>
        <c:noMultiLvlLbl val="0"/>
      </c:catAx>
      <c:valAx>
        <c:axId val="390714944"/>
        <c:scaling>
          <c:orientation val="minMax"/>
        </c:scaling>
        <c:delete val="0"/>
        <c:axPos val="l"/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8703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Innovative</a:t>
            </a:r>
            <a:r>
              <a:rPr lang="pt-PT" baseline="0"/>
              <a:t> Logistics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Folha1!$A$50</c:f>
              <c:strCache>
                <c:ptCount val="1"/>
                <c:pt idx="0">
                  <c:v>Custos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Folha1!$B$49:$F$49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Folha1!$B$50:$F$50</c:f>
              <c:numCache>
                <c:formatCode>#\ ##0.00\ [$€-1]</c:formatCode>
                <c:ptCount val="5"/>
                <c:pt idx="0">
                  <c:v>551524.91999999993</c:v>
                </c:pt>
                <c:pt idx="1">
                  <c:v>730628.60000000009</c:v>
                </c:pt>
                <c:pt idx="2">
                  <c:v>607801.84000000008</c:v>
                </c:pt>
                <c:pt idx="3">
                  <c:v>1107014.8760000002</c:v>
                </c:pt>
                <c:pt idx="4">
                  <c:v>1609588.0516000001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0-487A-8BCC-8CF0CDEDC96A}"/>
            </c:ext>
          </c:extLst>
        </c:ser>
        <c:ser>
          <c:idx val="1"/>
          <c:order val="1"/>
          <c:tx>
            <c:strRef>
              <c:f>Folha1!$A$51</c:f>
              <c:strCache>
                <c:ptCount val="1"/>
                <c:pt idx="0">
                  <c:v>Receitas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Folha1!$B$49:$F$49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Folha1!$B$51:$F$51</c:f>
              <c:numCache>
                <c:formatCode>#\ ##0.00\ "€"</c:formatCode>
                <c:ptCount val="5"/>
                <c:pt idx="0">
                  <c:v>219600</c:v>
                </c:pt>
                <c:pt idx="1">
                  <c:v>549600</c:v>
                </c:pt>
                <c:pt idx="2">
                  <c:v>769200</c:v>
                </c:pt>
                <c:pt idx="3">
                  <c:v>1317600</c:v>
                </c:pt>
                <c:pt idx="4">
                  <c:v>2196000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0-487A-8BCC-8CF0CDEDC96A}"/>
            </c:ext>
          </c:extLst>
        </c:ser>
        <c:ser>
          <c:idx val="2"/>
          <c:order val="2"/>
          <c:tx>
            <c:strRef>
              <c:f>Folha1!$A$52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Folha1!$B$49:$F$49</c:f>
              <c:strCache>
                <c:ptCount val="5"/>
                <c:pt idx="0">
                  <c:v>1º Ano</c:v>
                </c:pt>
                <c:pt idx="1">
                  <c:v>2º Ano</c:v>
                </c:pt>
                <c:pt idx="2">
                  <c:v>3º Ano</c:v>
                </c:pt>
                <c:pt idx="3">
                  <c:v>4º Ano</c:v>
                </c:pt>
                <c:pt idx="4">
                  <c:v>5º Ano</c:v>
                </c:pt>
              </c:strCache>
            </c:strRef>
          </c:cat>
          <c:val>
            <c:numRef>
              <c:f>Folha1!$B$52:$F$52</c:f>
              <c:numCache>
                <c:formatCode>#\ ##0.00\ "€"</c:formatCode>
                <c:ptCount val="5"/>
                <c:pt idx="0">
                  <c:v>-331924.91999999993</c:v>
                </c:pt>
                <c:pt idx="1">
                  <c:v>-181028.60000000009</c:v>
                </c:pt>
                <c:pt idx="2">
                  <c:v>161398.15999999992</c:v>
                </c:pt>
                <c:pt idx="3">
                  <c:v>210585.12399999984</c:v>
                </c:pt>
                <c:pt idx="4">
                  <c:v>586411.94839999988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0-487A-8BCC-8CF0CDEDC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344192"/>
        <c:axId val="1866343776"/>
      </c:barChart>
      <c:catAx>
        <c:axId val="186634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66343776"/>
        <c:crosses val="autoZero"/>
        <c:auto val="1"/>
        <c:lblAlgn val="ctr"/>
        <c:lblOffset val="100"/>
        <c:noMultiLvlLbl val="0"/>
      </c:catAx>
      <c:valAx>
        <c:axId val="186634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6634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Receitas</a:t>
            </a:r>
          </a:p>
        </c:rich>
      </c:tx>
      <c:layout>
        <c:manualLayout>
          <c:xMode val="edge"/>
          <c:yMode val="edge"/>
          <c:x val="0.4249999999999999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Folha1!$A$44</c:f>
              <c:strCache>
                <c:ptCount val="1"/>
                <c:pt idx="0">
                  <c:v>Standart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Folha1!$B$43:$G$43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Folha1!$B$44:$G$44</c:f>
              <c:numCache>
                <c:formatCode>#\ ##0.00\ "€"</c:formatCode>
                <c:ptCount val="6"/>
                <c:pt idx="0">
                  <c:v>7200</c:v>
                </c:pt>
                <c:pt idx="1">
                  <c:v>194400</c:v>
                </c:pt>
                <c:pt idx="2">
                  <c:v>482400</c:v>
                </c:pt>
                <c:pt idx="3">
                  <c:v>676800</c:v>
                </c:pt>
                <c:pt idx="4">
                  <c:v>1166400</c:v>
                </c:pt>
                <c:pt idx="5">
                  <c:v>1944000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D-45D8-8C66-763DEEBD2DCD}"/>
            </c:ext>
          </c:extLst>
        </c:ser>
        <c:ser>
          <c:idx val="1"/>
          <c:order val="1"/>
          <c:tx>
            <c:strRef>
              <c:f>Folha1!$A$45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Folha1!$B$43:$G$43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Folha1!$B$45:$G$45</c:f>
              <c:numCache>
                <c:formatCode>#\ ##0.00\ "€"</c:formatCode>
                <c:ptCount val="6"/>
                <c:pt idx="0">
                  <c:v>8400</c:v>
                </c:pt>
                <c:pt idx="1">
                  <c:v>25200</c:v>
                </c:pt>
                <c:pt idx="2">
                  <c:v>67200</c:v>
                </c:pt>
                <c:pt idx="3">
                  <c:v>92400</c:v>
                </c:pt>
                <c:pt idx="4">
                  <c:v>151200</c:v>
                </c:pt>
                <c:pt idx="5">
                  <c:v>252000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DD-45D8-8C66-763DEEBD2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7511456"/>
        <c:axId val="1787512288"/>
      </c:barChart>
      <c:lineChart>
        <c:grouping val="standard"/>
        <c:varyColors val="0"/>
        <c:ser>
          <c:idx val="2"/>
          <c:order val="2"/>
          <c:tx>
            <c:strRef>
              <c:f>Folha1!$A$46</c:f>
              <c:strCache>
                <c:ptCount val="1"/>
                <c:pt idx="0">
                  <c:v>Total Anual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Folha1!$B$43:$G$43</c:f>
              <c:strCache>
                <c:ptCount val="6"/>
                <c:pt idx="0">
                  <c:v>1 Cliente</c:v>
                </c:pt>
                <c:pt idx="1">
                  <c:v>1º Ano</c:v>
                </c:pt>
                <c:pt idx="2">
                  <c:v>2º Ano</c:v>
                </c:pt>
                <c:pt idx="3">
                  <c:v>3º Ano</c:v>
                </c:pt>
                <c:pt idx="4">
                  <c:v>4º Ano</c:v>
                </c:pt>
                <c:pt idx="5">
                  <c:v>5º Ano</c:v>
                </c:pt>
              </c:strCache>
            </c:strRef>
          </c:cat>
          <c:val>
            <c:numRef>
              <c:f>Folha1!$B$46:$G$46</c:f>
              <c:numCache>
                <c:formatCode>#\ ##0.00\ "€"</c:formatCode>
                <c:ptCount val="6"/>
                <c:pt idx="0">
                  <c:v>15600</c:v>
                </c:pt>
                <c:pt idx="1">
                  <c:v>219600</c:v>
                </c:pt>
                <c:pt idx="2">
                  <c:v>549600</c:v>
                </c:pt>
                <c:pt idx="3">
                  <c:v>769200</c:v>
                </c:pt>
                <c:pt idx="4">
                  <c:v>1317600</c:v>
                </c:pt>
                <c:pt idx="5">
                  <c:v>2196000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D-45D8-8C66-763DEEBD2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7511456"/>
        <c:axId val="1787512288"/>
      </c:lineChart>
      <c:catAx>
        <c:axId val="178751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87512288"/>
        <c:crosses val="autoZero"/>
        <c:auto val="1"/>
        <c:lblAlgn val="ctr"/>
        <c:lblOffset val="100"/>
        <c:noMultiLvlLbl val="0"/>
      </c:catAx>
      <c:valAx>
        <c:axId val="17875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78751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3T21:38:47.683" idx="2">
    <p:pos x="10" y="10"/>
    <p:text>Os custos da IL dididem-se em 3 áreas principais:
CUSTOS CLOUD
CUSTOS OPERACIONAIS
MATERIAL RFID</p:text>
    <p:extLst>
      <p:ext uri="{C676402C-5697-4E1C-873F-D02D1690AC5C}">
        <p15:threadingInfo xmlns:p15="http://schemas.microsoft.com/office/powerpoint/2012/main" timeZoneBias="-60"/>
      </p:ext>
    </p:extLst>
  </p:cm>
  <p:cm authorId="1" dt="2022-06-23T21:41:44.556" idx="4">
    <p:pos x="10" y="282"/>
    <p:text>Os custos com CAPEX são, quando comparados com os custos principais, residuais.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1:42:48.797" idx="5">
    <p:pos x="10" y="146"/>
    <p:text>Os principais focos de custos são os serviços de Cloud computing, nomedamente a azure database e o stream analytics (serviço premium)
Salientar também os Gastos com Pessoal e Fornecimentos Externos (ambos, custos operacionais e relevantes)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1:42:48.797" idx="6">
    <p:pos x="10" y="418"/>
    <p:text>Uma outra área a salientar, são os custos com o equipamento RFID (consumiveis e leitores)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2:06:04.485" idx="11">
    <p:pos x="10" y="554"/>
    <p:text>Prevemos custos no 1º ano na ordem dos 400 mil euros, passando para cerca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6-23T22:06:04.485" idx="12">
    <p:pos x="10" y="690"/>
    <p:text>Prevemos custos no 1º ano na ordem dos 550 mil euros, passando para cerca 730 mil no 2º ano e no 5º ano de aproximadamente 1 milhão e 600 mil euros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3T21:55:45.026" idx="7">
    <p:pos x="7358" y="363"/>
    <p:text>As receitas serão principalmente das mensalidades cobradas aos clientes.</p:text>
    <p:extLst>
      <p:ext uri="{C676402C-5697-4E1C-873F-D02D1690AC5C}">
        <p15:threadingInfo xmlns:p15="http://schemas.microsoft.com/office/powerpoint/2012/main" timeZoneBias="-60"/>
      </p:ext>
    </p:extLst>
  </p:cm>
  <p:cm authorId="1" dt="2022-06-23T22:01:19.396" idx="8">
    <p:pos x="7358" y="499"/>
    <p:text>Terão um valor de 600€ (serviço standard) e 700€(serviço Premium)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03:22.437" idx="9">
    <p:pos x="7358" y="635"/>
    <p:text>Prevemos receitas no 1º ano de cerca de 220 mil euros, passado para  cerca de 540mil no 2º e  de apoximadamente 2 milhões 200 mil euros  no 5º ano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03:22.443" idx="10">
    <p:pos x="7358" y="771"/>
    <p:text>Como resultado de custos mais elevados nos primeiros 2 anos, devido a implementação e crescimento da empresa, teremos respectivamente -331 924,92 €  de prejuizo e de aproximadamente 180 mil no 2º ano. No terceiro ano a empresa irá reverter a tendencia negativa e perfazer um resultado positivo de 161 398,16 €, no 4º de 210 585,12 € e no 5º de 586 411,95 €.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6-23T22:20:38.727" idx="13">
    <p:pos x="7358" y="907"/>
    <p:text>O que no final se irá traduzir num resultado negatico nos dois primeiros anos que será mitigado pelos serultados positivos no 3º ano, no 4º ano a empresa começara a ser lucratva tendo um crescimento consideravel no 5º ano.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30C4-F4BC-4F87-BE43-14FDA120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ABA08-EDF5-4D8A-BAE7-A3964FEC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DD3E2-EB66-456A-B492-8E8BE8D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DA559F-E5F9-45ED-915E-D942E4A6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023B94-3E89-4616-A5F9-8FE42758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8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787C-657E-458B-B713-31F7C39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F29E9C-228A-4E12-B40A-51BDDFD6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79C76B-4901-4639-A810-C14B800B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9A2573-135E-489B-A12D-9192928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BA896A-86C7-4D4C-B84F-D41FC232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7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24CBA-4364-4616-96A8-55906B534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A8F79AC-8D18-420F-BDFE-D2E237EF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196318-7472-4658-BF06-8597249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93AFF9-16BD-4533-8205-AA25A3D5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751B1A-A9CE-417E-ADBA-E7774B6C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E4CC0-F9A8-455F-99AD-B50169F1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623575-2E9C-4C20-AD20-C8ACA443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04DE94-157A-4BD0-ABEE-B760B48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FE629B-ADF7-4C43-BDC7-748B74E1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5B7FD0-77F6-4E8C-B28A-5870A6DB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73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779AB-4BF9-4B14-85B3-151E24D0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A3776B-6E0B-4A6A-BD7D-9703D672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F3EDD-F19A-41B6-902C-CFD9BDC0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6521E3-82B7-43CC-8FC6-DAE4E4BE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581860-106E-461E-B9C9-B622BF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18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05EF-2F13-4EEE-B565-E842B80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622B5E-6222-4FDA-9048-09ED9EEA5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506FE4-94C1-4275-A554-DBD648F98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C61890-F5BA-4936-84EC-4EBFECA3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6B3927-B36D-40C3-B57C-456151E7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8CEFFE-E96F-400D-B1DA-E86F191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1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076F-070A-4898-81DB-6C0D84C4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215FEE-26F2-4D03-8352-438C7812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FA2876-AD75-40BA-8650-FE84883A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A720336-8062-423B-BB8E-B216F3A9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347C38-20EE-4A85-B3CF-093B2CA24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ABDAED9-8F04-4977-8016-FCAC821B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EAE7107-49C7-4FBD-80B0-637B0B13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548749-DA4B-4A12-A0A6-49B5DD87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6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FAE-F612-453F-A3D4-AADC28E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EEA94E6-F4C1-4097-9657-81F43BD9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DA9179-621C-4F8F-9A03-94C735A2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E68EE1-2171-43B3-B2A4-387C840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8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DB3DD9-4A8F-4412-81BF-15B669F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817981-1D68-40AB-8421-F7BC5D0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7A045B-1FE8-4A4B-B70D-A8D8795E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9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B9ECE-13F5-46E1-A4EA-C615B15D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821F56-F57C-41DE-A97D-7BA83E69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D5DEB3-326C-4BAA-B4DD-B1D71AA7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3C1966D-F3BE-4AA4-8C60-58DC71B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5F6C61-7033-4B01-AE2F-DC243227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9F3C5F-347D-4509-B37A-81A21B0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87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87D36-2ABE-4881-BFFC-27C213DA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FB298AF-F221-45CB-ACCD-1BA4CBE8D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BA381F-61F1-4E56-B7E5-29C78D70C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850419-3493-48D4-B130-061DE5D8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EFF6D6-4A63-433C-A487-B6C0E44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B46107-BA95-4F51-8C05-79735F37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9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90EF5F1-4950-412A-866D-CFCADB0C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FCBBC7-2F27-4851-BADD-7037D769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256BB9-F24E-41BA-8AF0-0BA97FA4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ECE3-2141-4E01-B8E2-CCAF5E5FFD60}" type="datetimeFigureOut">
              <a:rPr lang="pt-PT" smtClean="0"/>
              <a:t>24/06/2022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6EFADF-46C4-4E40-BB35-22151B01F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46F61E-D1BD-4431-80E4-83A99336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FF44-2AAB-4C3D-AF4A-2C8B570744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14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ACAB68B-1D59-475D-9626-AE5DDFA0C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123795"/>
              </p:ext>
            </p:extLst>
          </p:nvPr>
        </p:nvGraphicFramePr>
        <p:xfrm>
          <a:off x="5885203" y="3429000"/>
          <a:ext cx="4869883" cy="32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86820706-7C7E-9A08-6143-E86FFA035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762658"/>
              </p:ext>
            </p:extLst>
          </p:nvPr>
        </p:nvGraphicFramePr>
        <p:xfrm>
          <a:off x="293915" y="1164771"/>
          <a:ext cx="5029200" cy="466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16294E7-FDD3-1FA9-AAB0-EEF470A2E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07895"/>
              </p:ext>
            </p:extLst>
          </p:nvPr>
        </p:nvGraphicFramePr>
        <p:xfrm>
          <a:off x="5686425" y="361950"/>
          <a:ext cx="5791199" cy="32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51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6886244-A148-4AEA-9CF2-776CFFD06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86007"/>
              </p:ext>
            </p:extLst>
          </p:nvPr>
        </p:nvGraphicFramePr>
        <p:xfrm>
          <a:off x="5992427" y="896645"/>
          <a:ext cx="5433134" cy="476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4D73BC8-9B98-4AE1-8D83-8BC0C491E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849877"/>
              </p:ext>
            </p:extLst>
          </p:nvPr>
        </p:nvGraphicFramePr>
        <p:xfrm>
          <a:off x="907000" y="1020932"/>
          <a:ext cx="4641543" cy="453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004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Eleutério</dc:creator>
  <cp:lastModifiedBy>Francisco Miguel Ildefonso Nunes</cp:lastModifiedBy>
  <cp:revision>4</cp:revision>
  <dcterms:created xsi:type="dcterms:W3CDTF">2022-06-23T20:30:08Z</dcterms:created>
  <dcterms:modified xsi:type="dcterms:W3CDTF">2022-06-24T13:01:45Z</dcterms:modified>
</cp:coreProperties>
</file>