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305" r:id="rId5"/>
    <p:sldId id="327" r:id="rId6"/>
    <p:sldId id="300" r:id="rId7"/>
    <p:sldId id="326" r:id="rId8"/>
    <p:sldId id="303" r:id="rId9"/>
    <p:sldId id="282" r:id="rId10"/>
    <p:sldId id="302" r:id="rId11"/>
    <p:sldId id="310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PT PROJECT" initials="PP" lastIdx="2" clrIdx="0">
    <p:extLst>
      <p:ext uri="{19B8F6BF-5375-455C-9EA6-DF929625EA0E}">
        <p15:presenceInfo xmlns:p15="http://schemas.microsoft.com/office/powerpoint/2012/main" userId="3f9d47f476fa9d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40"/>
    <a:srgbClr val="ED7D31"/>
    <a:srgbClr val="EAB200"/>
    <a:srgbClr val="848484"/>
    <a:srgbClr val="C55A11"/>
    <a:srgbClr val="FFC000"/>
    <a:srgbClr val="A5A5A5"/>
    <a:srgbClr val="F89C21"/>
    <a:srgbClr val="5D2884"/>
    <a:srgbClr val="36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51" autoAdjust="0"/>
  </p:normalViewPr>
  <p:slideViewPr>
    <p:cSldViewPr snapToGrid="0">
      <p:cViewPr varScale="1">
        <p:scale>
          <a:sx n="84" d="100"/>
          <a:sy n="84" d="100"/>
        </p:scale>
        <p:origin x="15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7C0CC-264A-44DA-856F-C1F48246F7B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5961-892C-4A7A-BE52-8BA42D944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8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9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0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7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3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2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 is impact on supply chain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5961-892C-4A7A-BE52-8BA42D9440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47FF-ED02-4CE1-8D98-C4AC2EF74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B9FF6-0BD9-46E1-9868-A17F5FD62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D8A6D-66CB-4240-BFA4-D69E0646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9202-82E4-4BE8-B397-8B570F3E0CF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6751-0748-4413-A0F3-30A5589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7D55A-FC23-4FDE-A6B5-80423CBE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FDC-C051-40C0-A294-0E7A56A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6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9B39-3BE0-48E7-A19D-1AC395C2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8BA98-F5B9-49E6-858C-0D26F98C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42CC2-2A81-4A54-9C8D-75D1BD1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9202-82E4-4BE8-B397-8B570F3E0CF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6D8E-D9A3-427B-9795-B1C78014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52203-BA3C-4313-A2E5-12B6FEC3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FDC-C051-40C0-A294-0E7A56AD81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859DF8-D3E4-4A27-988D-8C5C57CFEC03}"/>
              </a:ext>
            </a:extLst>
          </p:cNvPr>
          <p:cNvSpPr/>
          <p:nvPr userDrawn="1"/>
        </p:nvSpPr>
        <p:spPr>
          <a:xfrm>
            <a:off x="1487339" y="373338"/>
            <a:ext cx="10704662" cy="257772"/>
          </a:xfrm>
          <a:prstGeom prst="roundRect">
            <a:avLst>
              <a:gd name="adj" fmla="val 0"/>
            </a:avLst>
          </a:prstGeom>
          <a:solidFill>
            <a:srgbClr val="F89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0E9547D-AE6C-4AC5-BF24-0ECF56DB2992}"/>
              </a:ext>
            </a:extLst>
          </p:cNvPr>
          <p:cNvSpPr/>
          <p:nvPr userDrawn="1"/>
        </p:nvSpPr>
        <p:spPr>
          <a:xfrm>
            <a:off x="-127550" y="373338"/>
            <a:ext cx="2464633" cy="257761"/>
          </a:xfrm>
          <a:prstGeom prst="roundRect">
            <a:avLst>
              <a:gd name="adj" fmla="val 26829"/>
            </a:avLst>
          </a:prstGeom>
          <a:gradFill>
            <a:gsLst>
              <a:gs pos="45000">
                <a:srgbClr val="15282C"/>
              </a:gs>
              <a:gs pos="100000">
                <a:srgbClr val="0D122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994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78605-6958-4B2B-B367-B7D05756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B0CC6-3810-4CEC-9864-45F2CD3A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950C-FF90-4DAF-BDB7-C3BFCCE8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9202-82E4-4BE8-B397-8B570F3E0CF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A6430-FF18-4B7E-B6A9-CED2C615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96E79-AF19-45FC-AA45-2F5E4AB9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AFDC-C051-40C0-A294-0E7A56A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microsoft.com/office/2007/relationships/hdphoto" Target="../media/hdphoto6.wdp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5.wdp"/><Relationship Id="rId1" Type="http://schemas.openxmlformats.org/officeDocument/2006/relationships/themeOverride" Target="../theme/themeOverride6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2B2C"/>
            </a:gs>
            <a:gs pos="100000">
              <a:srgbClr val="4A206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E9689B4-4780-43EA-B27A-54AE733E5278}"/>
              </a:ext>
            </a:extLst>
          </p:cNvPr>
          <p:cNvSpPr/>
          <p:nvPr/>
        </p:nvSpPr>
        <p:spPr>
          <a:xfrm>
            <a:off x="6398456" y="1421029"/>
            <a:ext cx="5178973" cy="5178973"/>
          </a:xfrm>
          <a:prstGeom prst="ellipse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C7E0A-45B3-4710-A061-760866F455B1}"/>
              </a:ext>
            </a:extLst>
          </p:cNvPr>
          <p:cNvSpPr txBox="1"/>
          <p:nvPr/>
        </p:nvSpPr>
        <p:spPr>
          <a:xfrm>
            <a:off x="1230155" y="2009696"/>
            <a:ext cx="755136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Mobile programming final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E5154-26F0-4376-8A03-0EDE3A311BEA}"/>
              </a:ext>
            </a:extLst>
          </p:cNvPr>
          <p:cNvSpPr txBox="1"/>
          <p:nvPr/>
        </p:nvSpPr>
        <p:spPr>
          <a:xfrm>
            <a:off x="1889355" y="1717798"/>
            <a:ext cx="2179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Mobile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programming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4D79C-5325-43BF-B55F-93C0613A9E04}"/>
              </a:ext>
            </a:extLst>
          </p:cNvPr>
          <p:cNvSpPr txBox="1"/>
          <p:nvPr/>
        </p:nvSpPr>
        <p:spPr>
          <a:xfrm>
            <a:off x="6654874" y="5326194"/>
            <a:ext cx="4431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17102040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Taehyeon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Kwon</a:t>
            </a:r>
          </a:p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17102049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Jaemin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Park</a:t>
            </a:r>
          </a:p>
          <a:p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3B8BA-AE1F-47F5-99D7-8CF0C848D3B6}"/>
              </a:ext>
            </a:extLst>
          </p:cNvPr>
          <p:cNvSpPr/>
          <p:nvPr/>
        </p:nvSpPr>
        <p:spPr>
          <a:xfrm>
            <a:off x="1183727" y="3098455"/>
            <a:ext cx="6455323" cy="661088"/>
          </a:xfrm>
          <a:prstGeom prst="rect">
            <a:avLst/>
          </a:prstGeom>
          <a:solidFill>
            <a:srgbClr val="F89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235CF-DA73-47CF-AF02-878BF9FC8D40}"/>
              </a:ext>
            </a:extLst>
          </p:cNvPr>
          <p:cNvSpPr txBox="1"/>
          <p:nvPr/>
        </p:nvSpPr>
        <p:spPr>
          <a:xfrm>
            <a:off x="1208464" y="3139217"/>
            <a:ext cx="643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62B2C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Recycling wiki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62B2C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43F78-C65F-42B4-B82F-72DC0A015B55}"/>
              </a:ext>
            </a:extLst>
          </p:cNvPr>
          <p:cNvSpPr/>
          <p:nvPr/>
        </p:nvSpPr>
        <p:spPr>
          <a:xfrm rot="10800000">
            <a:off x="614568" y="440144"/>
            <a:ext cx="10962861" cy="5977712"/>
          </a:xfrm>
          <a:prstGeom prst="rect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B430202-B403-43C3-AAE9-43952DEC62B4}"/>
              </a:ext>
            </a:extLst>
          </p:cNvPr>
          <p:cNvSpPr/>
          <p:nvPr/>
        </p:nvSpPr>
        <p:spPr>
          <a:xfrm>
            <a:off x="1487339" y="373338"/>
            <a:ext cx="10704662" cy="257772"/>
          </a:xfrm>
          <a:prstGeom prst="roundRect">
            <a:avLst>
              <a:gd name="adj" fmla="val 0"/>
            </a:avLst>
          </a:prstGeom>
          <a:solidFill>
            <a:srgbClr val="F89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018B6BD-09B7-4BEA-9E95-DD8635F6376D}"/>
              </a:ext>
            </a:extLst>
          </p:cNvPr>
          <p:cNvSpPr/>
          <p:nvPr/>
        </p:nvSpPr>
        <p:spPr>
          <a:xfrm>
            <a:off x="-127550" y="373338"/>
            <a:ext cx="2464633" cy="257761"/>
          </a:xfrm>
          <a:prstGeom prst="roundRect">
            <a:avLst>
              <a:gd name="adj" fmla="val 26829"/>
            </a:avLst>
          </a:prstGeom>
          <a:gradFill>
            <a:gsLst>
              <a:gs pos="45000">
                <a:srgbClr val="15282C"/>
              </a:gs>
              <a:gs pos="100000">
                <a:srgbClr val="0D122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9DADDF-C718-46B7-B6B7-00A95F6E6829}"/>
              </a:ext>
            </a:extLst>
          </p:cNvPr>
          <p:cNvCxnSpPr>
            <a:cxnSpLocks/>
          </p:cNvCxnSpPr>
          <p:nvPr/>
        </p:nvCxnSpPr>
        <p:spPr>
          <a:xfrm>
            <a:off x="2556160" y="502224"/>
            <a:ext cx="8096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4C8466-B1DF-4A1A-9493-9265E9471393}"/>
              </a:ext>
            </a:extLst>
          </p:cNvPr>
          <p:cNvSpPr txBox="1"/>
          <p:nvPr/>
        </p:nvSpPr>
        <p:spPr>
          <a:xfrm>
            <a:off x="165371" y="2873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0BE3E86-8BF6-42CD-81CC-E4CC52C36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87425"/>
              </p:ext>
            </p:extLst>
          </p:nvPr>
        </p:nvGraphicFramePr>
        <p:xfrm>
          <a:off x="922817" y="1626184"/>
          <a:ext cx="10018452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009226">
                  <a:extLst>
                    <a:ext uri="{9D8B030D-6E8A-4147-A177-3AD203B41FA5}">
                      <a16:colId xmlns:a16="http://schemas.microsoft.com/office/drawing/2014/main" val="2915946987"/>
                    </a:ext>
                  </a:extLst>
                </a:gridCol>
                <a:gridCol w="5009226">
                  <a:extLst>
                    <a:ext uri="{9D8B030D-6E8A-4147-A177-3AD203B41FA5}">
                      <a16:colId xmlns:a16="http://schemas.microsoft.com/office/drawing/2014/main" val="36226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kern="1200" dirty="0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Basic components</a:t>
                      </a:r>
                      <a:endParaRPr lang="ko-KR" altLang="en-US" sz="28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kern="1200" dirty="0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Extra components</a:t>
                      </a:r>
                      <a:endParaRPr lang="ko-KR" altLang="en-US" sz="28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8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Recycler view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Firebase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Google API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Social login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2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Email intent 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Sign up and log in and out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Notification &amp; Alarm manager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Map view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Search function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06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3502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FF18F73-6479-40E8-99FA-4E5FF57E1D5E}"/>
              </a:ext>
            </a:extLst>
          </p:cNvPr>
          <p:cNvSpPr txBox="1"/>
          <p:nvPr/>
        </p:nvSpPr>
        <p:spPr>
          <a:xfrm>
            <a:off x="803651" y="975699"/>
            <a:ext cx="855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FF634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Basic components and extra components</a:t>
            </a:r>
            <a:endParaRPr lang="ko-KR" altLang="en-US" sz="2800" b="1" dirty="0">
              <a:solidFill>
                <a:srgbClr val="FF634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A72F6-1475-472E-851A-1C283BE25CB9}"/>
              </a:ext>
            </a:extLst>
          </p:cNvPr>
          <p:cNvSpPr txBox="1"/>
          <p:nvPr/>
        </p:nvSpPr>
        <p:spPr>
          <a:xfrm>
            <a:off x="793731" y="346971"/>
            <a:ext cx="18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Methodology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6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2B2C"/>
            </a:gs>
            <a:gs pos="100000">
              <a:srgbClr val="4A206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5BA8-670F-4011-89A8-D8563DDF712B}"/>
              </a:ext>
            </a:extLst>
          </p:cNvPr>
          <p:cNvSpPr/>
          <p:nvPr/>
        </p:nvSpPr>
        <p:spPr>
          <a:xfrm rot="10800000">
            <a:off x="3942733" y="440144"/>
            <a:ext cx="4306529" cy="5977712"/>
          </a:xfrm>
          <a:prstGeom prst="rect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07467-165D-4FD6-AE49-D84775477C0F}"/>
              </a:ext>
            </a:extLst>
          </p:cNvPr>
          <p:cNvSpPr txBox="1"/>
          <p:nvPr/>
        </p:nvSpPr>
        <p:spPr>
          <a:xfrm>
            <a:off x="5524368" y="1566952"/>
            <a:ext cx="11432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</a:t>
            </a:r>
            <a:endParaRPr lang="ko-KR" altLang="en-US" sz="115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E255A-62FC-414D-A8CA-75812D219B60}"/>
              </a:ext>
            </a:extLst>
          </p:cNvPr>
          <p:cNvSpPr txBox="1"/>
          <p:nvPr/>
        </p:nvSpPr>
        <p:spPr>
          <a:xfrm>
            <a:off x="4248467" y="3490667"/>
            <a:ext cx="369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Demonstration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69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컴퓨터이(가) 표시된 사진&#10;&#10;자동 생성된 설명">
            <a:extLst>
              <a:ext uri="{FF2B5EF4-FFF2-40B4-BE49-F238E27FC236}">
                <a16:creationId xmlns:a16="http://schemas.microsoft.com/office/drawing/2014/main" id="{558D0EC2-5594-48F5-B848-ED446F11F6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1C69A9-829D-401D-B6F2-5EF718DB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174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F23B97-3D40-4CFC-AAF1-1AAF4FACF6F0}"/>
              </a:ext>
            </a:extLst>
          </p:cNvPr>
          <p:cNvSpPr/>
          <p:nvPr/>
        </p:nvSpPr>
        <p:spPr>
          <a:xfrm>
            <a:off x="4050438" y="1383439"/>
            <a:ext cx="4091119" cy="4091119"/>
          </a:xfrm>
          <a:prstGeom prst="ellipse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DB0AA-32F9-4D3D-A7A4-C182F2C36FFF}"/>
              </a:ext>
            </a:extLst>
          </p:cNvPr>
          <p:cNvSpPr txBox="1"/>
          <p:nvPr/>
        </p:nvSpPr>
        <p:spPr>
          <a:xfrm>
            <a:off x="4669935" y="2459503"/>
            <a:ext cx="2852126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Thank</a:t>
            </a:r>
          </a:p>
          <a:p>
            <a:pPr algn="ctr"/>
            <a:r>
              <a:rPr lang="en-US" altLang="ko-KR" sz="6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you</a:t>
            </a:r>
            <a:endParaRPr lang="ko-KR" altLang="en-US" sz="6000" b="1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672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2B2C"/>
            </a:gs>
            <a:gs pos="100000">
              <a:srgbClr val="4A206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3B8BA-AE1F-47F5-99D7-8CF0C848D3B6}"/>
              </a:ext>
            </a:extLst>
          </p:cNvPr>
          <p:cNvSpPr/>
          <p:nvPr/>
        </p:nvSpPr>
        <p:spPr>
          <a:xfrm>
            <a:off x="711779" y="978528"/>
            <a:ext cx="164175" cy="160894"/>
          </a:xfrm>
          <a:prstGeom prst="rect">
            <a:avLst/>
          </a:prstGeom>
          <a:solidFill>
            <a:srgbClr val="F89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6151-E2DC-453B-9141-252387A154A4}"/>
              </a:ext>
            </a:extLst>
          </p:cNvPr>
          <p:cNvSpPr txBox="1"/>
          <p:nvPr/>
        </p:nvSpPr>
        <p:spPr>
          <a:xfrm>
            <a:off x="991562" y="705033"/>
            <a:ext cx="275748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Contents</a:t>
            </a:r>
            <a:endParaRPr lang="ko-KR" altLang="en-US" sz="72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5BA8-670F-4011-89A8-D8563DDF712B}"/>
              </a:ext>
            </a:extLst>
          </p:cNvPr>
          <p:cNvSpPr/>
          <p:nvPr/>
        </p:nvSpPr>
        <p:spPr>
          <a:xfrm rot="10800000">
            <a:off x="-123108" y="627759"/>
            <a:ext cx="12370966" cy="5977712"/>
          </a:xfrm>
          <a:prstGeom prst="rect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D816D-62C5-4911-94B3-EEC57C4DCBB9}"/>
              </a:ext>
            </a:extLst>
          </p:cNvPr>
          <p:cNvSpPr txBox="1"/>
          <p:nvPr/>
        </p:nvSpPr>
        <p:spPr>
          <a:xfrm>
            <a:off x="2779951" y="1737468"/>
            <a:ext cx="585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56778-3BC4-4E10-A35F-77A1188A9F8F}"/>
              </a:ext>
            </a:extLst>
          </p:cNvPr>
          <p:cNvSpPr txBox="1"/>
          <p:nvPr/>
        </p:nvSpPr>
        <p:spPr>
          <a:xfrm>
            <a:off x="3305317" y="1959294"/>
            <a:ext cx="183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Background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EA64F-D81D-450C-9B3B-D6F7D9281962}"/>
              </a:ext>
            </a:extLst>
          </p:cNvPr>
          <p:cNvGrpSpPr/>
          <p:nvPr/>
        </p:nvGrpSpPr>
        <p:grpSpPr>
          <a:xfrm>
            <a:off x="2841773" y="3429000"/>
            <a:ext cx="2591790" cy="830997"/>
            <a:chOff x="2486075" y="3034676"/>
            <a:chExt cx="2591790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D6F3A8-7BFD-4BD5-9439-F906ADAE41F5}"/>
                </a:ext>
              </a:extLst>
            </p:cNvPr>
            <p:cNvSpPr txBox="1"/>
            <p:nvPr/>
          </p:nvSpPr>
          <p:spPr>
            <a:xfrm>
              <a:off x="2486075" y="3034676"/>
              <a:ext cx="5854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rgbClr val="DF7422"/>
                      </a:gs>
                      <a:gs pos="50000">
                        <a:srgbClr val="F89C21"/>
                      </a:gs>
                      <a:gs pos="100000">
                        <a:srgbClr val="FAB617"/>
                      </a:gs>
                    </a:gsLst>
                    <a:lin ang="2700000" scaled="1"/>
                    <a:tileRect/>
                  </a:gra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3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4ACA2C-3D27-4D0B-98A1-0A8260606C23}"/>
                </a:ext>
              </a:extLst>
            </p:cNvPr>
            <p:cNvSpPr txBox="1"/>
            <p:nvPr/>
          </p:nvSpPr>
          <p:spPr>
            <a:xfrm>
              <a:off x="3009670" y="3105263"/>
              <a:ext cx="2068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Methodology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2260AB-C41A-49A3-B6EB-BE18F496A813}"/>
              </a:ext>
            </a:extLst>
          </p:cNvPr>
          <p:cNvGrpSpPr/>
          <p:nvPr/>
        </p:nvGrpSpPr>
        <p:grpSpPr>
          <a:xfrm>
            <a:off x="6362410" y="2455394"/>
            <a:ext cx="3901764" cy="830997"/>
            <a:chOff x="6359695" y="2186609"/>
            <a:chExt cx="3901764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5B863-8BCA-407E-9BB2-40175764FB40}"/>
                </a:ext>
              </a:extLst>
            </p:cNvPr>
            <p:cNvSpPr txBox="1"/>
            <p:nvPr/>
          </p:nvSpPr>
          <p:spPr>
            <a:xfrm>
              <a:off x="6359695" y="2186609"/>
              <a:ext cx="5854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rgbClr val="DF7422"/>
                      </a:gs>
                      <a:gs pos="50000">
                        <a:srgbClr val="F89C21"/>
                      </a:gs>
                      <a:gs pos="100000">
                        <a:srgbClr val="FAB617"/>
                      </a:gs>
                    </a:gsLst>
                    <a:lin ang="2700000" scaled="1"/>
                    <a:tileRect/>
                  </a:gra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2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122E0-04F2-4974-8F08-BEBEB67D0CFD}"/>
                </a:ext>
              </a:extLst>
            </p:cNvPr>
            <p:cNvSpPr txBox="1"/>
            <p:nvPr/>
          </p:nvSpPr>
          <p:spPr>
            <a:xfrm>
              <a:off x="6883290" y="2257196"/>
              <a:ext cx="3378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Role &amp; Responsibilities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DFADB0-A33F-4310-842B-D500F1D9C16E}"/>
              </a:ext>
            </a:extLst>
          </p:cNvPr>
          <p:cNvGrpSpPr/>
          <p:nvPr/>
        </p:nvGrpSpPr>
        <p:grpSpPr>
          <a:xfrm>
            <a:off x="6489765" y="4381060"/>
            <a:ext cx="2779341" cy="830997"/>
            <a:chOff x="6992882" y="4271209"/>
            <a:chExt cx="2779341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7F14AB-27B4-4C65-9FA2-48617CE04BC2}"/>
                </a:ext>
              </a:extLst>
            </p:cNvPr>
            <p:cNvSpPr txBox="1"/>
            <p:nvPr/>
          </p:nvSpPr>
          <p:spPr>
            <a:xfrm>
              <a:off x="6992882" y="4271209"/>
              <a:ext cx="5854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rgbClr val="DF7422"/>
                      </a:gs>
                      <a:gs pos="50000">
                        <a:srgbClr val="F89C21"/>
                      </a:gs>
                      <a:gs pos="100000">
                        <a:srgbClr val="FAB617"/>
                      </a:gs>
                    </a:gsLst>
                    <a:lin ang="2700000" scaled="1"/>
                    <a:tileRect/>
                  </a:gra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4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02D5F5-483C-44CE-81B3-A31EB2675EAD}"/>
                </a:ext>
              </a:extLst>
            </p:cNvPr>
            <p:cNvSpPr txBox="1"/>
            <p:nvPr/>
          </p:nvSpPr>
          <p:spPr>
            <a:xfrm>
              <a:off x="7516477" y="4341796"/>
              <a:ext cx="2255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Demonstration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99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2B2C"/>
            </a:gs>
            <a:gs pos="100000">
              <a:srgbClr val="4A206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5BA8-670F-4011-89A8-D8563DDF712B}"/>
              </a:ext>
            </a:extLst>
          </p:cNvPr>
          <p:cNvSpPr/>
          <p:nvPr/>
        </p:nvSpPr>
        <p:spPr>
          <a:xfrm rot="10800000">
            <a:off x="3942733" y="440144"/>
            <a:ext cx="4306529" cy="5977712"/>
          </a:xfrm>
          <a:prstGeom prst="rect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07467-165D-4FD6-AE49-D84775477C0F}"/>
              </a:ext>
            </a:extLst>
          </p:cNvPr>
          <p:cNvSpPr txBox="1"/>
          <p:nvPr/>
        </p:nvSpPr>
        <p:spPr>
          <a:xfrm>
            <a:off x="5524367" y="1566952"/>
            <a:ext cx="11432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endParaRPr lang="ko-KR" altLang="en-US" sz="115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E255A-62FC-414D-A8CA-75812D219B60}"/>
              </a:ext>
            </a:extLst>
          </p:cNvPr>
          <p:cNvSpPr txBox="1"/>
          <p:nvPr/>
        </p:nvSpPr>
        <p:spPr>
          <a:xfrm>
            <a:off x="4248467" y="3490667"/>
            <a:ext cx="3695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Background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87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A2BA6-E14B-49BC-894A-2D3A9F8A4A00}"/>
              </a:ext>
            </a:extLst>
          </p:cNvPr>
          <p:cNvSpPr txBox="1"/>
          <p:nvPr/>
        </p:nvSpPr>
        <p:spPr>
          <a:xfrm>
            <a:off x="1455973" y="993949"/>
            <a:ext cx="282750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rgbClr val="FF63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motivation</a:t>
            </a:r>
            <a:endParaRPr lang="ko-KR" altLang="en-US" sz="4000" b="1" dirty="0">
              <a:solidFill>
                <a:srgbClr val="FF634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31E84-D52F-476F-B2E2-249A3E125A83}"/>
              </a:ext>
            </a:extLst>
          </p:cNvPr>
          <p:cNvSpPr txBox="1"/>
          <p:nvPr/>
        </p:nvSpPr>
        <p:spPr>
          <a:xfrm>
            <a:off x="339249" y="1583656"/>
            <a:ext cx="541253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se-nanumgothic"/>
              </a:rPr>
              <a:t>Separate the trash has become a duty of the present era.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se-nanumgothic"/>
              </a:rPr>
              <a:t>Due to the lack of information on recyclables, many people do not know how to recycle and what types of products to be classified.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se-nanumgothic"/>
              </a:rPr>
              <a:t>The social costs incurred by failure to Separate the trash are enormous.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CBF52-EAB9-4217-986F-30ADBE6C30A1}"/>
              </a:ext>
            </a:extLst>
          </p:cNvPr>
          <p:cNvSpPr txBox="1"/>
          <p:nvPr/>
        </p:nvSpPr>
        <p:spPr>
          <a:xfrm>
            <a:off x="793731" y="346971"/>
            <a:ext cx="18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Background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75661-3323-4FE6-8816-9D0C476C3599}"/>
              </a:ext>
            </a:extLst>
          </p:cNvPr>
          <p:cNvSpPr txBox="1"/>
          <p:nvPr/>
        </p:nvSpPr>
        <p:spPr>
          <a:xfrm>
            <a:off x="165371" y="28738"/>
            <a:ext cx="51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3CF42-4A64-4DDE-A3BE-9737AE0CFF13}"/>
              </a:ext>
            </a:extLst>
          </p:cNvPr>
          <p:cNvSpPr txBox="1"/>
          <p:nvPr/>
        </p:nvSpPr>
        <p:spPr>
          <a:xfrm>
            <a:off x="7303849" y="993949"/>
            <a:ext cx="32214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rgbClr val="FF63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Introduction</a:t>
            </a:r>
            <a:endParaRPr lang="ko-KR" altLang="en-US" sz="4000" b="1" dirty="0">
              <a:solidFill>
                <a:srgbClr val="FF634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B1EE1-95A9-41E7-84F6-1BFE2473C8FF}"/>
              </a:ext>
            </a:extLst>
          </p:cNvPr>
          <p:cNvSpPr txBox="1"/>
          <p:nvPr/>
        </p:nvSpPr>
        <p:spPr>
          <a:xfrm>
            <a:off x="6440214" y="1814489"/>
            <a:ext cx="526688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se-nanumgothic"/>
              </a:rPr>
              <a:t>It provides recycling information.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se-nanumgothic"/>
              </a:rPr>
              <a:t>The location of the ice pack collection box and recycling event information for each office.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se-nanumgothic"/>
              </a:rPr>
              <a:t>It provides recycling information on a designated day through the alarm function.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C1E09B-FF79-4B79-BF2C-C71E81C003E8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2026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8A5255E-9A8E-4BB1-A859-719ACF27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73" y="5288226"/>
            <a:ext cx="1571625" cy="552450"/>
          </a:xfrm>
          <a:prstGeom prst="rect">
            <a:avLst/>
          </a:prstGeom>
        </p:spPr>
      </p:pic>
      <p:pic>
        <p:nvPicPr>
          <p:cNvPr id="2052" name="Picture 4" descr="Avoid black plastic food packaging – and the 16 other essential rules of  effective recycling | Recycling | The Guardian">
            <a:extLst>
              <a:ext uri="{FF2B5EF4-FFF2-40B4-BE49-F238E27FC236}">
                <a16:creationId xmlns:a16="http://schemas.microsoft.com/office/drawing/2014/main" id="{B3A7096D-5E7A-4432-887E-B5F77751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1" y="4867099"/>
            <a:ext cx="4976356" cy="17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AE65EB-5EA5-4494-BEAB-AD70A7582D8F}"/>
              </a:ext>
            </a:extLst>
          </p:cNvPr>
          <p:cNvSpPr txBox="1"/>
          <p:nvPr/>
        </p:nvSpPr>
        <p:spPr>
          <a:xfrm>
            <a:off x="6653047" y="5217720"/>
            <a:ext cx="398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Recycling Wiki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860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A2BA6-E14B-49BC-894A-2D3A9F8A4A00}"/>
              </a:ext>
            </a:extLst>
          </p:cNvPr>
          <p:cNvSpPr txBox="1"/>
          <p:nvPr/>
        </p:nvSpPr>
        <p:spPr>
          <a:xfrm>
            <a:off x="524678" y="1114538"/>
            <a:ext cx="38653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rgbClr val="FF63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List of features</a:t>
            </a:r>
            <a:endParaRPr lang="ko-KR" altLang="en-US" sz="4000" b="1" dirty="0">
              <a:solidFill>
                <a:srgbClr val="FF634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75661-3323-4FE6-8816-9D0C476C3599}"/>
              </a:ext>
            </a:extLst>
          </p:cNvPr>
          <p:cNvSpPr txBox="1"/>
          <p:nvPr/>
        </p:nvSpPr>
        <p:spPr>
          <a:xfrm>
            <a:off x="165371" y="28738"/>
            <a:ext cx="51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019C4C7-681A-4743-9766-63A6A467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84426"/>
              </p:ext>
            </p:extLst>
          </p:nvPr>
        </p:nvGraphicFramePr>
        <p:xfrm>
          <a:off x="581572" y="2195982"/>
          <a:ext cx="10998200" cy="39919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58159956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617140117"/>
                    </a:ext>
                  </a:extLst>
                </a:gridCol>
              </a:tblGrid>
              <a:tr h="61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kern="1200" dirty="0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Service</a:t>
                      </a:r>
                      <a:endParaRPr lang="ko-KR" altLang="en-US" sz="28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kern="1200" dirty="0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Function</a:t>
                      </a:r>
                      <a:endParaRPr lang="ko-KR" altLang="en-US" sz="28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71287"/>
                  </a:ext>
                </a:extLst>
              </a:tr>
              <a:tr h="61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Recycle information 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Recycling view and filtering function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306965"/>
                  </a:ext>
                </a:extLst>
              </a:tr>
              <a:tr h="61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Log in or out and sign up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Internal(with firebase) &amp; SNS (google)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284045"/>
                  </a:ext>
                </a:extLst>
              </a:tr>
              <a:tr h="61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Alarm and notification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Create alarm manager and notification function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2488"/>
                  </a:ext>
                </a:extLst>
              </a:tr>
              <a:tr h="1522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Location of Ice pack collect box and office (with recycle event, location of flea market)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Map (from google API) notice the location through pinning in the map and offer the information through card view layout.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213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1416FF-7981-47DD-9A7F-EC8987749931}"/>
              </a:ext>
            </a:extLst>
          </p:cNvPr>
          <p:cNvSpPr txBox="1"/>
          <p:nvPr/>
        </p:nvSpPr>
        <p:spPr>
          <a:xfrm>
            <a:off x="793731" y="346971"/>
            <a:ext cx="18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Background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498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2B2C"/>
            </a:gs>
            <a:gs pos="100000">
              <a:srgbClr val="4A206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5BA8-670F-4011-89A8-D8563DDF712B}"/>
              </a:ext>
            </a:extLst>
          </p:cNvPr>
          <p:cNvSpPr/>
          <p:nvPr/>
        </p:nvSpPr>
        <p:spPr>
          <a:xfrm rot="10800000">
            <a:off x="3942733" y="440144"/>
            <a:ext cx="4306529" cy="5977712"/>
          </a:xfrm>
          <a:prstGeom prst="rect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07467-165D-4FD6-AE49-D84775477C0F}"/>
              </a:ext>
            </a:extLst>
          </p:cNvPr>
          <p:cNvSpPr txBox="1"/>
          <p:nvPr/>
        </p:nvSpPr>
        <p:spPr>
          <a:xfrm>
            <a:off x="5524367" y="1566952"/>
            <a:ext cx="11432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endParaRPr lang="ko-KR" altLang="en-US" sz="115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E255A-62FC-414D-A8CA-75812D219B60}"/>
              </a:ext>
            </a:extLst>
          </p:cNvPr>
          <p:cNvSpPr txBox="1"/>
          <p:nvPr/>
        </p:nvSpPr>
        <p:spPr>
          <a:xfrm>
            <a:off x="3942733" y="3490667"/>
            <a:ext cx="430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Role &amp; Responsibilities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35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BCBF52-EAB9-4217-986F-30ADBE6C30A1}"/>
              </a:ext>
            </a:extLst>
          </p:cNvPr>
          <p:cNvSpPr txBox="1"/>
          <p:nvPr/>
        </p:nvSpPr>
        <p:spPr>
          <a:xfrm>
            <a:off x="589892" y="359314"/>
            <a:ext cx="18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에스코어 드림 9 Black" panose="020B0A03030302020204" pitchFamily="34" charset="-127"/>
              </a:rPr>
              <a:t>Role &amp; Responsibilities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75661-3323-4FE6-8816-9D0C476C3599}"/>
              </a:ext>
            </a:extLst>
          </p:cNvPr>
          <p:cNvSpPr txBox="1"/>
          <p:nvPr/>
        </p:nvSpPr>
        <p:spPr>
          <a:xfrm>
            <a:off x="165371" y="2873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86780F4-95A1-4D66-A184-D102BCACA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18043"/>
              </p:ext>
            </p:extLst>
          </p:nvPr>
        </p:nvGraphicFramePr>
        <p:xfrm>
          <a:off x="498453" y="1444436"/>
          <a:ext cx="11012213" cy="49424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27649">
                  <a:extLst>
                    <a:ext uri="{9D8B030D-6E8A-4147-A177-3AD203B41FA5}">
                      <a16:colId xmlns:a16="http://schemas.microsoft.com/office/drawing/2014/main" val="3820079254"/>
                    </a:ext>
                  </a:extLst>
                </a:gridCol>
                <a:gridCol w="4734648">
                  <a:extLst>
                    <a:ext uri="{9D8B030D-6E8A-4147-A177-3AD203B41FA5}">
                      <a16:colId xmlns:a16="http://schemas.microsoft.com/office/drawing/2014/main" val="4109852276"/>
                    </a:ext>
                  </a:extLst>
                </a:gridCol>
                <a:gridCol w="5249916">
                  <a:extLst>
                    <a:ext uri="{9D8B030D-6E8A-4147-A177-3AD203B41FA5}">
                      <a16:colId xmlns:a16="http://schemas.microsoft.com/office/drawing/2014/main" val="761551110"/>
                    </a:ext>
                  </a:extLst>
                </a:gridCol>
              </a:tblGrid>
              <a:tr h="706070"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TaeHyeon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 Kwon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JaeMin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se-nanumgothic"/>
                          <a:ea typeface="+mn-ea"/>
                          <a:cs typeface="+mn-cs"/>
                        </a:rPr>
                        <a:t> Park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585614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1.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Model structure design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Model structure design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955971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2.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External map API implementation(Google)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Firebase linkage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341058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3.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Map pinning and visible information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Recycling view with filtering search method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90364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4.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Accounting setting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Information on recycling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168500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5.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UX &amp; UI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UX &amp; UI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2136872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6.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Alarm and Notification function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Social</a:t>
                      </a:r>
                      <a:r>
                        <a:rPr lang="ko-KR" altLang="en-US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dirty="0">
                          <a:solidFill>
                            <a:srgbClr val="333333"/>
                          </a:solidFill>
                          <a:latin typeface="se-nanumgothic"/>
                          <a:ea typeface="+mn-ea"/>
                          <a:cs typeface="+mn-cs"/>
                        </a:rPr>
                        <a:t>login implement(Google)</a:t>
                      </a:r>
                      <a:endParaRPr lang="ko-KR" altLang="en-US" sz="2000" kern="1200" dirty="0">
                        <a:solidFill>
                          <a:srgbClr val="333333"/>
                        </a:solidFill>
                        <a:latin typeface="se-nanum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95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883922-30E9-4C70-B675-13AF06FDA31E}"/>
              </a:ext>
            </a:extLst>
          </p:cNvPr>
          <p:cNvSpPr txBox="1"/>
          <p:nvPr/>
        </p:nvSpPr>
        <p:spPr>
          <a:xfrm>
            <a:off x="398768" y="844272"/>
            <a:ext cx="630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FF634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Summary table of R&amp;R</a:t>
            </a:r>
            <a:endParaRPr lang="ko-KR" altLang="en-US" sz="2800" b="1" dirty="0">
              <a:solidFill>
                <a:srgbClr val="FF63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A8EFB-BEBE-4EB9-A6DA-75252E333786}"/>
              </a:ext>
            </a:extLst>
          </p:cNvPr>
          <p:cNvSpPr txBox="1"/>
          <p:nvPr/>
        </p:nvSpPr>
        <p:spPr>
          <a:xfrm>
            <a:off x="4499216" y="921216"/>
            <a:ext cx="76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address:https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://github.com/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Jammjm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MobileProgramming_team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670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2B2C"/>
            </a:gs>
            <a:gs pos="100000">
              <a:srgbClr val="4A206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5BA8-670F-4011-89A8-D8563DDF712B}"/>
              </a:ext>
            </a:extLst>
          </p:cNvPr>
          <p:cNvSpPr/>
          <p:nvPr/>
        </p:nvSpPr>
        <p:spPr>
          <a:xfrm rot="10800000">
            <a:off x="3942733" y="440144"/>
            <a:ext cx="4306529" cy="5977712"/>
          </a:xfrm>
          <a:prstGeom prst="rect">
            <a:avLst/>
          </a:prstGeom>
          <a:noFill/>
          <a:ln w="76200">
            <a:gradFill>
              <a:gsLst>
                <a:gs pos="0">
                  <a:srgbClr val="DF7422"/>
                </a:gs>
                <a:gs pos="50000">
                  <a:srgbClr val="F89C21"/>
                </a:gs>
                <a:gs pos="100000">
                  <a:srgbClr val="FAB61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07467-165D-4FD6-AE49-D84775477C0F}"/>
              </a:ext>
            </a:extLst>
          </p:cNvPr>
          <p:cNvSpPr txBox="1"/>
          <p:nvPr/>
        </p:nvSpPr>
        <p:spPr>
          <a:xfrm>
            <a:off x="5524367" y="1566952"/>
            <a:ext cx="11432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endParaRPr lang="ko-KR" altLang="en-US" sz="115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E255A-62FC-414D-A8CA-75812D219B60}"/>
              </a:ext>
            </a:extLst>
          </p:cNvPr>
          <p:cNvSpPr txBox="1"/>
          <p:nvPr/>
        </p:nvSpPr>
        <p:spPr>
          <a:xfrm>
            <a:off x="4248467" y="3490667"/>
            <a:ext cx="3695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가나초콜릿" panose="020B0600000101010101" pitchFamily="50" charset="-127"/>
                <a:ea typeface="가나초콜릿" panose="020B0600000101010101" pitchFamily="50" charset="-127"/>
              </a:rPr>
              <a:t>Methodology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1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3E7750-7927-4544-AEA2-712006548923}"/>
              </a:ext>
            </a:extLst>
          </p:cNvPr>
          <p:cNvSpPr/>
          <p:nvPr/>
        </p:nvSpPr>
        <p:spPr>
          <a:xfrm>
            <a:off x="1487339" y="373338"/>
            <a:ext cx="10704662" cy="257772"/>
          </a:xfrm>
          <a:prstGeom prst="roundRect">
            <a:avLst>
              <a:gd name="adj" fmla="val 0"/>
            </a:avLst>
          </a:prstGeom>
          <a:solidFill>
            <a:srgbClr val="F89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72EC49-9312-45C6-82A7-201DF7D6A64C}"/>
              </a:ext>
            </a:extLst>
          </p:cNvPr>
          <p:cNvSpPr/>
          <p:nvPr/>
        </p:nvSpPr>
        <p:spPr>
          <a:xfrm>
            <a:off x="-127550" y="373338"/>
            <a:ext cx="2464633" cy="257761"/>
          </a:xfrm>
          <a:prstGeom prst="roundRect">
            <a:avLst>
              <a:gd name="adj" fmla="val 26829"/>
            </a:avLst>
          </a:prstGeom>
          <a:gradFill>
            <a:gsLst>
              <a:gs pos="45000">
                <a:srgbClr val="15282C"/>
              </a:gs>
              <a:gs pos="100000">
                <a:srgbClr val="0D122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571F47-3D57-4217-9251-99D782590884}"/>
              </a:ext>
            </a:extLst>
          </p:cNvPr>
          <p:cNvCxnSpPr>
            <a:cxnSpLocks/>
          </p:cNvCxnSpPr>
          <p:nvPr/>
        </p:nvCxnSpPr>
        <p:spPr>
          <a:xfrm>
            <a:off x="2556160" y="502224"/>
            <a:ext cx="8096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70394A-C0D3-422D-9B0B-8C2C4B3538F5}"/>
              </a:ext>
            </a:extLst>
          </p:cNvPr>
          <p:cNvSpPr txBox="1"/>
          <p:nvPr/>
        </p:nvSpPr>
        <p:spPr>
          <a:xfrm>
            <a:off x="165371" y="2873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DF7422"/>
                    </a:gs>
                    <a:gs pos="50000">
                      <a:srgbClr val="F89C21"/>
                    </a:gs>
                    <a:gs pos="100000">
                      <a:srgbClr val="FAB617"/>
                    </a:gs>
                  </a:gsLst>
                  <a:lin ang="2700000" scaled="1"/>
                  <a:tileRect/>
                </a:gra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0">
                    <a:srgbClr val="DF7422"/>
                  </a:gs>
                  <a:gs pos="50000">
                    <a:srgbClr val="F89C21"/>
                  </a:gs>
                  <a:gs pos="100000">
                    <a:srgbClr val="FAB617"/>
                  </a:gs>
                </a:gsLst>
                <a:lin ang="2700000" scaled="1"/>
                <a:tileRect/>
              </a:gra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7D363E-4B52-4CE0-BF86-3F534BBD2EB9}"/>
              </a:ext>
            </a:extLst>
          </p:cNvPr>
          <p:cNvSpPr txBox="1"/>
          <p:nvPr/>
        </p:nvSpPr>
        <p:spPr>
          <a:xfrm>
            <a:off x="793731" y="346971"/>
            <a:ext cx="18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Methodology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1032" name="Picture 8" descr="♻️ Recycling Symbol Emoji">
            <a:extLst>
              <a:ext uri="{FF2B5EF4-FFF2-40B4-BE49-F238E27FC236}">
                <a16:creationId xmlns:a16="http://schemas.microsoft.com/office/drawing/2014/main" id="{33C9ACAD-94BA-4CD6-AE6B-8A47A03D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87" y="3800179"/>
            <a:ext cx="650097" cy="6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 Building Emoji Icon PNG Transparent Emoji - Freepngdesign.com">
            <a:extLst>
              <a:ext uri="{FF2B5EF4-FFF2-40B4-BE49-F238E27FC236}">
                <a16:creationId xmlns:a16="http://schemas.microsoft.com/office/drawing/2014/main" id="{6FA5914B-AF35-4AF4-825A-42C639109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01" b="89691" l="9653" r="89961">
                        <a14:foregroundMark x1="55598" y1="46392" x2="55598" y2="46392"/>
                        <a14:foregroundMark x1="38224" y1="34021" x2="38224" y2="34021"/>
                        <a14:foregroundMark x1="40154" y1="51546" x2="40154" y2="51546"/>
                        <a14:foregroundMark x1="43629" y1="39691" x2="43629" y2="39691"/>
                        <a14:foregroundMark x1="43629" y1="39691" x2="43629" y2="39691"/>
                        <a14:foregroundMark x1="36293" y1="23711" x2="44015" y2="50000"/>
                        <a14:foregroundMark x1="44015" y1="50000" x2="68726" y2="78351"/>
                        <a14:foregroundMark x1="65251" y1="37629" x2="35521" y2="88660"/>
                        <a14:foregroundMark x1="32819" y1="31959" x2="27799" y2="80928"/>
                        <a14:foregroundMark x1="51351" y1="78351" x2="72587" y2="89691"/>
                        <a14:foregroundMark x1="70270" y1="75773" x2="76062" y2="87113"/>
                        <a14:foregroundMark x1="65637" y1="46392" x2="67954" y2="61856"/>
                        <a14:foregroundMark x1="64093" y1="37629" x2="71429" y2="68041"/>
                        <a14:foregroundMark x1="71042" y1="39175" x2="73745" y2="65979"/>
                        <a14:foregroundMark x1="24710" y1="6701" x2="74131" y2="9794"/>
                        <a14:foregroundMark x1="59459" y1="20103" x2="45946" y2="46392"/>
                        <a14:backgroundMark x1="20849" y1="43814" x2="20849" y2="43814"/>
                        <a14:backgroundMark x1="8494" y1="24227" x2="6564" y2="59794"/>
                        <a14:backgroundMark x1="7722" y1="34021" x2="10425" y2="92268"/>
                        <a14:backgroundMark x1="18149" y1="79176" x2="18919" y2="86082"/>
                        <a14:backgroundMark x1="13514" y1="37629" x2="18090" y2="78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4" y="3841510"/>
            <a:ext cx="762159" cy="5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e Clipart Icepack - Transparent Ice Pack Png Emoji,Ice Cube Emoji - free  transparent emoji - emojipng.com">
            <a:extLst>
              <a:ext uri="{FF2B5EF4-FFF2-40B4-BE49-F238E27FC236}">
                <a16:creationId xmlns:a16="http://schemas.microsoft.com/office/drawing/2014/main" id="{B190A9A7-92C8-4D56-A428-0140C3C2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0" y="3794516"/>
            <a:ext cx="1211857" cy="6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파이어베이스 - 위키백과, 우리 모두의 백과사전">
            <a:extLst>
              <a:ext uri="{FF2B5EF4-FFF2-40B4-BE49-F238E27FC236}">
                <a16:creationId xmlns:a16="http://schemas.microsoft.com/office/drawing/2014/main" id="{63DC934B-49A0-4A3A-BEFB-F4ED9684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374" y="2083389"/>
            <a:ext cx="4908030" cy="168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ogle API로 GDrive랑 Gspread 사용하기">
            <a:extLst>
              <a:ext uri="{FF2B5EF4-FFF2-40B4-BE49-F238E27FC236}">
                <a16:creationId xmlns:a16="http://schemas.microsoft.com/office/drawing/2014/main" id="{A35C34CF-6C7B-4CE8-8A1A-55B23314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7436" r="90897">
                        <a14:foregroundMark x1="7436" y1="51026" x2="7436" y2="51026"/>
                        <a14:foregroundMark x1="20513" y1="59231" x2="20513" y2="59231"/>
                        <a14:foregroundMark x1="29615" y1="57949" x2="29615" y2="57949"/>
                        <a14:foregroundMark x1="42821" y1="62564" x2="42821" y2="62564"/>
                        <a14:foregroundMark x1="48205" y1="55641" x2="48205" y2="55641"/>
                        <a14:foregroundMark x1="51795" y1="58462" x2="51795" y2="58462"/>
                        <a14:foregroundMark x1="53846" y1="56410" x2="53846" y2="56410"/>
                        <a14:foregroundMark x1="43077" y1="64103" x2="43077" y2="64103"/>
                        <a14:foregroundMark x1="63333" y1="57949" x2="63333" y2="57949"/>
                        <a14:foregroundMark x1="69359" y1="56923" x2="69359" y2="56923"/>
                        <a14:foregroundMark x1="69487" y1="55897" x2="69487" y2="55897"/>
                        <a14:foregroundMark x1="69231" y1="55641" x2="69231" y2="55641"/>
                        <a14:foregroundMark x1="68333" y1="48205" x2="68333" y2="48205"/>
                        <a14:foregroundMark x1="74487" y1="53333" x2="74487" y2="53333"/>
                        <a14:foregroundMark x1="74359" y1="51795" x2="74359" y2="51795"/>
                        <a14:foregroundMark x1="74103" y1="49487" x2="74103" y2="49487"/>
                        <a14:foregroundMark x1="74103" y1="47949" x2="74103" y2="47949"/>
                        <a14:foregroundMark x1="74359" y1="44103" x2="74359" y2="44103"/>
                        <a14:foregroundMark x1="74359" y1="43333" x2="74359" y2="43333"/>
                        <a14:foregroundMark x1="74487" y1="42564" x2="74487" y2="42564"/>
                        <a14:foregroundMark x1="64103" y1="57949" x2="64103" y2="57949"/>
                        <a14:foregroundMark x1="64103" y1="53590" x2="64103" y2="53590"/>
                        <a14:foregroundMark x1="66154" y1="44359" x2="66154" y2="44359"/>
                        <a14:foregroundMark x1="77179" y1="53590" x2="77179" y2="53590"/>
                        <a14:foregroundMark x1="80128" y1="49487" x2="80128" y2="49487"/>
                        <a14:foregroundMark x1="83462" y1="50769" x2="83462" y2="50769"/>
                        <a14:foregroundMark x1="83205" y1="54615" x2="83205" y2="54615"/>
                        <a14:foregroundMark x1="83974" y1="60513" x2="83974" y2="60513"/>
                        <a14:foregroundMark x1="88462" y1="56410" x2="88462" y2="56410"/>
                        <a14:foregroundMark x1="88205" y1="54359" x2="88205" y2="54359"/>
                        <a14:foregroundMark x1="86923" y1="52564" x2="86923" y2="52564"/>
                        <a14:foregroundMark x1="88846" y1="49744" x2="88846" y2="49744"/>
                        <a14:foregroundMark x1="90897" y1="50769" x2="90897" y2="50769"/>
                        <a14:foregroundMark x1="90641" y1="50256" x2="90641" y2="50256"/>
                        <a14:foregroundMark x1="31538" y1="64103" x2="31538" y2="64103"/>
                        <a14:backgroundMark x1="53718" y1="54103" x2="53718" y2="54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88" y="1898976"/>
            <a:ext cx="4111920" cy="20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인간의 피부색 Emoji Noto 글꼴 Homo sapiens, Emoji, 얼굴, 머리, 색깔 png | PNGWing">
            <a:extLst>
              <a:ext uri="{FF2B5EF4-FFF2-40B4-BE49-F238E27FC236}">
                <a16:creationId xmlns:a16="http://schemas.microsoft.com/office/drawing/2014/main" id="{2E9C8391-1262-4FD2-A0C9-A31443A5B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45" b="92383" l="10000" r="90000">
                        <a14:foregroundMark x1="47065" y1="92578" x2="47065" y2="92578"/>
                        <a14:foregroundMark x1="51630" y1="6445" x2="51630" y2="6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19" y="3737969"/>
            <a:ext cx="1211857" cy="67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ow to Use the Access Component and Google Login - Onymos">
            <a:extLst>
              <a:ext uri="{FF2B5EF4-FFF2-40B4-BE49-F238E27FC236}">
                <a16:creationId xmlns:a16="http://schemas.microsoft.com/office/drawing/2014/main" id="{E564545B-E573-43AC-BC9D-A1594375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81" y="3946774"/>
            <a:ext cx="1405661" cy="3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oogle Maps Platform API from CLOUDFRESH">
            <a:extLst>
              <a:ext uri="{FF2B5EF4-FFF2-40B4-BE49-F238E27FC236}">
                <a16:creationId xmlns:a16="http://schemas.microsoft.com/office/drawing/2014/main" id="{ECDF3A3C-B8B6-4091-97F7-3A7F1EDF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078" y="3657795"/>
            <a:ext cx="1970438" cy="12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화살표: 왼쪽/오른쪽 35">
            <a:extLst>
              <a:ext uri="{FF2B5EF4-FFF2-40B4-BE49-F238E27FC236}">
                <a16:creationId xmlns:a16="http://schemas.microsoft.com/office/drawing/2014/main" id="{5933C3B8-A215-460B-9297-04CA7B226B45}"/>
              </a:ext>
            </a:extLst>
          </p:cNvPr>
          <p:cNvSpPr/>
          <p:nvPr/>
        </p:nvSpPr>
        <p:spPr>
          <a:xfrm>
            <a:off x="4092995" y="3563853"/>
            <a:ext cx="834710" cy="213596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왼쪽/오른쪽 52">
            <a:extLst>
              <a:ext uri="{FF2B5EF4-FFF2-40B4-BE49-F238E27FC236}">
                <a16:creationId xmlns:a16="http://schemas.microsoft.com/office/drawing/2014/main" id="{2F39E354-4B73-49AC-B492-9CAE99E7BF84}"/>
              </a:ext>
            </a:extLst>
          </p:cNvPr>
          <p:cNvSpPr/>
          <p:nvPr/>
        </p:nvSpPr>
        <p:spPr>
          <a:xfrm>
            <a:off x="6752202" y="3563853"/>
            <a:ext cx="834710" cy="213596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6" name="Picture 32" descr="스마트 폰, Emoji Charades!휴대폰 인터넷 안전 문자 메시지, 휴대 전화, 가제트, 전화 통화, 휴대 전화 png |  PNGWing">
            <a:extLst>
              <a:ext uri="{FF2B5EF4-FFF2-40B4-BE49-F238E27FC236}">
                <a16:creationId xmlns:a16="http://schemas.microsoft.com/office/drawing/2014/main" id="{36F1CE44-943D-4F69-B6C9-FF9CD896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674" b="96304" l="10000" r="90000">
                        <a14:foregroundMark x1="36196" y1="7065" x2="36196" y2="7065"/>
                        <a14:foregroundMark x1="48261" y1="5543" x2="48261" y2="5543"/>
                        <a14:foregroundMark x1="52826" y1="5978" x2="54022" y2="6304"/>
                        <a14:foregroundMark x1="66630" y1="5217" x2="68152" y2="6196"/>
                        <a14:foregroundMark x1="70652" y1="6087" x2="57826" y2="6848"/>
                        <a14:foregroundMark x1="62609" y1="4674" x2="32500" y2="4891"/>
                        <a14:foregroundMark x1="31304" y1="5870" x2="28478" y2="10435"/>
                        <a14:foregroundMark x1="45761" y1="8913" x2="63152" y2="9565"/>
                        <a14:foregroundMark x1="57609" y1="6739" x2="70543" y2="8804"/>
                        <a14:foregroundMark x1="70543" y1="8804" x2="71848" y2="9565"/>
                        <a14:foregroundMark x1="75217" y1="11522" x2="75543" y2="96304"/>
                        <a14:foregroundMark x1="75543" y1="96304" x2="75543" y2="96304"/>
                        <a14:foregroundMark x1="27174" y1="92935" x2="68370" y2="95543"/>
                        <a14:foregroundMark x1="68370" y1="95543" x2="71522" y2="94891"/>
                        <a14:foregroundMark x1="46848" y1="7391" x2="53261" y2="7391"/>
                        <a14:foregroundMark x1="24239" y1="13587" x2="24891" y2="86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48" y="2252444"/>
            <a:ext cx="2896900" cy="28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35D531E-BB66-461B-8F21-A930708BD2ED}"/>
              </a:ext>
            </a:extLst>
          </p:cNvPr>
          <p:cNvSpPr txBox="1"/>
          <p:nvPr/>
        </p:nvSpPr>
        <p:spPr>
          <a:xfrm>
            <a:off x="241489" y="955974"/>
            <a:ext cx="50024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rgbClr val="FF63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System architecture</a:t>
            </a:r>
            <a:endParaRPr lang="ko-KR" altLang="en-US" sz="4000" b="1" dirty="0">
              <a:solidFill>
                <a:srgbClr val="FF634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2A08E-6E4E-4611-B003-4C073202DF17}"/>
              </a:ext>
            </a:extLst>
          </p:cNvPr>
          <p:cNvSpPr txBox="1"/>
          <p:nvPr/>
        </p:nvSpPr>
        <p:spPr>
          <a:xfrm>
            <a:off x="538103" y="5081933"/>
            <a:ext cx="370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include account, recycle, office and flea market, icepack collect box location information.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2509E7-C977-4776-9CF0-07B4DC448807}"/>
              </a:ext>
            </a:extLst>
          </p:cNvPr>
          <p:cNvSpPr txBox="1"/>
          <p:nvPr/>
        </p:nvSpPr>
        <p:spPr>
          <a:xfrm>
            <a:off x="7746420" y="5079404"/>
            <a:ext cx="3705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the Google API when operating Map view (Map API) and SNS accounting service(SNS API)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387</Words>
  <Application>Microsoft Office PowerPoint</Application>
  <PresentationFormat>와이드스크린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se-nanumgothic</vt:lpstr>
      <vt:lpstr>가나초콜릿</vt:lpstr>
      <vt:lpstr>맑은 고딕</vt:lpstr>
      <vt:lpstr>맑은 고딕</vt:lpstr>
      <vt:lpstr>에스코어 드림 4 Regular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 PROJECT</dc:creator>
  <cp:lastModifiedBy>kwon Tae Hyeon</cp:lastModifiedBy>
  <cp:revision>177</cp:revision>
  <dcterms:created xsi:type="dcterms:W3CDTF">2020-07-11T08:32:00Z</dcterms:created>
  <dcterms:modified xsi:type="dcterms:W3CDTF">2021-12-16T15:54:35Z</dcterms:modified>
</cp:coreProperties>
</file>