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Medium"/>
      <p:regular r:id="rId28"/>
      <p:bold r:id="rId29"/>
      <p:italic r:id="rId30"/>
      <p:boldItalic r:id="rId31"/>
    </p:embeddedFont>
    <p:embeddedFont>
      <p:font typeface="Fira Sans SemiBold"/>
      <p:regular r:id="rId32"/>
      <p:bold r:id="rId33"/>
      <p:italic r:id="rId34"/>
      <p:boldItalic r:id="rId35"/>
    </p:embeddedFont>
    <p:embeddedFont>
      <p:font typeface="Fira Sans"/>
      <p:regular r:id="rId36"/>
      <p:bold r:id="rId37"/>
      <p:italic r:id="rId38"/>
      <p:boldItalic r:id="rId39"/>
    </p:embeddedFont>
    <p:embeddedFont>
      <p:font typeface="Lexen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regular.fntdata"/><Relationship Id="rId20" Type="http://schemas.openxmlformats.org/officeDocument/2006/relationships/slide" Target="slides/slide15.xml"/><Relationship Id="rId41" Type="http://schemas.openxmlformats.org/officeDocument/2006/relationships/font" Target="fonts/Lexen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iraSansExtraCondensed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Medium-boldItalic.fntdata"/><Relationship Id="rId30" Type="http://schemas.openxmlformats.org/officeDocument/2006/relationships/font" Target="fonts/FiraSansMedium-italic.fntdata"/><Relationship Id="rId11" Type="http://schemas.openxmlformats.org/officeDocument/2006/relationships/slide" Target="slides/slide6.xml"/><Relationship Id="rId33" Type="http://schemas.openxmlformats.org/officeDocument/2006/relationships/font" Target="fonts/Fira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Fira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FiraSans-bold.fntdata"/><Relationship Id="rId14" Type="http://schemas.openxmlformats.org/officeDocument/2006/relationships/slide" Target="slides/slide9.xml"/><Relationship Id="rId36" Type="http://schemas.openxmlformats.org/officeDocument/2006/relationships/font" Target="fonts/FiraSans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2ed9511e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2ed9511e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ed9511e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2ed9511e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ed9511e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2ed9511e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2ed9511e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2ed9511e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2ed9511e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2ed9511e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2fd1f06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2fd1f06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2ed9511ef_9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2ed9511ef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2fd1f06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2fd1f06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2ed9511ef_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2ed9511ef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2ed9511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2ed9511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ed9511e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2ed9511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2ed9511e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2ed9511e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2fd1f063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2fd1f063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ed9511e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2ed9511e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26751953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26751953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2fd1f06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2fd1f06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2ed9511e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2ed9511e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575" y="148000"/>
            <a:ext cx="78207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Fira Sans SemiBold"/>
                <a:ea typeface="Fira Sans SemiBold"/>
                <a:cs typeface="Fira Sans SemiBold"/>
                <a:sym typeface="Fira Sans SemiBold"/>
              </a:rPr>
              <a:t>Proyecto de verificación </a:t>
            </a:r>
            <a:endParaRPr sz="50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8575" y="2370275"/>
            <a:ext cx="28725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Universidad de Costa Rica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EIE IE0621</a:t>
            </a:r>
            <a:br>
              <a:rPr lang="en" sz="1500">
                <a:latin typeface="Fira Sans"/>
                <a:ea typeface="Fira Sans"/>
                <a:cs typeface="Fira Sans"/>
                <a:sym typeface="Fira Sans"/>
              </a:rPr>
            </a:br>
            <a:br>
              <a:rPr lang="en" sz="15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Kenny Wu We</a:t>
            </a: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n		</a:t>
            </a: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C08592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Jorge Mora Soto		B95222</a:t>
            </a:r>
            <a:br>
              <a:rPr lang="en" sz="15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Oscar Fallas Cordero	</a:t>
            </a: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B92861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8575" y="1567275"/>
            <a:ext cx="378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SemiBold"/>
                <a:ea typeface="Fira Sans SemiBold"/>
                <a:cs typeface="Fira Sans SemiBold"/>
                <a:sym typeface="Fira Sans SemiBold"/>
              </a:rPr>
              <a:t>uRISCV</a:t>
            </a:r>
            <a:endParaRPr sz="20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675" y="2084000"/>
            <a:ext cx="3286849" cy="24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43575" y="1001175"/>
            <a:ext cx="8111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Avance 1: Testbench Basado en capas</a:t>
            </a:r>
            <a:endParaRPr sz="30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driver.sv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93958" y="4626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134038" y="947875"/>
            <a:ext cx="3240300" cy="29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3334313" y="1241725"/>
            <a:ext cx="1058100" cy="2366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4948888" y="1241725"/>
            <a:ext cx="1058100" cy="90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948888" y="2702125"/>
            <a:ext cx="1058100" cy="90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005113" y="1432925"/>
            <a:ext cx="1447500" cy="22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/>
              <a:t>Load TCM men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/>
              <a:t>Get stimulus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/>
              <a:t>Load reference model</a:t>
            </a:r>
            <a:endParaRPr/>
          </a:p>
        </p:txBody>
      </p:sp>
      <p:cxnSp>
        <p:nvCxnSpPr>
          <p:cNvPr id="172" name="Google Shape;172;p22"/>
          <p:cNvCxnSpPr/>
          <p:nvPr/>
        </p:nvCxnSpPr>
        <p:spPr>
          <a:xfrm rot="10800000">
            <a:off x="2437913" y="2424775"/>
            <a:ext cx="8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/>
          <p:nvPr/>
        </p:nvSpPr>
        <p:spPr>
          <a:xfrm>
            <a:off x="7127150" y="2614375"/>
            <a:ext cx="15597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ctr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/>
              <a:t>Send reset signal thru interface</a:t>
            </a:r>
            <a:endParaRPr/>
          </a:p>
        </p:txBody>
      </p:sp>
      <p:cxnSp>
        <p:nvCxnSpPr>
          <p:cNvPr id="174" name="Google Shape;174;p22"/>
          <p:cNvCxnSpPr>
            <a:stCxn id="170" idx="3"/>
            <a:endCxn id="173" idx="1"/>
          </p:cNvCxnSpPr>
          <p:nvPr/>
        </p:nvCxnSpPr>
        <p:spPr>
          <a:xfrm>
            <a:off x="6006988" y="3154975"/>
            <a:ext cx="11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stimulus.sv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0" y="1606676"/>
            <a:ext cx="7459975" cy="2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monitor.sv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457200" y="783300"/>
            <a:ext cx="79569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Contains the checkers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Receives an interface and a scoreboard </a:t>
            </a:r>
            <a:b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Count the numbers of errors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Checkers.sv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457200" y="783300"/>
            <a:ext cx="79569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This first version of the checker, compares the values inside the scoreboard with the values from the interface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Prints if the test pass or fail</a:t>
            </a:r>
            <a:b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Checks concurrently when detects a </a:t>
            </a: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negedge of the mem_i_valid_w signal and rd_writeen_w</a:t>
            </a:r>
            <a:b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Can be classified as a checker base in micro-architecture rules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reference_model.sv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1582900" y="1249113"/>
            <a:ext cx="1153500" cy="6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 Ins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3059875" y="1370763"/>
            <a:ext cx="7053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4027825" y="1249113"/>
            <a:ext cx="1153500" cy="6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5443975" y="1370763"/>
            <a:ext cx="7053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411925" y="1249113"/>
            <a:ext cx="1102200" cy="6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1582925" y="2020600"/>
            <a:ext cx="1196100" cy="28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4006550" y="2020600"/>
            <a:ext cx="1196100" cy="28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6365000" y="2020600"/>
            <a:ext cx="1196100" cy="28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1681313" y="2204325"/>
            <a:ext cx="999324" cy="315954"/>
          </a:xfrm>
          <a:prstGeom prst="flowChartTermina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Opcode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659988" y="3960050"/>
            <a:ext cx="999324" cy="315954"/>
          </a:xfrm>
          <a:prstGeom prst="flowChartTermina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Rs2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1681313" y="3572825"/>
            <a:ext cx="999324" cy="315954"/>
          </a:xfrm>
          <a:prstGeom prst="flowChartTermina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Rs1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1659988" y="3185587"/>
            <a:ext cx="999324" cy="315954"/>
          </a:xfrm>
          <a:prstGeom prst="flowChartTermina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Func3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1681325" y="2604675"/>
            <a:ext cx="999324" cy="474282"/>
          </a:xfrm>
          <a:prstGeom prst="flowChartTermina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Func7 o Imm</a:t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1659988" y="4347275"/>
            <a:ext cx="999324" cy="315954"/>
          </a:xfrm>
          <a:prstGeom prst="flowChartTermina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4115600" y="2288725"/>
            <a:ext cx="999324" cy="315954"/>
          </a:xfrm>
          <a:prstGeom prst="flowChartTerminator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4115600" y="3950775"/>
            <a:ext cx="999324" cy="315954"/>
          </a:xfrm>
          <a:prstGeom prst="flowChartTerminator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4115600" y="3554263"/>
            <a:ext cx="999324" cy="315954"/>
          </a:xfrm>
          <a:prstGeom prst="flowChartTerminator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4104938" y="3148462"/>
            <a:ext cx="999324" cy="315954"/>
          </a:xfrm>
          <a:prstGeom prst="flowChartTerminator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115600" y="2724125"/>
            <a:ext cx="999324" cy="315954"/>
          </a:xfrm>
          <a:prstGeom prst="flowChartTerminator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115600" y="4347275"/>
            <a:ext cx="999324" cy="315954"/>
          </a:xfrm>
          <a:prstGeom prst="flowChartTerminator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6430175" y="2209575"/>
            <a:ext cx="999324" cy="800874"/>
          </a:xfrm>
          <a:prstGeom prst="flowChartTerminator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Add, Sub, And, Or, Xor</a:t>
            </a:r>
            <a:endParaRPr sz="1200"/>
          </a:p>
        </p:txBody>
      </p:sp>
      <p:sp>
        <p:nvSpPr>
          <p:cNvPr id="223" name="Google Shape;223;p26"/>
          <p:cNvSpPr/>
          <p:nvPr/>
        </p:nvSpPr>
        <p:spPr>
          <a:xfrm>
            <a:off x="6430175" y="3199258"/>
            <a:ext cx="999324" cy="800874"/>
          </a:xfrm>
          <a:prstGeom prst="flowChartTerminator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Addi, Subi, Andi, Ori, lw</a:t>
            </a:r>
            <a:endParaRPr sz="1100"/>
          </a:p>
        </p:txBody>
      </p:sp>
      <p:sp>
        <p:nvSpPr>
          <p:cNvPr id="224" name="Google Shape;224;p26"/>
          <p:cNvSpPr/>
          <p:nvPr/>
        </p:nvSpPr>
        <p:spPr>
          <a:xfrm>
            <a:off x="6430162" y="4188938"/>
            <a:ext cx="999324" cy="474282"/>
          </a:xfrm>
          <a:prstGeom prst="flowChartTerminator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sw, sh, sb 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457200" y="977175"/>
            <a:ext cx="7053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</a:t>
            </a:r>
            <a:endParaRPr/>
          </a:p>
        </p:txBody>
      </p:sp>
      <p:cxnSp>
        <p:nvCxnSpPr>
          <p:cNvPr id="226" name="Google Shape;226;p26"/>
          <p:cNvCxnSpPr>
            <a:endCxn id="202" idx="1"/>
          </p:cNvCxnSpPr>
          <p:nvPr/>
        </p:nvCxnSpPr>
        <p:spPr>
          <a:xfrm>
            <a:off x="808300" y="1388613"/>
            <a:ext cx="774600" cy="176400"/>
          </a:xfrm>
          <a:prstGeom prst="bentConnector3">
            <a:avLst>
              <a:gd fmla="val 9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scoreboard.sv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595200" y="1223400"/>
            <a:ext cx="3747300" cy="26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ref_model.sv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38" y="1614562"/>
            <a:ext cx="3474624" cy="191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7"/>
          <p:cNvCxnSpPr/>
          <p:nvPr/>
        </p:nvCxnSpPr>
        <p:spPr>
          <a:xfrm>
            <a:off x="1611125" y="3524800"/>
            <a:ext cx="0" cy="8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>
            <a:off x="1611125" y="4417300"/>
            <a:ext cx="40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7"/>
          <p:cNvSpPr/>
          <p:nvPr/>
        </p:nvSpPr>
        <p:spPr>
          <a:xfrm>
            <a:off x="5007350" y="2216025"/>
            <a:ext cx="124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scoreboar.sv</a:t>
            </a:r>
            <a:endParaRPr/>
          </a:p>
        </p:txBody>
      </p:sp>
      <p:cxnSp>
        <p:nvCxnSpPr>
          <p:cNvPr id="238" name="Google Shape;238;p27"/>
          <p:cNvCxnSpPr/>
          <p:nvPr/>
        </p:nvCxnSpPr>
        <p:spPr>
          <a:xfrm rot="10800000">
            <a:off x="5627600" y="2609625"/>
            <a:ext cx="0" cy="18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/>
          <p:nvPr/>
        </p:nvSpPr>
        <p:spPr>
          <a:xfrm>
            <a:off x="6739475" y="1966575"/>
            <a:ext cx="1641300" cy="8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/>
              <a:t>Store ref_model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3456150" y="1310700"/>
            <a:ext cx="3305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Next Steps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13" y="1775400"/>
            <a:ext cx="2465775" cy="24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/>
        </p:nvSpPr>
        <p:spPr>
          <a:xfrm>
            <a:off x="3456150" y="1310700"/>
            <a:ext cx="3305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¿Questions?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37" y="1809575"/>
            <a:ext cx="2393626" cy="23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3508350" y="2377500"/>
            <a:ext cx="2127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¡Thank you!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501950" y="62250"/>
            <a:ext cx="1455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Índice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56500" y="811375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56502" y="1154775"/>
            <a:ext cx="17403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DUV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	RISCV vs uRISCV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56505" y="1830750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56500" y="2185950"/>
            <a:ext cx="2645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Memory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56505" y="2828250"/>
            <a:ext cx="72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56493" y="318345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¿What we will verify?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Verification components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6500" y="3825750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56500" y="4180975"/>
            <a:ext cx="2166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tb_top.sv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	t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stcase.sv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environment.sv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927250" y="1154775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927250" y="218595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927250" y="318345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927250" y="418095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3944450" y="789050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944452" y="1132450"/>
            <a:ext cx="1587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Interfaces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944457" y="18084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944449" y="2163625"/>
            <a:ext cx="17403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driver.sv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stimulus.sv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944454" y="2805925"/>
            <a:ext cx="887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944452" y="3161125"/>
            <a:ext cx="1587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monitor.sv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944450" y="3803425"/>
            <a:ext cx="887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08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944452" y="4158650"/>
            <a:ext cx="1587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Checkers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4015200" y="1132450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4015200" y="216362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4015200" y="316112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4015200" y="415862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434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6840050" y="789050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09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840052" y="1132450"/>
            <a:ext cx="1587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reference_model.sv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840057" y="18084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840053" y="2163625"/>
            <a:ext cx="1337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scoreboard.sv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840054" y="2805925"/>
            <a:ext cx="887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11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40052" y="3161125"/>
            <a:ext cx="1587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Next steps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40050" y="3803425"/>
            <a:ext cx="887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12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840052" y="4158650"/>
            <a:ext cx="1587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¿Questions?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>
            <a:off x="6910800" y="1132450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6910800" y="216362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6910800" y="316112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6910800" y="415862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457200" y="6400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DUV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15850" y="1535000"/>
            <a:ext cx="4792200" cy="3201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Starting bench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VCD info: dumpfile waveform.vcd opened for output.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Test: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1. Initialised data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2. Multiply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3. Divide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4. Shift left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5. Shift right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6. Shift right arithmetic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7. Signed comparision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8. Word access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9. Byte access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10. Comparision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100" y="1216750"/>
            <a:ext cx="3668825" cy="35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uRISCV?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57200" y="411475"/>
            <a:ext cx="79569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uRISCV is a simple and small 32 bit RISCV CPU implementation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Supports Intenger (I), multiplication and division (M), and CSR instructions (Z) extensions (RV32IMZicsr</a:t>
            </a: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b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Configurable support for exceptions, interrupts, timers, multiplication, division and error traps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50" y="3102575"/>
            <a:ext cx="4607700" cy="19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Memory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57200" y="783300"/>
            <a:ext cx="79569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uRISCV  is connected to a tcm_mem that has a tcm_mem_ram where the instructions are fetch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tcm_mem, has a task named write. The task is used to write to the ram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Note: This is not part of the DUT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00" y="3778375"/>
            <a:ext cx="39528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51000" y="1649050"/>
            <a:ext cx="9093000" cy="17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¿What we will verify?</a:t>
            </a:r>
            <a:b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</a:br>
            <a:b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¿BlackBox-</a:t>
            </a:r>
            <a:r>
              <a:rPr lang="en" sz="2800">
                <a:solidFill>
                  <a:schemeClr val="lt1"/>
                </a:solidFill>
                <a:highlight>
                  <a:schemeClr val="dk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WhiteBox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-</a:t>
            </a:r>
            <a:r>
              <a:rPr lang="en" sz="28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GreyBox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?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873300" y="1559425"/>
            <a:ext cx="6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710250" y="235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Basic verification components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509750" y="32286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00" y="717050"/>
            <a:ext cx="6079875" cy="41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23225" y="717050"/>
            <a:ext cx="31362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sz="1500">
              <a:solidFill>
                <a:srgbClr val="23354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testbench.sv</a:t>
            </a:r>
            <a:endParaRPr sz="1500">
              <a:solidFill>
                <a:srgbClr val="FF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50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505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tb_top.v</a:t>
            </a:r>
            <a:endParaRPr sz="1500">
              <a:solidFill>
                <a:srgbClr val="E850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50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	  interface_0.sv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      testcase.sv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             environment.sv</a:t>
            </a:r>
            <a:br>
              <a:rPr lang="en" sz="15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" sz="15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		</a:t>
            </a:r>
            <a:endParaRPr sz="15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driver.sv</a:t>
            </a:r>
            <a:endParaRPr sz="1500">
              <a:solidFill>
                <a:srgbClr val="23354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	 </a:t>
            </a:r>
            <a:r>
              <a:rPr lang="en" sz="1500">
                <a:solidFill>
                  <a:srgbClr val="577F5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stimulus.sv</a:t>
            </a:r>
            <a:endParaRPr sz="1500">
              <a:solidFill>
                <a:srgbClr val="577F5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77F5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      task reset</a:t>
            </a:r>
            <a:endParaRPr sz="1500">
              <a:solidFill>
                <a:srgbClr val="577F5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77F5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	   task write</a:t>
            </a:r>
            <a:endParaRPr sz="1500">
              <a:solidFill>
                <a:srgbClr val="577F5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reference_model.sv</a:t>
            </a:r>
            <a:b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monitor.sv</a:t>
            </a:r>
            <a:endParaRPr sz="1500">
              <a:solidFill>
                <a:srgbClr val="23354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343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                         </a:t>
            </a:r>
            <a:r>
              <a:rPr lang="en" sz="1500">
                <a:solidFill>
                  <a:srgbClr val="577F5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task check</a:t>
            </a:r>
            <a:r>
              <a:rPr lang="en" sz="1500">
                <a:solidFill>
                  <a:srgbClr val="0C343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			</a:t>
            </a:r>
            <a:endParaRPr sz="1500">
              <a:solidFill>
                <a:srgbClr val="0C343D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scoreboard.sv</a:t>
            </a:r>
            <a:b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                   </a:t>
            </a:r>
            <a:br>
              <a:rPr lang="en" sz="1500">
                <a:solidFill>
                  <a:srgbClr val="23354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sz="1500">
              <a:solidFill>
                <a:srgbClr val="23354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54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54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54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54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tb_top.sv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57200" y="938375"/>
            <a:ext cx="79569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Contains the instance of the uriscv, interface_1 and the tcm_ram.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The clk signal is declared</a:t>
            </a:r>
            <a:b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Dumpfile, dumpvars</a:t>
            </a:r>
            <a:b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Medium"/>
              <a:buChar char="●"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Instance of testcase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457200" y="411475"/>
            <a:ext cx="7220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Intefaces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¿what about interface_1.sv?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50" y="169550"/>
            <a:ext cx="2656300" cy="46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50" y="1268362"/>
            <a:ext cx="3248350" cy="349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400" y="1239188"/>
            <a:ext cx="3010694" cy="3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