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Fira Sans Extra Condensed Medium"/>
      <p:regular r:id="rId18"/>
      <p:bold r:id="rId19"/>
      <p:italic r:id="rId20"/>
      <p:boldItalic r:id="rId21"/>
    </p:embeddedFont>
    <p:embeddedFont>
      <p:font typeface="Fira Sans Medium"/>
      <p:regular r:id="rId22"/>
      <p:bold r:id="rId23"/>
      <p:italic r:id="rId24"/>
      <p:boldItalic r:id="rId25"/>
    </p:embeddedFont>
    <p:embeddedFont>
      <p:font typeface="Fira Sans SemiBold"/>
      <p:regular r:id="rId26"/>
      <p:bold r:id="rId27"/>
      <p:italic r:id="rId28"/>
      <p:boldItalic r:id="rId29"/>
    </p:embeddedFont>
    <p:embeddedFont>
      <p:font typeface="Fira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59">
          <p15:clr>
            <a:srgbClr val="EA4335"/>
          </p15:clr>
        </p15:guide>
        <p15:guide id="2" pos="28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4">
          <p15:clr>
            <a:srgbClr val="EA4335"/>
          </p15:clr>
        </p15:guide>
        <p15:guide id="5" orient="horz" pos="5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59" orient="horz"/>
        <p:guide pos="288"/>
        <p:guide pos="5472"/>
        <p:guide pos="2984" orient="horz"/>
        <p:guide pos="50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Medium-italic.fntdata"/><Relationship Id="rId22" Type="http://schemas.openxmlformats.org/officeDocument/2006/relationships/font" Target="fonts/FiraSansMedium-regular.fntdata"/><Relationship Id="rId21" Type="http://schemas.openxmlformats.org/officeDocument/2006/relationships/font" Target="fonts/FiraSansExtraCondensedMedium-boldItalic.fntdata"/><Relationship Id="rId24" Type="http://schemas.openxmlformats.org/officeDocument/2006/relationships/font" Target="fonts/FiraSansMedium-italic.fntdata"/><Relationship Id="rId23" Type="http://schemas.openxmlformats.org/officeDocument/2006/relationships/font" Target="fonts/FiraSansMedium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SemiBold-regular.fntdata"/><Relationship Id="rId25" Type="http://schemas.openxmlformats.org/officeDocument/2006/relationships/font" Target="fonts/FiraSansMedium-boldItalic.fntdata"/><Relationship Id="rId28" Type="http://schemas.openxmlformats.org/officeDocument/2006/relationships/font" Target="fonts/FiraSansSemiBold-italic.fntdata"/><Relationship Id="rId27" Type="http://schemas.openxmlformats.org/officeDocument/2006/relationships/font" Target="fonts/FiraSans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Semi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-bold.fntdata"/><Relationship Id="rId30" Type="http://schemas.openxmlformats.org/officeDocument/2006/relationships/font" Target="fonts/FiraSans-regular.fntdata"/><Relationship Id="rId11" Type="http://schemas.openxmlformats.org/officeDocument/2006/relationships/slide" Target="slides/slide6.xml"/><Relationship Id="rId33" Type="http://schemas.openxmlformats.org/officeDocument/2006/relationships/font" Target="fonts/FiraSans-boldItalic.fntdata"/><Relationship Id="rId10" Type="http://schemas.openxmlformats.org/officeDocument/2006/relationships/slide" Target="slides/slide5.xml"/><Relationship Id="rId32" Type="http://schemas.openxmlformats.org/officeDocument/2006/relationships/font" Target="fonts/Fira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FiraSansExtraCondensedMedium-bold.fntdata"/><Relationship Id="rId18" Type="http://schemas.openxmlformats.org/officeDocument/2006/relationships/font" Target="fonts/FiraSansExtraCondensed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a1ad2113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a1ad2113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e42d261f56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e42d261f56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e2ed9511ef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e2ed9511ef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e42d261f56_5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e42d261f56_5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e2ed9511e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e2ed9511e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026751953_0_1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026751953_0_1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2ed9511ef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e2ed9511ef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47bbc7cb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547bbc7cb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47bbc7cbc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547bbc7cbc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2ed9511ef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e2ed9511ef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47bbc7cbc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547bbc7cbc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547bbc7cbc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547bbc7cbc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hyperlink" Target="http://riscvbook.com/spanish/guia-practica-de-risc-v-1.0.5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43575" y="148000"/>
            <a:ext cx="7820700" cy="15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Fira Sans SemiBold"/>
                <a:ea typeface="Fira Sans SemiBold"/>
                <a:cs typeface="Fira Sans SemiBold"/>
                <a:sym typeface="Fira Sans SemiBold"/>
              </a:rPr>
              <a:t>Proyecto de verificación </a:t>
            </a:r>
            <a:endParaRPr sz="5000">
              <a:latin typeface="Fira Sans SemiBold"/>
              <a:ea typeface="Fira Sans SemiBold"/>
              <a:cs typeface="Fira Sans SemiBold"/>
              <a:sym typeface="Fira Sans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38575" y="2370275"/>
            <a:ext cx="2872500" cy="21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"/>
                <a:ea typeface="Fira Sans"/>
                <a:cs typeface="Fira Sans"/>
                <a:sym typeface="Fira Sans"/>
              </a:rPr>
              <a:t>Universidad de Costa Rica</a:t>
            </a:r>
            <a:endParaRPr sz="15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"/>
                <a:ea typeface="Fira Sans"/>
                <a:cs typeface="Fira Sans"/>
                <a:sym typeface="Fira Sans"/>
              </a:rPr>
              <a:t>EIE IE0621</a:t>
            </a:r>
            <a:br>
              <a:rPr lang="en" sz="1500">
                <a:latin typeface="Fira Sans"/>
                <a:ea typeface="Fira Sans"/>
                <a:cs typeface="Fira Sans"/>
                <a:sym typeface="Fira Sans"/>
              </a:rPr>
            </a:br>
            <a:br>
              <a:rPr lang="en" sz="1500">
                <a:latin typeface="Fira Sans"/>
                <a:ea typeface="Fira Sans"/>
                <a:cs typeface="Fira Sans"/>
                <a:sym typeface="Fira Sans"/>
              </a:rPr>
            </a:br>
            <a:r>
              <a:rPr lang="en" sz="1500">
                <a:latin typeface="Fira Sans"/>
                <a:ea typeface="Fira Sans"/>
                <a:cs typeface="Fira Sans"/>
                <a:sym typeface="Fira Sans"/>
              </a:rPr>
              <a:t>Kenny Wu We</a:t>
            </a:r>
            <a:r>
              <a:rPr lang="en" sz="1500">
                <a:latin typeface="Fira Sans"/>
                <a:ea typeface="Fira Sans"/>
                <a:cs typeface="Fira Sans"/>
                <a:sym typeface="Fira Sans"/>
              </a:rPr>
              <a:t>n		</a:t>
            </a:r>
            <a:r>
              <a:rPr lang="en" sz="1500">
                <a:latin typeface="Fira Sans"/>
                <a:ea typeface="Fira Sans"/>
                <a:cs typeface="Fira Sans"/>
                <a:sym typeface="Fira Sans"/>
              </a:rPr>
              <a:t>C08592</a:t>
            </a:r>
            <a:endParaRPr sz="15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Jorge Mora Soto		B95222</a:t>
            </a:r>
            <a:br>
              <a:rPr lang="en" sz="1500">
                <a:latin typeface="Fira Sans"/>
                <a:ea typeface="Fira Sans"/>
                <a:cs typeface="Fira Sans"/>
                <a:sym typeface="Fira Sans"/>
              </a:rPr>
            </a:br>
            <a:r>
              <a:rPr lang="en" sz="1500">
                <a:latin typeface="Fira Sans"/>
                <a:ea typeface="Fira Sans"/>
                <a:cs typeface="Fira Sans"/>
                <a:sym typeface="Fira Sans"/>
              </a:rPr>
              <a:t>Oscar Fallas Cordero	</a:t>
            </a:r>
            <a:r>
              <a:rPr lang="en" sz="1500">
                <a:latin typeface="Fira Sans"/>
                <a:ea typeface="Fira Sans"/>
                <a:cs typeface="Fira Sans"/>
                <a:sym typeface="Fira Sans"/>
              </a:rPr>
              <a:t>B92861</a:t>
            </a:r>
            <a:endParaRPr sz="15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38575" y="1567275"/>
            <a:ext cx="37812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Fira Sans SemiBold"/>
                <a:ea typeface="Fira Sans SemiBold"/>
                <a:cs typeface="Fira Sans SemiBold"/>
                <a:sym typeface="Fira Sans SemiBold"/>
              </a:rPr>
              <a:t>uRISCV</a:t>
            </a:r>
            <a:endParaRPr sz="2000"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1675" y="2084000"/>
            <a:ext cx="3286849" cy="24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143575" y="1001175"/>
            <a:ext cx="81117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 Avance 2: Testbench Basado en UVM</a:t>
            </a:r>
            <a:endParaRPr sz="3000"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simple LSU</a:t>
            </a:r>
            <a:endParaRPr/>
          </a:p>
        </p:txBody>
      </p:sp>
      <p:sp>
        <p:nvSpPr>
          <p:cNvPr id="187" name="Google Shape;18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5400410" y="1255225"/>
            <a:ext cx="2567400" cy="57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test_basic</a:t>
            </a: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581699" y="1255225"/>
            <a:ext cx="2567400" cy="57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test_swlw</a:t>
            </a:r>
            <a:endParaRPr/>
          </a:p>
        </p:txBody>
      </p:sp>
      <p:cxnSp>
        <p:nvCxnSpPr>
          <p:cNvPr id="190" name="Google Shape;190;p22"/>
          <p:cNvCxnSpPr>
            <a:stCxn id="189" idx="3"/>
            <a:endCxn id="188" idx="1"/>
          </p:cNvCxnSpPr>
          <p:nvPr/>
        </p:nvCxnSpPr>
        <p:spPr>
          <a:xfrm>
            <a:off x="3149099" y="1542325"/>
            <a:ext cx="225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2"/>
          <p:cNvSpPr txBox="1"/>
          <p:nvPr/>
        </p:nvSpPr>
        <p:spPr>
          <a:xfrm>
            <a:off x="3777645" y="1255225"/>
            <a:ext cx="994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extends</a:t>
            </a:r>
            <a:endParaRPr sz="900"/>
          </a:p>
        </p:txBody>
      </p:sp>
      <p:sp>
        <p:nvSpPr>
          <p:cNvPr id="192" name="Google Shape;192;p22"/>
          <p:cNvSpPr/>
          <p:nvPr/>
        </p:nvSpPr>
        <p:spPr>
          <a:xfrm>
            <a:off x="6656400" y="3238100"/>
            <a:ext cx="2175900" cy="6174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Chequea cargar a/de memoria</a:t>
            </a: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3227950" y="2187650"/>
            <a:ext cx="2175900" cy="12030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Carga addi para tener valores aleatorios en registros </a:t>
            </a: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3266900" y="3681500"/>
            <a:ext cx="2175900" cy="12030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       Carga instrucciones tipo sw y lw a registros y offsets aleatorios</a:t>
            </a:r>
            <a:endParaRPr/>
          </a:p>
        </p:txBody>
      </p:sp>
      <p:cxnSp>
        <p:nvCxnSpPr>
          <p:cNvPr id="195" name="Google Shape;195;p22"/>
          <p:cNvCxnSpPr>
            <a:endCxn id="194" idx="3"/>
          </p:cNvCxnSpPr>
          <p:nvPr/>
        </p:nvCxnSpPr>
        <p:spPr>
          <a:xfrm flipH="1" rot="-5400000">
            <a:off x="4690400" y="3530600"/>
            <a:ext cx="1481700" cy="23100"/>
          </a:xfrm>
          <a:prstGeom prst="bentConnector4">
            <a:avLst>
              <a:gd fmla="val 521" name="adj1"/>
              <a:gd fmla="val 1130844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2"/>
          <p:cNvCxnSpPr>
            <a:endCxn id="192" idx="1"/>
          </p:cNvCxnSpPr>
          <p:nvPr/>
        </p:nvCxnSpPr>
        <p:spPr>
          <a:xfrm flipH="1" rot="10800000">
            <a:off x="5702100" y="3546800"/>
            <a:ext cx="9543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" name="Google Shape;197;p22"/>
          <p:cNvSpPr/>
          <p:nvPr/>
        </p:nvSpPr>
        <p:spPr>
          <a:xfrm>
            <a:off x="540175" y="2187650"/>
            <a:ext cx="2175900" cy="2663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Añade un nuevo tipo de item: riscv_s_item que hereda riscv_item.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Añade los objetos(imm4_0, imm_11_5) que corresponde al offset de las instrucciones sw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/>
        </p:nvSpPr>
        <p:spPr>
          <a:xfrm>
            <a:off x="457200" y="411474"/>
            <a:ext cx="43095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RISCV Instructions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03" name="Google Shape;20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475" y="1659426"/>
            <a:ext cx="7459975" cy="251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Instrucciones store word y load word</a:t>
            </a:r>
            <a:endParaRPr/>
          </a:p>
        </p:txBody>
      </p:sp>
      <p:sp>
        <p:nvSpPr>
          <p:cNvPr id="210" name="Google Shape;21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1" name="Google Shape;2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2263" y="1127688"/>
            <a:ext cx="5667375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8925" y="2699313"/>
            <a:ext cx="5734050" cy="162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4"/>
          <p:cNvSpPr txBox="1"/>
          <p:nvPr/>
        </p:nvSpPr>
        <p:spPr>
          <a:xfrm>
            <a:off x="3006750" y="4393400"/>
            <a:ext cx="313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Fuente: 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guia-practica-de-risc-v-1.0.5.pdf (riscvbook.com)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3501950" y="62250"/>
            <a:ext cx="14553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Índice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2145900" y="822425"/>
            <a:ext cx="6237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sz="2300">
              <a:solidFill>
                <a:srgbClr val="CCCCCC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2145902" y="1165825"/>
            <a:ext cx="17403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UVM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2145905" y="1841800"/>
            <a:ext cx="6237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30475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sz="2300">
              <a:solidFill>
                <a:srgbClr val="30475E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145900" y="2197000"/>
            <a:ext cx="26454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Agente Activo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2145905" y="2839300"/>
            <a:ext cx="7242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2A36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sz="2300">
              <a:solidFill>
                <a:srgbClr val="F2A36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145893" y="3194500"/>
            <a:ext cx="24126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Agentivo Pasivo/ Scoreboard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2145900" y="3836800"/>
            <a:ext cx="6237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22283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 sz="2300">
              <a:solidFill>
                <a:srgbClr val="22283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2145900" y="4192025"/>
            <a:ext cx="21669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Modelo de referencia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73" name="Google Shape;73;p14"/>
          <p:cNvCxnSpPr/>
          <p:nvPr/>
        </p:nvCxnSpPr>
        <p:spPr>
          <a:xfrm>
            <a:off x="2216650" y="1165825"/>
            <a:ext cx="2976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4"/>
          <p:cNvCxnSpPr/>
          <p:nvPr/>
        </p:nvCxnSpPr>
        <p:spPr>
          <a:xfrm>
            <a:off x="2216650" y="2197000"/>
            <a:ext cx="29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4"/>
          <p:cNvCxnSpPr/>
          <p:nvPr/>
        </p:nvCxnSpPr>
        <p:spPr>
          <a:xfrm>
            <a:off x="2216650" y="3194500"/>
            <a:ext cx="29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4"/>
          <p:cNvCxnSpPr/>
          <p:nvPr/>
        </p:nvCxnSpPr>
        <p:spPr>
          <a:xfrm>
            <a:off x="2216650" y="4192000"/>
            <a:ext cx="29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4"/>
          <p:cNvSpPr txBox="1"/>
          <p:nvPr/>
        </p:nvSpPr>
        <p:spPr>
          <a:xfrm>
            <a:off x="5233850" y="800100"/>
            <a:ext cx="6237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05</a:t>
            </a:r>
            <a:endParaRPr sz="2300">
              <a:solidFill>
                <a:srgbClr val="CCCCCC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5233852" y="1143500"/>
            <a:ext cx="15879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Interfaces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233857" y="1819475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30475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06</a:t>
            </a:r>
            <a:endParaRPr sz="2300">
              <a:solidFill>
                <a:srgbClr val="30475E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5233849" y="2174675"/>
            <a:ext cx="17403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Test simple de ALU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5233854" y="2816975"/>
            <a:ext cx="8874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2A36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07</a:t>
            </a:r>
            <a:endParaRPr sz="2300">
              <a:solidFill>
                <a:srgbClr val="F2A36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5233850" y="3172175"/>
            <a:ext cx="18498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Test simple de MUL/DIV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5233850" y="3814475"/>
            <a:ext cx="8874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22283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08</a:t>
            </a:r>
            <a:endParaRPr sz="2300">
              <a:solidFill>
                <a:srgbClr val="22283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5233852" y="4169700"/>
            <a:ext cx="15879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Test simple de LSU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85" name="Google Shape;85;p14"/>
          <p:cNvCxnSpPr/>
          <p:nvPr/>
        </p:nvCxnSpPr>
        <p:spPr>
          <a:xfrm>
            <a:off x="5304600" y="1143500"/>
            <a:ext cx="2976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4"/>
          <p:cNvCxnSpPr/>
          <p:nvPr/>
        </p:nvCxnSpPr>
        <p:spPr>
          <a:xfrm>
            <a:off x="5304600" y="2174675"/>
            <a:ext cx="29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4"/>
          <p:cNvCxnSpPr/>
          <p:nvPr/>
        </p:nvCxnSpPr>
        <p:spPr>
          <a:xfrm>
            <a:off x="5304600" y="3172175"/>
            <a:ext cx="29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4"/>
          <p:cNvCxnSpPr/>
          <p:nvPr/>
        </p:nvCxnSpPr>
        <p:spPr>
          <a:xfrm>
            <a:off x="5304600" y="4169675"/>
            <a:ext cx="29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Google Shape;89;p14"/>
          <p:cNvSpPr txBox="1"/>
          <p:nvPr>
            <p:ph idx="12" type="sldNum"/>
          </p:nvPr>
        </p:nvSpPr>
        <p:spPr>
          <a:xfrm>
            <a:off x="8472458" y="4434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/>
        </p:nvSpPr>
        <p:spPr>
          <a:xfrm>
            <a:off x="3509750" y="3228600"/>
            <a:ext cx="5589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21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6" name="Google Shape;9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00" y="285225"/>
            <a:ext cx="7083226" cy="469235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/>
          <p:nvPr/>
        </p:nvSpPr>
        <p:spPr>
          <a:xfrm>
            <a:off x="558950" y="2358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UVM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/>
        </p:nvSpPr>
        <p:spPr>
          <a:xfrm>
            <a:off x="161850" y="144949"/>
            <a:ext cx="43095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Agente Activo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04" name="Google Shape;104;p16"/>
          <p:cNvSpPr txBox="1"/>
          <p:nvPr>
            <p:ph idx="12" type="sldNum"/>
          </p:nvPr>
        </p:nvSpPr>
        <p:spPr>
          <a:xfrm>
            <a:off x="8493958" y="46264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3221285" y="411475"/>
            <a:ext cx="2538600" cy="246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3378198" y="656870"/>
            <a:ext cx="828900" cy="1975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</a:t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4643198" y="656870"/>
            <a:ext cx="828900" cy="756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stim</a:t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4643198" y="1876453"/>
            <a:ext cx="828900" cy="756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reset</a:t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1553300" y="816550"/>
            <a:ext cx="1300200" cy="192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60350" lvl="0" marL="457200" rtl="0" algn="l">
              <a:spcBef>
                <a:spcPts val="0"/>
              </a:spcBef>
              <a:spcAft>
                <a:spcPts val="0"/>
              </a:spcAft>
              <a:buSzPts val="500"/>
              <a:buChar char="❖"/>
            </a:pPr>
            <a:r>
              <a:rPr lang="en" sz="1100"/>
              <a:t>Load TCM men</a:t>
            </a:r>
            <a:endParaRPr sz="1100"/>
          </a:p>
          <a:p>
            <a:pPr indent="-260350" lvl="0" marL="457200" rtl="0" algn="l">
              <a:spcBef>
                <a:spcPts val="0"/>
              </a:spcBef>
              <a:spcAft>
                <a:spcPts val="0"/>
              </a:spcAft>
              <a:buSzPts val="500"/>
              <a:buChar char="❖"/>
            </a:pPr>
            <a:r>
              <a:rPr lang="en" sz="1100"/>
              <a:t>Get stimulus</a:t>
            </a:r>
            <a:endParaRPr sz="1100"/>
          </a:p>
          <a:p>
            <a:pPr indent="-260350" lvl="0" marL="457200" rtl="0" algn="l">
              <a:spcBef>
                <a:spcPts val="0"/>
              </a:spcBef>
              <a:spcAft>
                <a:spcPts val="0"/>
              </a:spcAft>
              <a:buSzPts val="500"/>
              <a:buChar char="❖"/>
            </a:pPr>
            <a:r>
              <a:rPr lang="en" sz="1100"/>
              <a:t>Load reference model</a:t>
            </a:r>
            <a:endParaRPr sz="1100"/>
          </a:p>
        </p:txBody>
      </p:sp>
      <p:cxnSp>
        <p:nvCxnSpPr>
          <p:cNvPr id="110" name="Google Shape;110;p16"/>
          <p:cNvCxnSpPr/>
          <p:nvPr/>
        </p:nvCxnSpPr>
        <p:spPr>
          <a:xfrm rot="10800000">
            <a:off x="2675898" y="1644838"/>
            <a:ext cx="70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triangle"/>
          </a:ln>
        </p:spPr>
      </p:cxnSp>
      <p:sp>
        <p:nvSpPr>
          <p:cNvPr id="111" name="Google Shape;111;p16"/>
          <p:cNvSpPr/>
          <p:nvPr/>
        </p:nvSpPr>
        <p:spPr>
          <a:xfrm>
            <a:off x="6349857" y="1803175"/>
            <a:ext cx="2144100" cy="90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60350" lvl="0" marL="457200" rtl="0" algn="ctr">
              <a:spcBef>
                <a:spcPts val="0"/>
              </a:spcBef>
              <a:spcAft>
                <a:spcPts val="0"/>
              </a:spcAft>
              <a:buSzPts val="500"/>
              <a:buChar char="❖"/>
            </a:pPr>
            <a:r>
              <a:rPr lang="en" sz="1100"/>
              <a:t>Send reset signal thru interface</a:t>
            </a:r>
            <a:endParaRPr sz="1100"/>
          </a:p>
        </p:txBody>
      </p:sp>
      <p:cxnSp>
        <p:nvCxnSpPr>
          <p:cNvPr id="112" name="Google Shape;112;p16"/>
          <p:cNvCxnSpPr>
            <a:stCxn id="108" idx="3"/>
            <a:endCxn id="111" idx="1"/>
          </p:cNvCxnSpPr>
          <p:nvPr/>
        </p:nvCxnSpPr>
        <p:spPr>
          <a:xfrm>
            <a:off x="5472098" y="2254603"/>
            <a:ext cx="87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triangle"/>
          </a:ln>
        </p:spPr>
      </p:cxn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2488" y="2951225"/>
            <a:ext cx="4224915" cy="196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/>
        </p:nvSpPr>
        <p:spPr>
          <a:xfrm>
            <a:off x="457200" y="411474"/>
            <a:ext cx="43095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Agente Pasivo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19" name="Google Shape;119;p17"/>
          <p:cNvSpPr txBox="1"/>
          <p:nvPr>
            <p:ph idx="12" type="sldNum"/>
          </p:nvPr>
        </p:nvSpPr>
        <p:spPr>
          <a:xfrm>
            <a:off x="8493958" y="46264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457188" y="1175575"/>
            <a:ext cx="3240300" cy="295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1002738" y="1812025"/>
            <a:ext cx="2149200" cy="16809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</a:t>
            </a:r>
            <a:endParaRPr/>
          </a:p>
        </p:txBody>
      </p:sp>
      <p:cxnSp>
        <p:nvCxnSpPr>
          <p:cNvPr id="122" name="Google Shape;122;p17"/>
          <p:cNvCxnSpPr>
            <a:stCxn id="121" idx="3"/>
            <a:endCxn id="123" idx="1"/>
          </p:cNvCxnSpPr>
          <p:nvPr/>
        </p:nvCxnSpPr>
        <p:spPr>
          <a:xfrm>
            <a:off x="3151938" y="2652475"/>
            <a:ext cx="177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triangle"/>
          </a:ln>
        </p:spPr>
      </p:cxnSp>
      <p:sp>
        <p:nvSpPr>
          <p:cNvPr id="123" name="Google Shape;123;p17"/>
          <p:cNvSpPr/>
          <p:nvPr/>
        </p:nvSpPr>
        <p:spPr>
          <a:xfrm>
            <a:off x="4924125" y="2014975"/>
            <a:ext cx="2897400" cy="127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encarga de saber </a:t>
            </a:r>
            <a:r>
              <a:rPr lang="en"/>
              <a:t>cuándo</a:t>
            </a:r>
            <a:r>
              <a:rPr lang="en"/>
              <a:t> llamar al checker pasivo del scoreboard para comparar valores y de enviar los datos a este si es necesario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/>
        </p:nvSpPr>
        <p:spPr>
          <a:xfrm>
            <a:off x="457200" y="411474"/>
            <a:ext cx="43095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Scoreboard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29" name="Google Shape;129;p18"/>
          <p:cNvSpPr txBox="1"/>
          <p:nvPr>
            <p:ph idx="12" type="sldNum"/>
          </p:nvPr>
        </p:nvSpPr>
        <p:spPr>
          <a:xfrm>
            <a:off x="8493958" y="46264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1223863" y="1279050"/>
            <a:ext cx="3568500" cy="339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1444431" y="1616545"/>
            <a:ext cx="1165200" cy="27174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referencia</a:t>
            </a: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3222606" y="1616545"/>
            <a:ext cx="1165200" cy="10401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activo</a:t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3222606" y="3293857"/>
            <a:ext cx="1165200" cy="10401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pasivo</a:t>
            </a:r>
            <a:endParaRPr/>
          </a:p>
        </p:txBody>
      </p:sp>
      <p:cxnSp>
        <p:nvCxnSpPr>
          <p:cNvPr id="134" name="Google Shape;134;p18"/>
          <p:cNvCxnSpPr/>
          <p:nvPr/>
        </p:nvCxnSpPr>
        <p:spPr>
          <a:xfrm>
            <a:off x="4387788" y="2093625"/>
            <a:ext cx="112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8"/>
          <p:cNvCxnSpPr/>
          <p:nvPr/>
        </p:nvCxnSpPr>
        <p:spPr>
          <a:xfrm>
            <a:off x="4387788" y="3813900"/>
            <a:ext cx="112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triangle"/>
          </a:ln>
        </p:spPr>
      </p:cxnSp>
      <p:sp>
        <p:nvSpPr>
          <p:cNvPr id="136" name="Google Shape;136;p18"/>
          <p:cNvSpPr/>
          <p:nvPr/>
        </p:nvSpPr>
        <p:spPr>
          <a:xfrm>
            <a:off x="5508000" y="1596000"/>
            <a:ext cx="2897400" cy="127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Chequea</a:t>
            </a:r>
            <a:r>
              <a:rPr lang="en"/>
              <a:t> que las señales de entrada sean </a:t>
            </a:r>
            <a:r>
              <a:rPr lang="en"/>
              <a:t>válidas</a:t>
            </a:r>
            <a:r>
              <a:rPr lang="en"/>
              <a:t> y qué instrucciones le </a:t>
            </a:r>
            <a:r>
              <a:rPr lang="en"/>
              <a:t>están</a:t>
            </a:r>
            <a:r>
              <a:rPr lang="en"/>
              <a:t> entrando al procesador</a:t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5508000" y="3293850"/>
            <a:ext cx="2897400" cy="127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Chequea que las señales de dentro del procesador y del </a:t>
            </a:r>
            <a:r>
              <a:rPr lang="en"/>
              <a:t>modelo</a:t>
            </a:r>
            <a:r>
              <a:rPr lang="en"/>
              <a:t> de referencia sean las mismas</a:t>
            </a:r>
            <a:endParaRPr/>
          </a:p>
        </p:txBody>
      </p:sp>
      <p:cxnSp>
        <p:nvCxnSpPr>
          <p:cNvPr id="138" name="Google Shape;138;p18"/>
          <p:cNvCxnSpPr>
            <a:stCxn id="131" idx="3"/>
            <a:endCxn id="133" idx="1"/>
          </p:cNvCxnSpPr>
          <p:nvPr/>
        </p:nvCxnSpPr>
        <p:spPr>
          <a:xfrm>
            <a:off x="2609631" y="2975245"/>
            <a:ext cx="612900" cy="8388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8"/>
          <p:cNvCxnSpPr>
            <a:stCxn id="131" idx="3"/>
            <a:endCxn id="132" idx="1"/>
          </p:cNvCxnSpPr>
          <p:nvPr/>
        </p:nvCxnSpPr>
        <p:spPr>
          <a:xfrm flipH="1" rot="10800000">
            <a:off x="2609631" y="2136745"/>
            <a:ext cx="612900" cy="8385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/>
        </p:nvSpPr>
        <p:spPr>
          <a:xfrm>
            <a:off x="457200" y="411474"/>
            <a:ext cx="43095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reference_model.sv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5" name="Google Shape;14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6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700" y="1725425"/>
            <a:ext cx="4462924" cy="2400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574" y="1719724"/>
            <a:ext cx="4208576" cy="2411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166200" y="165700"/>
            <a:ext cx="282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simple ALU</a:t>
            </a:r>
            <a:endParaRPr/>
          </a:p>
        </p:txBody>
      </p:sp>
      <p:sp>
        <p:nvSpPr>
          <p:cNvPr id="153" name="Google Shape;15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2425251" y="1031325"/>
            <a:ext cx="1277400" cy="57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test_basic</a:t>
            </a:r>
            <a:endParaRPr sz="1100"/>
          </a:p>
        </p:txBody>
      </p:sp>
      <p:sp>
        <p:nvSpPr>
          <p:cNvPr id="155" name="Google Shape;155;p20"/>
          <p:cNvSpPr/>
          <p:nvPr/>
        </p:nvSpPr>
        <p:spPr>
          <a:xfrm>
            <a:off x="135075" y="1031325"/>
            <a:ext cx="1341600" cy="57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test_basic4</a:t>
            </a:r>
            <a:endParaRPr sz="1100"/>
          </a:p>
        </p:txBody>
      </p:sp>
      <p:cxnSp>
        <p:nvCxnSpPr>
          <p:cNvPr id="156" name="Google Shape;156;p20"/>
          <p:cNvCxnSpPr>
            <a:stCxn id="155" idx="3"/>
            <a:endCxn id="154" idx="1"/>
          </p:cNvCxnSpPr>
          <p:nvPr/>
        </p:nvCxnSpPr>
        <p:spPr>
          <a:xfrm>
            <a:off x="1476675" y="1318425"/>
            <a:ext cx="94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0"/>
          <p:cNvSpPr txBox="1"/>
          <p:nvPr/>
        </p:nvSpPr>
        <p:spPr>
          <a:xfrm>
            <a:off x="1587425" y="1065350"/>
            <a:ext cx="994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extends</a:t>
            </a:r>
            <a:endParaRPr sz="900"/>
          </a:p>
        </p:txBody>
      </p:sp>
      <p:sp>
        <p:nvSpPr>
          <p:cNvPr id="158" name="Google Shape;158;p20"/>
          <p:cNvSpPr/>
          <p:nvPr/>
        </p:nvSpPr>
        <p:spPr>
          <a:xfrm>
            <a:off x="2767038" y="3199450"/>
            <a:ext cx="1764600" cy="7116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Chequea si el resultado del DUV y el modelo de referencia coinciden</a:t>
            </a:r>
            <a:endParaRPr sz="1100"/>
          </a:p>
        </p:txBody>
      </p:sp>
      <p:sp>
        <p:nvSpPr>
          <p:cNvPr id="159" name="Google Shape;159;p20"/>
          <p:cNvSpPr/>
          <p:nvPr/>
        </p:nvSpPr>
        <p:spPr>
          <a:xfrm>
            <a:off x="93550" y="1963750"/>
            <a:ext cx="2370000" cy="1947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1. Se crea un nuevo gen_item_seq que genere instrucciones tipo R exclusivas para la ALU.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2. Se crea un nuevo scoreboard para poder verificar la multiplicación.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60" name="Google Shape;160;p20"/>
          <p:cNvSpPr/>
          <p:nvPr/>
        </p:nvSpPr>
        <p:spPr>
          <a:xfrm>
            <a:off x="2767100" y="1828600"/>
            <a:ext cx="1764463" cy="983150"/>
          </a:xfrm>
          <a:prstGeom prst="flowChartProcess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Se randomiza y se carga N instrucciones tipo R exclusivas para la ALU.</a:t>
            </a:r>
            <a:endParaRPr sz="1100"/>
          </a:p>
        </p:txBody>
      </p:sp>
      <p:cxnSp>
        <p:nvCxnSpPr>
          <p:cNvPr id="161" name="Google Shape;161;p20"/>
          <p:cNvCxnSpPr>
            <a:stCxn id="160" idx="2"/>
            <a:endCxn id="158" idx="0"/>
          </p:cNvCxnSpPr>
          <p:nvPr/>
        </p:nvCxnSpPr>
        <p:spPr>
          <a:xfrm>
            <a:off x="3649331" y="2811750"/>
            <a:ext cx="0" cy="38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2" name="Google Shape;16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7725" y="106647"/>
            <a:ext cx="1764475" cy="4829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6050" y="129150"/>
            <a:ext cx="2003050" cy="4784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simple MUL/DIV</a:t>
            </a:r>
            <a:endParaRPr/>
          </a:p>
        </p:txBody>
      </p:sp>
      <p:sp>
        <p:nvSpPr>
          <p:cNvPr id="169" name="Google Shape;16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21"/>
          <p:cNvSpPr/>
          <p:nvPr/>
        </p:nvSpPr>
        <p:spPr>
          <a:xfrm>
            <a:off x="5400410" y="1255225"/>
            <a:ext cx="2567400" cy="57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test_basic</a:t>
            </a:r>
            <a:endParaRPr/>
          </a:p>
        </p:txBody>
      </p:sp>
      <p:sp>
        <p:nvSpPr>
          <p:cNvPr id="171" name="Google Shape;171;p21"/>
          <p:cNvSpPr/>
          <p:nvPr/>
        </p:nvSpPr>
        <p:spPr>
          <a:xfrm>
            <a:off x="581699" y="1255225"/>
            <a:ext cx="2567400" cy="57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test_muldiv</a:t>
            </a:r>
            <a:endParaRPr/>
          </a:p>
        </p:txBody>
      </p:sp>
      <p:cxnSp>
        <p:nvCxnSpPr>
          <p:cNvPr id="172" name="Google Shape;172;p21"/>
          <p:cNvCxnSpPr>
            <a:stCxn id="171" idx="3"/>
            <a:endCxn id="170" idx="1"/>
          </p:cNvCxnSpPr>
          <p:nvPr/>
        </p:nvCxnSpPr>
        <p:spPr>
          <a:xfrm>
            <a:off x="3149099" y="1542325"/>
            <a:ext cx="225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" name="Google Shape;173;p21"/>
          <p:cNvSpPr txBox="1"/>
          <p:nvPr/>
        </p:nvSpPr>
        <p:spPr>
          <a:xfrm>
            <a:off x="3777645" y="1255225"/>
            <a:ext cx="994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extends</a:t>
            </a:r>
            <a:endParaRPr sz="900"/>
          </a:p>
        </p:txBody>
      </p:sp>
      <p:sp>
        <p:nvSpPr>
          <p:cNvPr id="174" name="Google Shape;174;p21"/>
          <p:cNvSpPr/>
          <p:nvPr/>
        </p:nvSpPr>
        <p:spPr>
          <a:xfrm>
            <a:off x="6060950" y="3862950"/>
            <a:ext cx="2175900" cy="6174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Chequea si se hizo bien la multiplicación</a:t>
            </a:r>
            <a:endParaRPr/>
          </a:p>
        </p:txBody>
      </p:sp>
      <p:sp>
        <p:nvSpPr>
          <p:cNvPr id="175" name="Google Shape;175;p21"/>
          <p:cNvSpPr/>
          <p:nvPr/>
        </p:nvSpPr>
        <p:spPr>
          <a:xfrm>
            <a:off x="540175" y="2187650"/>
            <a:ext cx="2370000" cy="2663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/>
              <a:t>Se crea un nuevo* </a:t>
            </a:r>
            <a:r>
              <a:rPr lang="en"/>
              <a:t>gen_item_seq </a:t>
            </a:r>
            <a:r>
              <a:rPr lang="en"/>
              <a:t>que genere instrucciones de </a:t>
            </a:r>
            <a:r>
              <a:rPr lang="en"/>
              <a:t>multiplicación</a:t>
            </a:r>
            <a:r>
              <a:rPr lang="en"/>
              <a:t> o </a:t>
            </a:r>
            <a:r>
              <a:rPr lang="en"/>
              <a:t>división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Se crea un nuevo* scoreboard, monitor_wr y monitor_rd para poder verificar la multiplicación.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1"/>
          <p:cNvSpPr/>
          <p:nvPr/>
        </p:nvSpPr>
        <p:spPr>
          <a:xfrm>
            <a:off x="3458650" y="2066925"/>
            <a:ext cx="1764463" cy="983150"/>
          </a:xfrm>
          <a:prstGeom prst="flowChartProcess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carga instrucciones I</a:t>
            </a:r>
            <a:endParaRPr/>
          </a:p>
        </p:txBody>
      </p:sp>
      <p:sp>
        <p:nvSpPr>
          <p:cNvPr id="177" name="Google Shape;177;p21"/>
          <p:cNvSpPr/>
          <p:nvPr/>
        </p:nvSpPr>
        <p:spPr>
          <a:xfrm>
            <a:off x="3458650" y="3680075"/>
            <a:ext cx="1764463" cy="983150"/>
          </a:xfrm>
          <a:prstGeom prst="flowChartProcess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carga instrucciones R de multiplicación</a:t>
            </a:r>
            <a:endParaRPr/>
          </a:p>
        </p:txBody>
      </p:sp>
      <p:cxnSp>
        <p:nvCxnSpPr>
          <p:cNvPr id="178" name="Google Shape;178;p21"/>
          <p:cNvCxnSpPr>
            <a:stCxn id="177" idx="3"/>
            <a:endCxn id="174" idx="1"/>
          </p:cNvCxnSpPr>
          <p:nvPr/>
        </p:nvCxnSpPr>
        <p:spPr>
          <a:xfrm>
            <a:off x="5223113" y="4171650"/>
            <a:ext cx="83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21"/>
          <p:cNvCxnSpPr>
            <a:stCxn id="176" idx="2"/>
            <a:endCxn id="177" idx="0"/>
          </p:cNvCxnSpPr>
          <p:nvPr/>
        </p:nvCxnSpPr>
        <p:spPr>
          <a:xfrm>
            <a:off x="4340881" y="3050075"/>
            <a:ext cx="0" cy="63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p21"/>
          <p:cNvSpPr/>
          <p:nvPr/>
        </p:nvSpPr>
        <p:spPr>
          <a:xfrm>
            <a:off x="6115525" y="2066913"/>
            <a:ext cx="1764463" cy="983150"/>
          </a:xfrm>
          <a:prstGeom prst="flowChartProcess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crea N instrucciones totales</a:t>
            </a:r>
            <a:endParaRPr/>
          </a:p>
        </p:txBody>
      </p:sp>
      <p:cxnSp>
        <p:nvCxnSpPr>
          <p:cNvPr id="181" name="Google Shape;181;p21"/>
          <p:cNvCxnSpPr>
            <a:stCxn id="180" idx="1"/>
            <a:endCxn id="176" idx="3"/>
          </p:cNvCxnSpPr>
          <p:nvPr/>
        </p:nvCxnSpPr>
        <p:spPr>
          <a:xfrm rot="10800000">
            <a:off x="5223025" y="2558488"/>
            <a:ext cx="89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