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98b1142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98b1142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98b11420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d98b11420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98b11420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98b11420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d98b1142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d98b1142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18a951e6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18a951e6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98b1142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98b1142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d972abf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d972abf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d972abf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d972abf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d98b1142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d98b1142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98b1142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98b1142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18a951e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18a951e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18a951e6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18a951e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d98b1142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dd98b1142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8a951e6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18a951e6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98b1142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d98b1142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95cc10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95cc10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d98b1142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d98b114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95cc100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95cc100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95cc10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d95cc10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d95cc1007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d95cc100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34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98074" y="1787950"/>
            <a:ext cx="652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44"/>
              <a:t>Flujo de aire</a:t>
            </a:r>
            <a:endParaRPr sz="6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Punto de operación: 25-50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205275" y="3236050"/>
            <a:ext cx="120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03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333500" y="3732950"/>
            <a:ext cx="3902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Katherine Vargas Castro	B88198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Jorge Adán Mora Soto		B95222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Chacón Mora		B72018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1654750"/>
            <a:ext cx="3737275" cy="28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475" y="1654750"/>
            <a:ext cx="3581134" cy="268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956300" y="106995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sintonización uSORT1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956300" y="106995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sintonización uSORT1 PI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25" y="1682175"/>
            <a:ext cx="3615700" cy="271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425" y="2273525"/>
            <a:ext cx="2997700" cy="1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819150" y="11320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Resultado obtenido utilizando uSORT en el laboratorio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694025" y="192275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Parámetros del controlador: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38" y="1922750"/>
            <a:ext cx="3598575" cy="2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00" y="2447750"/>
            <a:ext cx="4172725" cy="16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y sintonización</a:t>
            </a:r>
            <a:endParaRPr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569150" y="224550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 PI Chein: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569150" y="3746338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parámetros son: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225" y="1920688"/>
            <a:ext cx="2516755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75" y="3393750"/>
            <a:ext cx="1943850" cy="107778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4366000" y="4026900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625" y="1549175"/>
            <a:ext cx="4086749" cy="3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819150" y="107802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Reglas de diseño Chien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366000" y="4026900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50" y="1511275"/>
            <a:ext cx="4384100" cy="33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819150" y="11320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Resultado obtenido utilizando las reglas Chien en el laboratorio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4694025" y="1922750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Parámetros del controlador: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1522275"/>
            <a:ext cx="4235500" cy="33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02" y="2402938"/>
            <a:ext cx="4235500" cy="161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14662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25" y="2498363"/>
            <a:ext cx="34671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50" y="3595588"/>
            <a:ext cx="25431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6">
            <a:alphaModFix/>
          </a:blip>
          <a:srcRect b="2875" l="-4599" r="1697" t="-5958"/>
          <a:stretch/>
        </p:blipFill>
        <p:spPr>
          <a:xfrm>
            <a:off x="4144400" y="793825"/>
            <a:ext cx="4600800" cy="3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875" y="1244150"/>
            <a:ext cx="4508758" cy="3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00" y="2225775"/>
            <a:ext cx="3271900" cy="12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338100" y="278200"/>
            <a:ext cx="389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338100" y="8113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Murril - Criterio de dos restricciones: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25" y="1244200"/>
            <a:ext cx="4305221" cy="3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00" y="2169275"/>
            <a:ext cx="3552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01100" y="163775"/>
            <a:ext cx="27333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lanteamiento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78" y="537238"/>
            <a:ext cx="3775800" cy="377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title"/>
          </p:nvPr>
        </p:nvSpPr>
        <p:spPr>
          <a:xfrm>
            <a:off x="5165300" y="640300"/>
            <a:ext cx="2116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00"/>
              <a:t>Polinizador eléctrico</a:t>
            </a:r>
            <a:endParaRPr sz="1800"/>
          </a:p>
        </p:txBody>
      </p:sp>
      <p:sp>
        <p:nvSpPr>
          <p:cNvPr id="139" name="Google Shape;139;p14"/>
          <p:cNvSpPr txBox="1"/>
          <p:nvPr/>
        </p:nvSpPr>
        <p:spPr>
          <a:xfrm>
            <a:off x="436800" y="736550"/>
            <a:ext cx="29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Punto de operación: 25-50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Robustez antes que desempeño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- Servocontrol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00" y="1467800"/>
            <a:ext cx="4194101" cy="33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34150" y="283000"/>
            <a:ext cx="2535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272475" y="1136850"/>
            <a:ext cx="87369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base en los resultados obtenidos: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mejor modelo a considerar fue propuesto por la herramienta System Identification por MATLAB.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controlador más adecuado para la problemática </a:t>
            </a:r>
            <a:r>
              <a:rPr lang="es-419"/>
              <a:t>propuesta</a:t>
            </a:r>
            <a:r>
              <a:rPr lang="es-419"/>
              <a:t> se diseñó bajo la técnica de uSORT.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Como recomendación los practicantes deben mejorar el cálculo del esfuerzo de control para los sistemas simulados.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975" y="2988450"/>
            <a:ext cx="3742600" cy="130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75" y="2846526"/>
            <a:ext cx="4423296" cy="1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461450" y="426225"/>
            <a:ext cx="2646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350425" y="1011525"/>
            <a:ext cx="84072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MathWorks. (2022, feb) System identification toolbox actualización importante. Visitado en febrero 26 de 2023. [Online]. Available: https://la.mathworks.com/products/sysid.html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 V. M. Alfaro, “Identificación de modelos de orden reducido a partir de la curva de reacción del proceso,” Ciencia y TecnologÍa, vol. 1, no. 0378-0524, p. 207, sep 2006.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V. M. Alfar, IDENTIFICACIÓN DE PROCESOS SOBREAMORTIGUADOS UTILIZANDO TÉCNICAS DE LAZO ABIERTO, 1st ed. San Pedro, San José, Costa Rica: Universidad de Costa Rica, dec 2001, vol. 11.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O. Aidan, Handbook of PI and PID controller tuning rules, 3rd ed. Imperial College Press, 2009.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R. V. V ́ıctor M. Alfaro, “Optimal robust tuning for 1dof pi/pid control unifying fopdt/sopdt models,” Revista Iberoamericana de Automática e Informática industrial, vol. 8, p. 141–158, 2011.</a:t>
            </a:r>
            <a:endParaRPr sz="1000"/>
          </a:p>
        </p:txBody>
      </p: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3039800" y="4246750"/>
            <a:ext cx="395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93750" y="41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43100" y="112737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123c Alfaro POMTM: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871075" y="1852713"/>
            <a:ext cx="33351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Ecuación del modelo: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7550" y="1772488"/>
            <a:ext cx="2643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0" y="2274988"/>
            <a:ext cx="4201725" cy="10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63" y="3628288"/>
            <a:ext cx="4323076" cy="48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63" y="4235357"/>
            <a:ext cx="4323075" cy="36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6">
            <a:alphaModFix/>
          </a:blip>
          <a:srcRect b="0" l="21511" r="22656" t="0"/>
          <a:stretch/>
        </p:blipFill>
        <p:spPr>
          <a:xfrm>
            <a:off x="325175" y="2124075"/>
            <a:ext cx="1467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550" y="2827150"/>
            <a:ext cx="2300473" cy="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295050" y="204200"/>
            <a:ext cx="56256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85475" y="781975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123c Alfaro POMTM: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5" y="1201600"/>
            <a:ext cx="4311423" cy="35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5163975" y="1928400"/>
            <a:ext cx="2901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Criterio de error integral absoluto (IAE):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8.4220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de dos puntos: Ho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769975"/>
            <a:ext cx="2072600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19150" y="1951838"/>
            <a:ext cx="33351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función de transferencia: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19150" y="3078300"/>
            <a:ext cx="2643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parámetros son: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627875" y="3122525"/>
            <a:ext cx="26430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Coeficientes</a:t>
            </a:r>
            <a:r>
              <a:rPr lang="es-419">
                <a:highlight>
                  <a:srgbClr val="FFFFFF"/>
                </a:highlight>
              </a:rPr>
              <a:t> </a:t>
            </a:r>
            <a:r>
              <a:rPr lang="es-419" sz="1600"/>
              <a:t>del</a:t>
            </a:r>
            <a:r>
              <a:rPr lang="es-419">
                <a:highlight>
                  <a:srgbClr val="FFFFFF"/>
                </a:highlight>
              </a:rPr>
              <a:t> </a:t>
            </a:r>
            <a:r>
              <a:rPr lang="es-419" sz="1600"/>
              <a:t>modelo</a:t>
            </a:r>
            <a:r>
              <a:rPr lang="es-419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a = -0.67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b = 0.67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 = 1.30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 = -0.29</a:t>
            </a:r>
            <a:r>
              <a:rPr lang="es-419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/>
          </a:blip>
          <a:srcRect b="22876" l="0" r="0" t="11385"/>
          <a:stretch/>
        </p:blipFill>
        <p:spPr>
          <a:xfrm>
            <a:off x="3730075" y="1716987"/>
            <a:ext cx="3335100" cy="91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 de identificación de dos puntos: Ho et Al.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25" y="1530000"/>
            <a:ext cx="3966125" cy="32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188900" y="21175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5423000" y="2002400"/>
            <a:ext cx="2901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Criterio de error integral absoluto (IAE):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8.6932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Identificación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System Identification Toolbox de Matlab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254500" y="1735725"/>
            <a:ext cx="3335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Su función de transferencia: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-241275" y="1745050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325425" y="3035150"/>
            <a:ext cx="349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highlight>
                  <a:srgbClr val="FFFFFF"/>
                </a:highlight>
              </a:rPr>
              <a:t>La estimación máxima obtenida fue de 96.58 %.</a:t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highlight>
                  <a:srgbClr val="FFFFFF"/>
                </a:highlight>
              </a:rPr>
              <a:t>IAE = 8.04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35725"/>
            <a:ext cx="3335100" cy="250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0" y="2122400"/>
            <a:ext cx="2887425" cy="89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Comparación </a:t>
            </a:r>
            <a:r>
              <a:rPr lang="es-419"/>
              <a:t>de los modelos de Identificación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1988825" y="2571750"/>
            <a:ext cx="1056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50" y="1053300"/>
            <a:ext cx="4923225" cy="3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b="19109" l="17269" r="17808" t="12000"/>
          <a:stretch/>
        </p:blipFill>
        <p:spPr>
          <a:xfrm>
            <a:off x="5299375" y="2005000"/>
            <a:ext cx="3056174" cy="12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5299375" y="1373488"/>
            <a:ext cx="3495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50">
                <a:highlight>
                  <a:srgbClr val="FFFFFF"/>
                </a:highlight>
              </a:rPr>
              <a:t>Comparación de los modelos usando el IAE</a:t>
            </a:r>
            <a:endParaRPr b="1" sz="1600">
              <a:highlight>
                <a:srgbClr val="FFFFFF"/>
              </a:highlight>
            </a:endParaRPr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41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control </a:t>
            </a:r>
            <a:r>
              <a:rPr lang="es-419"/>
              <a:t>y sintonización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819150" y="1139700"/>
            <a:ext cx="6654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 de sintonización uSORT1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00" y="1642200"/>
            <a:ext cx="3057125" cy="29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887" y="3770000"/>
            <a:ext cx="29813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100" y="1457313"/>
            <a:ext cx="2238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5287" y="2181225"/>
            <a:ext cx="32385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7100" y="3046100"/>
            <a:ext cx="4314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1125" y="4639825"/>
            <a:ext cx="870079" cy="1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