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41CDE-B4AB-4077-B64B-3A612A5116D8}" v="85" dt="2024-08-27T10:05:31.211"/>
    <p1510:client id="{C7B3A6A2-6E8B-4281-A7B8-FC5B96246C19}" v="159" dt="2024-08-27T09:56:27.800"/>
    <p1510:client id="{F6545F27-44C1-ACCB-D41D-B2D2952C0C47}" v="3" dt="2024-08-27T10:07:04.4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40"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52d4f9a445ae9899/Data%20Analysis%20NM%20PROJECT%2020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2d4f9a445ae9899/Data%20Analysis%20NM%20PROJECT%2020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'[Data Analysis NM PROJECT 2024.xlsx]Sheet1'!$D$2:$D$27</c:f>
              <c:numCache>
                <c:formatCode>General</c:formatCode>
                <c:ptCount val="26"/>
                <c:pt idx="0">
                  <c:v>2</c:v>
                </c:pt>
                <c:pt idx="1">
                  <c:v>5</c:v>
                </c:pt>
                <c:pt idx="2">
                  <c:v>3</c:v>
                </c:pt>
                <c:pt idx="3">
                  <c:v>5</c:v>
                </c:pt>
                <c:pt idx="4">
                  <c:v>3</c:v>
                </c:pt>
                <c:pt idx="5">
                  <c:v>3</c:v>
                </c:pt>
                <c:pt idx="6">
                  <c:v>4</c:v>
                </c:pt>
                <c:pt idx="7">
                  <c:v>1</c:v>
                </c:pt>
                <c:pt idx="8">
                  <c:v>4</c:v>
                </c:pt>
                <c:pt idx="9">
                  <c:v>5</c:v>
                </c:pt>
                <c:pt idx="10">
                  <c:v>3</c:v>
                </c:pt>
                <c:pt idx="11">
                  <c:v>4</c:v>
                </c:pt>
                <c:pt idx="12">
                  <c:v>4</c:v>
                </c:pt>
                <c:pt idx="13">
                  <c:v>1</c:v>
                </c:pt>
                <c:pt idx="14">
                  <c:v>1</c:v>
                </c:pt>
                <c:pt idx="15">
                  <c:v>4</c:v>
                </c:pt>
              </c:numCache>
            </c:numRef>
          </c:val>
          <c:smooth val="0"/>
          <c:extLst>
            <c:ext xmlns:c16="http://schemas.microsoft.com/office/drawing/2014/chart" uri="{C3380CC4-5D6E-409C-BE32-E72D297353CC}">
              <c16:uniqueId val="{00000000-B3DC-404B-9155-75E45E5A2322}"/>
            </c:ext>
          </c:extLst>
        </c:ser>
        <c:ser>
          <c:idx val="1"/>
          <c:order val="1"/>
          <c:spPr>
            <a:ln w="28575" cap="rnd">
              <a:solidFill>
                <a:schemeClr val="accent2"/>
              </a:solidFill>
              <a:round/>
            </a:ln>
            <a:effectLst/>
          </c:spPr>
          <c:marker>
            <c:symbol val="none"/>
          </c:marker>
          <c:val>
            <c:numRef>
              <c:f>'[Data Analysis NM PROJECT 2024.xlsx]Sheet1'!$E$2:$E$27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B3DC-404B-9155-75E45E5A2322}"/>
            </c:ext>
          </c:extLst>
        </c:ser>
        <c:dLbls>
          <c:showLegendKey val="0"/>
          <c:showVal val="0"/>
          <c:showCatName val="0"/>
          <c:showSerName val="0"/>
          <c:showPercent val="0"/>
          <c:showBubbleSize val="0"/>
        </c:dLbls>
        <c:smooth val="0"/>
        <c:axId val="1442673536"/>
        <c:axId val="1442675328"/>
      </c:lineChart>
      <c:catAx>
        <c:axId val="144267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5328"/>
        <c:crosses val="autoZero"/>
        <c:auto val="1"/>
        <c:lblAlgn val="ctr"/>
        <c:lblOffset val="100"/>
        <c:noMultiLvlLbl val="0"/>
      </c:catAx>
      <c:valAx>
        <c:axId val="14426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'[Data Analysis NM PROJECT 2024.xlsx]Sheet1'!$D$2:$D$27</c:f>
              <c:numCache>
                <c:formatCode>General</c:formatCode>
                <c:ptCount val="26"/>
                <c:pt idx="0">
                  <c:v>2</c:v>
                </c:pt>
                <c:pt idx="1">
                  <c:v>5</c:v>
                </c:pt>
                <c:pt idx="2">
                  <c:v>3</c:v>
                </c:pt>
                <c:pt idx="3">
                  <c:v>5</c:v>
                </c:pt>
                <c:pt idx="4">
                  <c:v>3</c:v>
                </c:pt>
                <c:pt idx="5">
                  <c:v>3</c:v>
                </c:pt>
                <c:pt idx="6">
                  <c:v>4</c:v>
                </c:pt>
                <c:pt idx="7">
                  <c:v>1</c:v>
                </c:pt>
                <c:pt idx="8">
                  <c:v>4</c:v>
                </c:pt>
                <c:pt idx="9">
                  <c:v>5</c:v>
                </c:pt>
                <c:pt idx="10">
                  <c:v>3</c:v>
                </c:pt>
                <c:pt idx="11">
                  <c:v>4</c:v>
                </c:pt>
                <c:pt idx="12">
                  <c:v>4</c:v>
                </c:pt>
                <c:pt idx="13">
                  <c:v>1</c:v>
                </c:pt>
                <c:pt idx="14">
                  <c:v>1</c:v>
                </c:pt>
                <c:pt idx="15">
                  <c:v>4</c:v>
                </c:pt>
              </c:numCache>
            </c:numRef>
          </c:val>
          <c:smooth val="0"/>
          <c:extLst>
            <c:ext xmlns:c16="http://schemas.microsoft.com/office/drawing/2014/chart" uri="{C3380CC4-5D6E-409C-BE32-E72D297353CC}">
              <c16:uniqueId val="{00000000-8D57-4692-A541-09BCEC64C9CB}"/>
            </c:ext>
          </c:extLst>
        </c:ser>
        <c:ser>
          <c:idx val="1"/>
          <c:order val="1"/>
          <c:spPr>
            <a:ln w="28575" cap="rnd">
              <a:solidFill>
                <a:schemeClr val="accent2"/>
              </a:solidFill>
              <a:round/>
            </a:ln>
            <a:effectLst/>
          </c:spPr>
          <c:marker>
            <c:symbol val="none"/>
          </c:marker>
          <c:val>
            <c:numRef>
              <c:f>'[Data Analysis NM PROJECT 2024.xlsx]Sheet1'!$E$2:$E$27</c:f>
              <c:numCache>
                <c:formatCode>General</c:formatCode>
                <c:ptCount val="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numCache>
            </c:numRef>
          </c:val>
          <c:smooth val="0"/>
          <c:extLst>
            <c:ext xmlns:c16="http://schemas.microsoft.com/office/drawing/2014/chart" uri="{C3380CC4-5D6E-409C-BE32-E72D297353CC}">
              <c16:uniqueId val="{00000001-8D57-4692-A541-09BCEC64C9CB}"/>
            </c:ext>
          </c:extLst>
        </c:ser>
        <c:dLbls>
          <c:showLegendKey val="0"/>
          <c:showVal val="0"/>
          <c:showCatName val="0"/>
          <c:showSerName val="0"/>
          <c:showPercent val="0"/>
          <c:showBubbleSize val="0"/>
        </c:dLbls>
        <c:smooth val="0"/>
        <c:axId val="1442673536"/>
        <c:axId val="1442675328"/>
      </c:lineChart>
      <c:catAx>
        <c:axId val="144267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5328"/>
        <c:crosses val="autoZero"/>
        <c:auto val="1"/>
        <c:lblAlgn val="ctr"/>
        <c:lblOffset val="100"/>
        <c:noMultiLvlLbl val="0"/>
      </c:catAx>
      <c:valAx>
        <c:axId val="14426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67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94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96141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16292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02005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060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4975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14401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35549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8730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31766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48518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306092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58747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406360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69923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55542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20354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77634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a:p>
        </p:txBody>
      </p:sp>
    </p:spTree>
    <p:extLst>
      <p:ext uri="{BB962C8B-B14F-4D97-AF65-F5344CB8AC3E}">
        <p14:creationId xmlns:p14="http://schemas.microsoft.com/office/powerpoint/2010/main" val="1830837950"/>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600200" y="460162"/>
            <a:ext cx="13182600" cy="570669"/>
          </a:xfrm>
          <a:prstGeom prst="rect">
            <a:avLst/>
          </a:prstGeom>
        </p:spPr>
        <p:txBody>
          <a:bodyPr vert="horz" wrap="square" lIns="0" tIns="16510" rIns="0" bIns="0" rtlCol="0">
            <a:spAutoFit/>
          </a:bodyPr>
          <a:lstStyle/>
          <a:p>
            <a:pPr marL="3213735">
              <a:spcBef>
                <a:spcPts val="130"/>
              </a:spcBef>
            </a:pPr>
            <a:r>
              <a:rPr lang="en-US" sz="3600" b="1">
                <a:solidFill>
                  <a:srgbClr val="0F0F0F"/>
                </a:solidFill>
                <a:latin typeface="Times New Roman" panose="02020603050405020304" pitchFamily="18" charset="0"/>
                <a:cs typeface="Times New Roman" panose="02020603050405020304" pitchFamily="18" charset="0"/>
              </a:rPr>
              <a:t>Employee Data Analysis using Excel</a:t>
            </a:r>
            <a:endParaRPr sz="3600" b="1"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56521" y="2041602"/>
            <a:ext cx="9144000" cy="3046988"/>
          </a:xfrm>
          <a:prstGeom prst="rect">
            <a:avLst/>
          </a:prstGeom>
          <a:noFill/>
        </p:spPr>
        <p:txBody>
          <a:bodyPr wrap="square" rtlCol="0">
            <a:spAutoFit/>
          </a:bodyPr>
          <a:lstStyle/>
          <a:p>
            <a:r>
              <a:rPr lang="en-US" sz="3200">
                <a:ln w="0"/>
                <a:effectLst>
                  <a:outerShdw blurRad="38100" dist="19050" dir="2700000" algn="tl" rotWithShape="0">
                    <a:schemeClr val="dk1">
                      <a:alpha val="40000"/>
                    </a:schemeClr>
                  </a:outerShdw>
                </a:effectLst>
                <a:latin typeface="Algerian" panose="04020705040A02060702" pitchFamily="82" charset="0"/>
              </a:rPr>
              <a:t>STUDENT NAME: JAMUNA.M</a:t>
            </a:r>
          </a:p>
          <a:p>
            <a:r>
              <a:rPr lang="en-US" sz="3200">
                <a:ln w="0"/>
                <a:effectLst>
                  <a:outerShdw blurRad="38100" dist="19050" dir="2700000" algn="tl" rotWithShape="0">
                    <a:schemeClr val="dk1">
                      <a:alpha val="40000"/>
                    </a:schemeClr>
                  </a:outerShdw>
                </a:effectLst>
                <a:latin typeface="Algerian" panose="04020705040A02060702" pitchFamily="82" charset="0"/>
              </a:rPr>
              <a:t>REGISTER NO    : 312216774   </a:t>
            </a:r>
          </a:p>
          <a:p>
            <a:r>
              <a:rPr lang="en-US" sz="3200">
                <a:ln w="0"/>
                <a:effectLst>
                  <a:outerShdw blurRad="38100" dist="19050" dir="2700000" algn="tl" rotWithShape="0">
                    <a:schemeClr val="dk1">
                      <a:alpha val="40000"/>
                    </a:schemeClr>
                  </a:outerShdw>
                </a:effectLst>
                <a:latin typeface="Algerian" panose="04020705040A02060702" pitchFamily="82" charset="0"/>
              </a:rPr>
              <a:t>DEPARTMENT   :B.COM ACCOUNTING &amp;FINANCE </a:t>
            </a:r>
          </a:p>
          <a:p>
            <a:r>
              <a:rPr lang="en-US" sz="3200">
                <a:ln w="0"/>
                <a:effectLst>
                  <a:outerShdw blurRad="38100" dist="19050" dir="2700000" algn="tl" rotWithShape="0">
                    <a:schemeClr val="dk1">
                      <a:alpha val="40000"/>
                    </a:schemeClr>
                  </a:outerShdw>
                </a:effectLst>
                <a:latin typeface="Algerian" panose="04020705040A02060702" pitchFamily="82" charset="0"/>
              </a:rPr>
              <a:t>COLLEGE           :SHRI.KRISHNASWAMY.COLLEGE                                                                                                                     .                            FOR WOMEN</a:t>
            </a:r>
          </a:p>
          <a:p>
            <a:r>
              <a:rPr lang="en-US" sz="3200">
                <a:ln w="0"/>
                <a:effectLst>
                  <a:outerShdw blurRad="38100" dist="19050" dir="2700000" algn="tl" rotWithShape="0">
                    <a:schemeClr val="dk1">
                      <a:alpha val="40000"/>
                    </a:schemeClr>
                  </a:outerShdw>
                </a:effectLst>
                <a:latin typeface="Algerian" panose="04020705040A02060702" pitchFamily="82" charset="0"/>
              </a:rPr>
              <a:t>           </a:t>
            </a:r>
            <a:endParaRPr lang="en-IN" sz="2400">
              <a:ln w="0"/>
              <a:effectLst>
                <a:outerShdw blurRad="38100" dist="19050" dir="2700000" algn="tl" rotWithShape="0">
                  <a:schemeClr val="dk1">
                    <a:alpha val="40000"/>
                  </a:schemeClr>
                </a:outerShdw>
              </a:effectLst>
              <a:latin typeface="Algerian" panose="04020705040A02060702" pitchFamily="82" charset="0"/>
            </a:endParaRPr>
          </a:p>
        </p:txBody>
      </p:sp>
      <p:sp>
        <p:nvSpPr>
          <p:cNvPr id="8" name="Flowchart: Connector 7">
            <a:extLst>
              <a:ext uri="{FF2B5EF4-FFF2-40B4-BE49-F238E27FC236}">
                <a16:creationId xmlns:a16="http://schemas.microsoft.com/office/drawing/2014/main" id="{B9B3F3F0-F456-1936-F586-587FFEEECE4A}"/>
              </a:ext>
            </a:extLst>
          </p:cNvPr>
          <p:cNvSpPr/>
          <p:nvPr/>
        </p:nvSpPr>
        <p:spPr>
          <a:xfrm>
            <a:off x="73960" y="528779"/>
            <a:ext cx="1219200" cy="1301001"/>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68481BCA-6EA0-98EE-F531-E12598F7A95D}"/>
              </a:ext>
            </a:extLst>
          </p:cNvPr>
          <p:cNvSpPr/>
          <p:nvPr/>
        </p:nvSpPr>
        <p:spPr>
          <a:xfrm>
            <a:off x="222352" y="4171034"/>
            <a:ext cx="1219200" cy="1301001"/>
          </a:xfrm>
          <a:prstGeom prst="flowChartConnector">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D3F0A1C0-0988-1DAA-B521-320A69F095F8}"/>
              </a:ext>
            </a:extLst>
          </p:cNvPr>
          <p:cNvSpPr/>
          <p:nvPr/>
        </p:nvSpPr>
        <p:spPr>
          <a:xfrm>
            <a:off x="10441641" y="1000053"/>
            <a:ext cx="1750359" cy="1682001"/>
          </a:xfrm>
          <a:prstGeom prst="flowChartConnector">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0DD0C0CF-88CC-D582-EF3B-1734FD0607ED}"/>
              </a:ext>
            </a:extLst>
          </p:cNvPr>
          <p:cNvSpPr/>
          <p:nvPr/>
        </p:nvSpPr>
        <p:spPr>
          <a:xfrm>
            <a:off x="1290636" y="4572000"/>
            <a:ext cx="1219199" cy="1143000"/>
          </a:xfrm>
          <a:prstGeom prst="flowChartConnector">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8116B614-549D-71F4-DFCE-1295376C8D16}"/>
              </a:ext>
            </a:extLst>
          </p:cNvPr>
          <p:cNvSpPr/>
          <p:nvPr/>
        </p:nvSpPr>
        <p:spPr>
          <a:xfrm flipH="1">
            <a:off x="2785494" y="6099362"/>
            <a:ext cx="834278" cy="781050"/>
          </a:xfrm>
          <a:prstGeom prst="flowChartConnector">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384810"/>
            <a:ext cx="3303904" cy="690574"/>
          </a:xfrm>
          <a:prstGeom prst="rect">
            <a:avLst/>
          </a:prstGeom>
        </p:spPr>
        <p:txBody>
          <a:bodyPr vert="horz" wrap="square" lIns="0" tIns="13335" rIns="0" bIns="0" rtlCol="0">
            <a:spAutoFit/>
          </a:bodyPr>
          <a:lstStyle/>
          <a:p>
            <a:pPr marL="12700">
              <a:lnSpc>
                <a:spcPct val="100000"/>
              </a:lnSpc>
              <a:spcBef>
                <a:spcPts val="105"/>
              </a:spcBef>
            </a:pPr>
            <a:r>
              <a:rPr sz="4400" b="1" i="1" spc="15">
                <a:latin typeface="Trebuchet MS"/>
                <a:cs typeface="Trebuchet MS"/>
              </a:rPr>
              <a:t>M</a:t>
            </a:r>
            <a:r>
              <a:rPr sz="4400" b="1" i="1">
                <a:latin typeface="Trebuchet MS"/>
                <a:cs typeface="Trebuchet MS"/>
              </a:rPr>
              <a:t>O</a:t>
            </a:r>
            <a:r>
              <a:rPr sz="4400" b="1" i="1" spc="-15">
                <a:latin typeface="Trebuchet MS"/>
                <a:cs typeface="Trebuchet MS"/>
              </a:rPr>
              <a:t>D</a:t>
            </a:r>
            <a:r>
              <a:rPr sz="4400" b="1" i="1" spc="-35">
                <a:latin typeface="Trebuchet MS"/>
                <a:cs typeface="Trebuchet MS"/>
              </a:rPr>
              <a:t>E</a:t>
            </a:r>
            <a:r>
              <a:rPr sz="4400" b="1" i="1" spc="-30">
                <a:latin typeface="Trebuchet MS"/>
                <a:cs typeface="Trebuchet MS"/>
              </a:rPr>
              <a:t>LL</a:t>
            </a:r>
            <a:r>
              <a:rPr sz="4400" b="1" i="1" spc="-5">
                <a:latin typeface="Trebuchet MS"/>
                <a:cs typeface="Trebuchet MS"/>
              </a:rPr>
              <a:t>I</a:t>
            </a:r>
            <a:r>
              <a:rPr sz="4400" b="1" i="1" spc="30">
                <a:latin typeface="Trebuchet MS"/>
                <a:cs typeface="Trebuchet MS"/>
              </a:rPr>
              <a:t>N</a:t>
            </a:r>
            <a:r>
              <a:rPr sz="4400" b="1" i="1" spc="5">
                <a:latin typeface="Trebuchet MS"/>
                <a:cs typeface="Trebuchet MS"/>
              </a:rPr>
              <a:t>G</a:t>
            </a:r>
            <a:endParaRPr sz="4400" i="1">
              <a:latin typeface="Trebuchet MS"/>
              <a:cs typeface="Trebuchet MS"/>
            </a:endParaRPr>
          </a:p>
        </p:txBody>
      </p:sp>
      <p:sp>
        <p:nvSpPr>
          <p:cNvPr id="14" name="object 3"/>
          <p:cNvSpPr/>
          <p:nvPr/>
        </p:nvSpPr>
        <p:spPr>
          <a:xfrm>
            <a:off x="953452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5CC54FB-E3E7-1B0A-EE55-AA4F86E308B3}"/>
              </a:ext>
            </a:extLst>
          </p:cNvPr>
          <p:cNvSpPr txBox="1"/>
          <p:nvPr/>
        </p:nvSpPr>
        <p:spPr>
          <a:xfrm>
            <a:off x="500172" y="1075157"/>
            <a:ext cx="1100081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 analyze the effectiveness of the training programs, we can create a model to understand the relationship between training duration and performance outcomes. Here’s a concise approach:</a:t>
            </a:r>
            <a:endParaRPr lang="en-US"/>
          </a:p>
          <a:p>
            <a:endParaRPr lang="en-US"/>
          </a:p>
          <a:p>
            <a:endParaRPr lang="en-US"/>
          </a:p>
          <a:p>
            <a:r>
              <a:rPr lang="en-US">
                <a:ea typeface="+mn-lt"/>
                <a:cs typeface="+mn-lt"/>
              </a:rPr>
              <a:t>1. </a:t>
            </a:r>
            <a:r>
              <a:rPr lang="en-US" b="1">
                <a:ea typeface="+mn-lt"/>
                <a:cs typeface="+mn-lt"/>
              </a:rPr>
              <a:t>Data Preparation</a:t>
            </a:r>
            <a:r>
              <a:rPr lang="en-US">
                <a:ea typeface="+mn-lt"/>
                <a:cs typeface="+mn-lt"/>
              </a:rPr>
              <a:t>: Clean and organize the data, ensuring consistency and accuracy. Convert categorical performance levels into numerical values for analysis (e.g., LOW=1, Medium=2, High=3, Very High=4).</a:t>
            </a:r>
            <a:endParaRPr lang="en-US"/>
          </a:p>
          <a:p>
            <a:endParaRPr lang="en-US"/>
          </a:p>
          <a:p>
            <a:endParaRPr lang="en-US"/>
          </a:p>
          <a:p>
            <a:r>
              <a:rPr lang="en-US">
                <a:ea typeface="+mn-lt"/>
                <a:cs typeface="+mn-lt"/>
              </a:rPr>
              <a:t>2. </a:t>
            </a:r>
            <a:r>
              <a:rPr lang="en-US" b="1">
                <a:ea typeface="+mn-lt"/>
                <a:cs typeface="+mn-lt"/>
              </a:rPr>
              <a:t>Exploratory Data Analysis (EDA)</a:t>
            </a:r>
            <a:r>
              <a:rPr lang="en-US">
                <a:ea typeface="+mn-lt"/>
                <a:cs typeface="+mn-lt"/>
              </a:rPr>
              <a:t>: Examine the data for patterns and trends. Use summary statistics, correlations, and visualizations to understand the distribution of training duration and performance levels.</a:t>
            </a:r>
            <a:endParaRPr lang="en-US"/>
          </a:p>
          <a:p>
            <a:endParaRPr lang="en-US"/>
          </a:p>
          <a:p>
            <a:endParaRPr lang="en-US"/>
          </a:p>
          <a:p>
            <a:r>
              <a:rPr lang="en-US">
                <a:ea typeface="+mn-lt"/>
                <a:cs typeface="+mn-lt"/>
              </a:rPr>
              <a:t>3. </a:t>
            </a:r>
            <a:r>
              <a:rPr lang="en-US" b="1">
                <a:ea typeface="+mn-lt"/>
                <a:cs typeface="+mn-lt"/>
              </a:rPr>
              <a:t>Model Selection: </a:t>
            </a:r>
            <a:endParaRPr lang="en-US" b="1"/>
          </a:p>
          <a:p>
            <a:r>
              <a:rPr lang="en-US">
                <a:ea typeface="+mn-lt"/>
                <a:cs typeface="+mn-lt"/>
              </a:rPr>
              <a:t>   - Regression Analysis: Use linear regression to determine if training duration predicts performance levels.</a:t>
            </a:r>
            <a:endParaRPr lang="en-US"/>
          </a:p>
          <a:p>
            <a:r>
              <a:rPr lang="en-US">
                <a:ea typeface="+mn-lt"/>
                <a:cs typeface="+mn-lt"/>
              </a:rPr>
              <a:t>   - Classification Analysis: Apply logistic regression or classification trees to categorize performance levels based on training duration.</a:t>
            </a:r>
            <a:endParaRPr lang="en-US"/>
          </a:p>
          <a:p>
            <a:pPr algn="l"/>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B6CF17-A557-67AD-AD5B-74D11CC772B5}"/>
              </a:ext>
            </a:extLst>
          </p:cNvPr>
          <p:cNvSpPr txBox="1"/>
          <p:nvPr/>
        </p:nvSpPr>
        <p:spPr>
          <a:xfrm>
            <a:off x="569998" y="945684"/>
            <a:ext cx="94745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4.</a:t>
            </a:r>
            <a:r>
              <a:rPr lang="en-US" b="1">
                <a:ea typeface="+mn-lt"/>
                <a:cs typeface="+mn-lt"/>
              </a:rPr>
              <a:t> Model Evaluation: </a:t>
            </a:r>
            <a:r>
              <a:rPr lang="en-US">
                <a:ea typeface="+mn-lt"/>
                <a:cs typeface="+mn-lt"/>
              </a:rPr>
              <a:t>Assess model performance using metrics like R-squared for regression or accuracy and F1 score for classification. Validate the model using cross-validation techniques.</a:t>
            </a:r>
            <a:endParaRPr lang="en-US"/>
          </a:p>
          <a:p>
            <a:endParaRPr lang="en-US"/>
          </a:p>
          <a:p>
            <a:endParaRPr lang="en-US"/>
          </a:p>
          <a:p>
            <a:r>
              <a:rPr lang="en-US">
                <a:ea typeface="+mn-lt"/>
                <a:cs typeface="+mn-lt"/>
              </a:rPr>
              <a:t>5. </a:t>
            </a:r>
            <a:r>
              <a:rPr lang="en-US" b="1">
                <a:ea typeface="+mn-lt"/>
                <a:cs typeface="+mn-lt"/>
              </a:rPr>
              <a:t>Insights and Recommendations:</a:t>
            </a:r>
            <a:r>
              <a:rPr lang="en-US">
                <a:ea typeface="+mn-lt"/>
                <a:cs typeface="+mn-lt"/>
              </a:rPr>
              <a:t> Interpret the model results to provide actionable insights. For example, identify the optimal training duration for achieving high performance or determine which training programs consistently lead to better outcomes.</a:t>
            </a:r>
            <a:endParaRPr lang="en-US"/>
          </a:p>
          <a:p>
            <a:endParaRPr lang="en-US"/>
          </a:p>
          <a:p>
            <a:endParaRPr lang="en-US"/>
          </a:p>
          <a:p>
            <a:r>
              <a:rPr lang="en-US">
                <a:ea typeface="+mn-lt"/>
                <a:cs typeface="+mn-lt"/>
              </a:rPr>
              <a:t>This modelling approach helps in making data-driven decisions to enhance training program effectiveness.</a:t>
            </a:r>
            <a:endParaRPr lang="en-US"/>
          </a:p>
          <a:p>
            <a:pPr algn="l"/>
            <a:endParaRPr lang="en-US"/>
          </a:p>
        </p:txBody>
      </p:sp>
    </p:spTree>
    <p:extLst>
      <p:ext uri="{BB962C8B-B14F-4D97-AF65-F5344CB8AC3E}">
        <p14:creationId xmlns:p14="http://schemas.microsoft.com/office/powerpoint/2010/main" val="305413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3600"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62000" y="299723"/>
            <a:ext cx="2437130" cy="629018"/>
          </a:xfrm>
          <a:prstGeom prst="rect">
            <a:avLst/>
          </a:prstGeom>
        </p:spPr>
        <p:txBody>
          <a:bodyPr vert="horz" wrap="square" lIns="0" tIns="13335" rIns="0" bIns="0" rtlCol="0">
            <a:spAutoFit/>
          </a:bodyPr>
          <a:lstStyle/>
          <a:p>
            <a:pPr marL="12700">
              <a:lnSpc>
                <a:spcPct val="100000"/>
              </a:lnSpc>
              <a:spcBef>
                <a:spcPts val="105"/>
              </a:spcBef>
            </a:pPr>
            <a:r>
              <a:rPr sz="4000" b="1" i="1"/>
              <a:t>R</a:t>
            </a:r>
            <a:r>
              <a:rPr sz="4000" b="1" i="1" spc="-40"/>
              <a:t>E</a:t>
            </a:r>
            <a:r>
              <a:rPr sz="4000" b="1" i="1" spc="15"/>
              <a:t>S</a:t>
            </a:r>
            <a:r>
              <a:rPr sz="4000" b="1" i="1" spc="-30"/>
              <a:t>U</a:t>
            </a:r>
            <a:r>
              <a:rPr sz="4000" b="1" i="1" spc="-405"/>
              <a:t>L</a:t>
            </a:r>
            <a:r>
              <a:rPr sz="4000" b="1" i="1"/>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D8B08AD1-7925-44B2-1513-EF594AC47A32}"/>
              </a:ext>
            </a:extLst>
          </p:cNvPr>
          <p:cNvSpPr txBox="1"/>
          <p:nvPr/>
        </p:nvSpPr>
        <p:spPr>
          <a:xfrm>
            <a:off x="214489" y="1041401"/>
            <a:ext cx="9598378" cy="4770537"/>
          </a:xfrm>
          <a:prstGeom prst="rect">
            <a:avLst/>
          </a:prstGeom>
          <a:noFill/>
        </p:spPr>
        <p:txBody>
          <a:bodyPr wrap="square" rtlCol="0">
            <a:spAutoFit/>
          </a:bodyPr>
          <a:lstStyle/>
          <a:p>
            <a:r>
              <a:rPr lang="en-US" sz="2400" b="1"/>
              <a:t>Training Duration and Performance: </a:t>
            </a:r>
            <a:r>
              <a:rPr lang="en-US" sz="2000"/>
              <a:t>Longer training durations are generally associated with higher performance levels. For instance, programs with durations of 4 or 5 days often achieve "High" or "Very High" performance levels. </a:t>
            </a:r>
          </a:p>
          <a:p>
            <a:endParaRPr lang="en-US" sz="2400" b="1"/>
          </a:p>
          <a:p>
            <a:r>
              <a:rPr lang="en-US" sz="2400" b="1"/>
              <a:t>Program Type: </a:t>
            </a:r>
            <a:r>
              <a:rPr lang="en-US" sz="2000"/>
              <a:t>Technical Skills and Project Management programs show a broad range of performance outcomes, while Customer Service training tends to have more variability with frequent "Low" performance levels for shorter durations</a:t>
            </a:r>
            <a:r>
              <a:rPr lang="en-US" sz="2400"/>
              <a:t>.</a:t>
            </a:r>
          </a:p>
          <a:p>
            <a:endParaRPr lang="en-US" sz="2400"/>
          </a:p>
          <a:p>
            <a:r>
              <a:rPr lang="en-US" sz="2400" b="1"/>
              <a:t>Key Insights:</a:t>
            </a:r>
            <a:r>
              <a:rPr lang="en-US" sz="2400"/>
              <a:t> </a:t>
            </a:r>
            <a:r>
              <a:rPr lang="en-US" sz="2000"/>
              <a:t>To improve performance outcomes, consider extending the duration of training programs and tailoring them based on the type of training. Programs with durations of 4 or 5 days tend to yield better performance levels.</a:t>
            </a:r>
            <a:endParaRPr lang="en-US" sz="2400"/>
          </a:p>
        </p:txBody>
      </p:sp>
      <p:graphicFrame>
        <p:nvGraphicFramePr>
          <p:cNvPr id="8" name="Chart 7">
            <a:extLst>
              <a:ext uri="{FF2B5EF4-FFF2-40B4-BE49-F238E27FC236}">
                <a16:creationId xmlns:a16="http://schemas.microsoft.com/office/drawing/2014/main" id="{B1A5A535-8F34-A802-2370-460DBCA9493B}"/>
              </a:ext>
              <a:ext uri="{147F2762-F138-4A5C-976F-8EAC2B608ADB}">
                <a16:predDERef xmlns:a16="http://schemas.microsoft.com/office/drawing/2014/main" pred="{07C9E4DA-FE91-E122-8189-EB36E613A35B}"/>
              </a:ext>
            </a:extLst>
          </p:cNvPr>
          <p:cNvGraphicFramePr>
            <a:graphicFrameLocks/>
          </p:cNvGraphicFramePr>
          <p:nvPr>
            <p:extLst>
              <p:ext uri="{D42A27DB-BD31-4B8C-83A1-F6EECF244321}">
                <p14:modId xmlns:p14="http://schemas.microsoft.com/office/powerpoint/2010/main" val="3516878550"/>
              </p:ext>
            </p:extLst>
          </p:nvPr>
        </p:nvGraphicFramePr>
        <p:xfrm>
          <a:off x="9445978" y="2500254"/>
          <a:ext cx="2667000" cy="26289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76200"/>
            <a:ext cx="8534400" cy="1507067"/>
          </a:xfrm>
        </p:spPr>
        <p:txBody>
          <a:bodyPr>
            <a:normAutofit/>
          </a:bodyPr>
          <a:lstStyle/>
          <a:p>
            <a:r>
              <a:rPr lang="en-US" sz="4000" b="1" i="1">
                <a:latin typeface="Times New Roman" panose="02020603050405020304" pitchFamily="18" charset="0"/>
                <a:cs typeface="Times New Roman" panose="02020603050405020304" pitchFamily="18" charset="0"/>
              </a:rPr>
              <a:t>conclusion</a:t>
            </a:r>
            <a:endParaRPr lang="en-IN" sz="4000" b="1" i="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30F730-4EDD-91F9-45ED-98D4EA7C2D62}"/>
              </a:ext>
            </a:extLst>
          </p:cNvPr>
          <p:cNvSpPr txBox="1"/>
          <p:nvPr/>
        </p:nvSpPr>
        <p:spPr>
          <a:xfrm>
            <a:off x="1752600" y="1981200"/>
            <a:ext cx="7620000" cy="4031873"/>
          </a:xfrm>
          <a:prstGeom prst="rect">
            <a:avLst/>
          </a:prstGeom>
          <a:noFill/>
        </p:spPr>
        <p:txBody>
          <a:bodyPr wrap="square" rtlCol="0">
            <a:spAutoFit/>
          </a:bodyPr>
          <a:lstStyle/>
          <a:p>
            <a:r>
              <a:rPr lang="en-US" sz="3200"/>
              <a:t>Longer training durations generally lead to better performance outcomes. Programs with 4-5 days of training are more effective, while shorter durations often result in lower performance. Tailoring training to specific needs can further enhance results.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90" y="3585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6745387" y="37540"/>
            <a:ext cx="5689722"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82150" y="4800600"/>
            <a:ext cx="671576" cy="66136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254375" y="574277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i="1" cap="none">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TITLE</a:t>
            </a:r>
          </a:p>
        </p:txBody>
      </p:sp>
      <p:sp>
        <p:nvSpPr>
          <p:cNvPr id="22" name="object 22"/>
          <p:cNvSpPr txBox="1">
            <a:spLocks noGrp="1"/>
          </p:cNvSpPr>
          <p:nvPr>
            <p:ph type="sldNum" sz="quarter" idx="12"/>
          </p:nvPr>
        </p:nvSpPr>
        <p:spPr>
          <a:xfrm>
            <a:off x="10363200" y="5748904"/>
            <a:ext cx="1142245" cy="499496"/>
          </a:xfrm>
          <a:prstGeom prst="rect">
            <a:avLst/>
          </a:prstGeom>
        </p:spPr>
        <p:txBody>
          <a:bodyPr vert="horz" wrap="square" lIns="0" tIns="6985" rIns="0" bIns="0" rtlCol="0">
            <a:spAutoFit/>
          </a:bodyPr>
          <a:lstStyle/>
          <a:p>
            <a:pPr marL="38100">
              <a:lnSpc>
                <a:spcPct val="100000"/>
              </a:lnSpc>
              <a:spcBef>
                <a:spcPts val="55"/>
              </a:spcBef>
            </a:pPr>
            <a:r>
              <a:rPr lang="en-US" spc="10"/>
              <a:t>2</a:t>
            </a:r>
            <a:endParaRPr spc="1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584775"/>
          </a:xfrm>
          <a:prstGeom prst="rect">
            <a:avLst/>
          </a:prstGeom>
          <a:noFill/>
        </p:spPr>
        <p:txBody>
          <a:bodyPr wrap="square" rtlCol="0">
            <a:spAutoFit/>
          </a:bodyPr>
          <a:lstStyle/>
          <a:p>
            <a:r>
              <a:rPr lang="en-US" sz="32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a:solidFill>
                <a:srgbClr val="7030A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5688615-A945-C5B8-E6B9-6606795759FB}"/>
              </a:ext>
            </a:extLst>
          </p:cNvPr>
          <p:cNvSpPr txBox="1"/>
          <p:nvPr/>
        </p:nvSpPr>
        <p:spPr>
          <a:xfrm>
            <a:off x="1265322" y="3317454"/>
            <a:ext cx="8577427" cy="954107"/>
          </a:xfrm>
          <a:prstGeom prst="rect">
            <a:avLst/>
          </a:prstGeom>
          <a:noFill/>
        </p:spPr>
        <p:txBody>
          <a:bodyPr wrap="square" rtlCol="0">
            <a:spAutoFit/>
          </a:bodyPr>
          <a:lstStyle/>
          <a:p>
            <a:r>
              <a:rPr lang="en-US" sz="2400">
                <a:ln w="0"/>
                <a:solidFill>
                  <a:schemeClr val="accent1"/>
                </a:solidFill>
                <a:effectLst>
                  <a:outerShdw blurRad="38100" dist="25400" dir="5400000" algn="ctr" rotWithShape="0">
                    <a:srgbClr val="6E747A">
                      <a:alpha val="43000"/>
                    </a:srgbClr>
                  </a:outerShdw>
                </a:effectLst>
              </a:rPr>
              <a:t>(</a:t>
            </a:r>
            <a:r>
              <a:rPr lang="en-US" sz="2800" b="1">
                <a:ln w="0"/>
                <a:solidFill>
                  <a:schemeClr val="accent1"/>
                </a:solidFill>
                <a:effectLst>
                  <a:outerShdw blurRad="38100" dist="25400" dir="5400000" algn="ctr" rotWithShape="0">
                    <a:srgbClr val="6E747A">
                      <a:alpha val="43000"/>
                    </a:srgbClr>
                  </a:outerShdw>
                </a:effectLst>
              </a:rPr>
              <a:t>Optimizing Training Program Effectiveness Based on Duration and Performance Outcomes)</a:t>
            </a:r>
            <a:endParaRPr lang="en-US" sz="2400" b="1">
              <a:ln w="0"/>
              <a:solidFill>
                <a:schemeClr val="accent1"/>
              </a:solidFill>
              <a:effectLst>
                <a:outerShdw blurRad="38100" dist="25400" dir="5400000" algn="ctr" rotWithShape="0">
                  <a:srgbClr val="6E747A">
                    <a:alpha val="43000"/>
                  </a:srgbClr>
                </a:outerShdw>
              </a:effectLst>
            </a:endParaRPr>
          </a:p>
        </p:txBody>
      </p:sp>
      <p:sp>
        <p:nvSpPr>
          <p:cNvPr id="25" name="Oval 24">
            <a:extLst>
              <a:ext uri="{FF2B5EF4-FFF2-40B4-BE49-F238E27FC236}">
                <a16:creationId xmlns:a16="http://schemas.microsoft.com/office/drawing/2014/main" id="{012520E3-BA8C-49C8-7C6C-10B4CE95772B}"/>
              </a:ext>
            </a:extLst>
          </p:cNvPr>
          <p:cNvSpPr/>
          <p:nvPr/>
        </p:nvSpPr>
        <p:spPr>
          <a:xfrm>
            <a:off x="10596561" y="5083311"/>
            <a:ext cx="1297905" cy="1284755"/>
          </a:xfrm>
          <a:prstGeom prst="ellipse">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DE111B7-5590-C67A-0EE9-8420F05DA2C3}"/>
              </a:ext>
            </a:extLst>
          </p:cNvPr>
          <p:cNvSpPr/>
          <p:nvPr/>
        </p:nvSpPr>
        <p:spPr>
          <a:xfrm>
            <a:off x="9666282" y="5702331"/>
            <a:ext cx="1297905" cy="1284755"/>
          </a:xfrm>
          <a:prstGeom prst="ellipse">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53900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1509630" y="6124765"/>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a:ln>
              <a:noFill/>
            </a:ln>
            <a:effectLst>
              <a:softEdge rad="112500"/>
            </a:effectLst>
          </p:spPr>
        </p:pic>
        <p:pic>
          <p:nvPicPr>
            <p:cNvPr id="20" name="object 20"/>
            <p:cNvPicPr/>
            <p:nvPr/>
          </p:nvPicPr>
          <p:blipFill>
            <a:blip r:embed="rId4" cstate="print"/>
            <a:stretch>
              <a:fillRect/>
            </a:stretch>
          </p:blipFill>
          <p:spPr>
            <a:xfrm>
              <a:off x="47625" y="3819523"/>
              <a:ext cx="1733550" cy="3009898"/>
            </a:xfrm>
            <a:prstGeom prst="rect">
              <a:avLst/>
            </a:prstGeom>
            <a:ln>
              <a:noFill/>
            </a:ln>
            <a:effectLst>
              <a:softEdge rad="112500"/>
            </a:effectLst>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cap="none">
                <a:ln w="0"/>
                <a:solidFill>
                  <a:schemeClr val="accent1"/>
                </a:solidFill>
                <a:effectLst>
                  <a:outerShdw blurRad="38100" dist="25400" dir="5400000" algn="ctr" rotWithShape="0">
                    <a:srgbClr val="6E747A">
                      <a:alpha val="43000"/>
                    </a:srgbClr>
                  </a:outerShdw>
                </a:effectLst>
              </a:rPr>
              <a:t>AGENDA</a:t>
            </a:r>
          </a:p>
        </p:txBody>
      </p:sp>
      <p:sp>
        <p:nvSpPr>
          <p:cNvPr id="22" name="object 22"/>
          <p:cNvSpPr txBox="1">
            <a:spLocks noGrp="1"/>
          </p:cNvSpPr>
          <p:nvPr>
            <p:ph type="sldNum" sz="quarter" idx="12"/>
          </p:nvPr>
        </p:nvSpPr>
        <p:spPr>
          <a:xfrm>
            <a:off x="10363200" y="5748904"/>
            <a:ext cx="1219200" cy="49949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
        <p:nvSpPr>
          <p:cNvPr id="24" name="Flowchart: Connector 23">
            <a:extLst>
              <a:ext uri="{FF2B5EF4-FFF2-40B4-BE49-F238E27FC236}">
                <a16:creationId xmlns:a16="http://schemas.microsoft.com/office/drawing/2014/main" id="{F0F13FD4-B5AC-8296-C0B5-EF4E642471C6}"/>
              </a:ext>
            </a:extLst>
          </p:cNvPr>
          <p:cNvSpPr/>
          <p:nvPr/>
        </p:nvSpPr>
        <p:spPr>
          <a:xfrm>
            <a:off x="11281030" y="5720325"/>
            <a:ext cx="457200" cy="604275"/>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63200" y="1819274"/>
            <a:ext cx="1295400" cy="13049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a:t>P</a:t>
            </a:r>
            <a:r>
              <a:rPr sz="4250" b="1" i="1" spc="15"/>
              <a:t>ROB</a:t>
            </a:r>
            <a:r>
              <a:rPr sz="4250" b="1" i="1" spc="55"/>
              <a:t>L</a:t>
            </a:r>
            <a:r>
              <a:rPr sz="4250" b="1" i="1" spc="-20"/>
              <a:t>E</a:t>
            </a:r>
            <a:r>
              <a:rPr sz="4250" b="1" i="1" spc="20"/>
              <a:t>M</a:t>
            </a:r>
            <a:r>
              <a:rPr sz="4250" b="1" i="1"/>
              <a:t>	</a:t>
            </a:r>
            <a:r>
              <a:rPr sz="4250" b="1" i="1" spc="10"/>
              <a:t>S</a:t>
            </a:r>
            <a:r>
              <a:rPr sz="4250" b="1" i="1" spc="-370"/>
              <a:t>T</a:t>
            </a:r>
            <a:r>
              <a:rPr sz="4250" b="1" i="1" spc="-375"/>
              <a:t>A</a:t>
            </a:r>
            <a:r>
              <a:rPr sz="4250" b="1" i="1" spc="15"/>
              <a:t>T</a:t>
            </a:r>
            <a:r>
              <a:rPr sz="4250" b="1" i="1" spc="-10"/>
              <a:t>E</a:t>
            </a:r>
            <a:r>
              <a:rPr sz="4250" b="1" i="1" spc="-20"/>
              <a:t>ME</a:t>
            </a:r>
            <a:r>
              <a:rPr sz="4250" b="1" i="1" spc="10"/>
              <a:t>NT</a:t>
            </a:r>
            <a:endParaRPr sz="4250" b="1" i="1"/>
          </a:p>
        </p:txBody>
      </p:sp>
      <p:sp>
        <p:nvSpPr>
          <p:cNvPr id="11" name="TextBox 10">
            <a:extLst>
              <a:ext uri="{FF2B5EF4-FFF2-40B4-BE49-F238E27FC236}">
                <a16:creationId xmlns:a16="http://schemas.microsoft.com/office/drawing/2014/main" id="{82B0867F-E59B-871E-1C91-6E03E4C32868}"/>
              </a:ext>
            </a:extLst>
          </p:cNvPr>
          <p:cNvSpPr txBox="1"/>
          <p:nvPr/>
        </p:nvSpPr>
        <p:spPr>
          <a:xfrm>
            <a:off x="228600" y="1981200"/>
            <a:ext cx="7620000" cy="3170099"/>
          </a:xfrm>
          <a:prstGeom prst="rect">
            <a:avLst/>
          </a:prstGeom>
          <a:noFill/>
        </p:spPr>
        <p:txBody>
          <a:bodyPr wrap="square" rtlCol="0">
            <a:spAutoFit/>
          </a:bodyPr>
          <a:lstStyle/>
          <a:p>
            <a:r>
              <a:rPr lang="en-US" sz="2000"/>
              <a:t>The problem involves analyzing the effectiveness of various training programs, with specific focus on their duration and resulting performance levels. The data includes different training programs (e.g., Customer Service, Project Management, Technical Skills, Leadership Development), their outcomes, duration in days, and associated performance levels (e.g., Low, Medium, High, Very High). The goal is to determine any correlations or patterns between the training duration and the performance outcomes.</a:t>
            </a:r>
          </a:p>
        </p:txBody>
      </p:sp>
      <p:sp>
        <p:nvSpPr>
          <p:cNvPr id="12" name="object 6">
            <a:extLst>
              <a:ext uri="{FF2B5EF4-FFF2-40B4-BE49-F238E27FC236}">
                <a16:creationId xmlns:a16="http://schemas.microsoft.com/office/drawing/2014/main" id="{C1FED381-470C-F00E-4FB4-517A1D9D6860}"/>
              </a:ext>
            </a:extLst>
          </p:cNvPr>
          <p:cNvSpPr/>
          <p:nvPr/>
        </p:nvSpPr>
        <p:spPr>
          <a:xfrm>
            <a:off x="9458325" y="951660"/>
            <a:ext cx="1295400" cy="13049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20000"/>
              <a:lumOff val="80000"/>
            </a:schemeClr>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353550" y="14848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52605"/>
            <a:ext cx="62706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b="1" i="1" spc="5"/>
              <a:t>PROJECT</a:t>
            </a:r>
            <a:r>
              <a:rPr lang="en-US" sz="4000" b="1" i="1" spc="5"/>
              <a:t> </a:t>
            </a:r>
            <a:r>
              <a:rPr sz="4000" b="1" i="1" spc="-20"/>
              <a:t>OVERVIEW</a:t>
            </a:r>
            <a:endParaRPr sz="4000" b="1" i="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5</a:t>
            </a:fld>
            <a:endParaRPr spc="10"/>
          </a:p>
        </p:txBody>
      </p:sp>
      <p:sp>
        <p:nvSpPr>
          <p:cNvPr id="9" name="TextBox 8">
            <a:extLst>
              <a:ext uri="{FF2B5EF4-FFF2-40B4-BE49-F238E27FC236}">
                <a16:creationId xmlns:a16="http://schemas.microsoft.com/office/drawing/2014/main" id="{83F1A480-61FB-FE8D-C8CF-C7043E92391C}"/>
              </a:ext>
            </a:extLst>
          </p:cNvPr>
          <p:cNvSpPr txBox="1"/>
          <p:nvPr/>
        </p:nvSpPr>
        <p:spPr>
          <a:xfrm>
            <a:off x="1066800" y="2133600"/>
            <a:ext cx="8077200" cy="3170099"/>
          </a:xfrm>
          <a:prstGeom prst="rect">
            <a:avLst/>
          </a:prstGeom>
          <a:noFill/>
        </p:spPr>
        <p:txBody>
          <a:bodyPr wrap="square" rtlCol="0">
            <a:spAutoFit/>
          </a:bodyPr>
          <a:lstStyle/>
          <a:p>
            <a:r>
              <a:rPr lang="en-US" sz="2000"/>
              <a:t>The project involves evaluating the outcomes of various training programs across different categories, such as Customer Service, Project Management, Technical Skills, and Leadership Development. The dataset includes information on the training duration (in days), whether the training was completed, and the performance level achieved (ranging from Low to Very High). The objective is to analyze the effectiveness of these training programs, identify trends, and potentially provide recommendations for optimizing training strategies to improve performance outcomes.</a:t>
            </a:r>
          </a:p>
        </p:txBody>
      </p:sp>
      <p:sp>
        <p:nvSpPr>
          <p:cNvPr id="12" name="Flowchart: Connector 11">
            <a:extLst>
              <a:ext uri="{FF2B5EF4-FFF2-40B4-BE49-F238E27FC236}">
                <a16:creationId xmlns:a16="http://schemas.microsoft.com/office/drawing/2014/main" id="{EF206076-9875-1343-6497-6B8D2A4D3805}"/>
              </a:ext>
            </a:extLst>
          </p:cNvPr>
          <p:cNvSpPr/>
          <p:nvPr/>
        </p:nvSpPr>
        <p:spPr>
          <a:xfrm>
            <a:off x="11248270" y="5895975"/>
            <a:ext cx="609600" cy="352425"/>
          </a:xfrm>
          <a:prstGeom prst="flowChartConnector">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615487"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20000"/>
              <a:lumOff val="80000"/>
            </a:schemeClr>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38338"/>
            <a:ext cx="6158548" cy="570669"/>
          </a:xfrm>
          <a:prstGeom prst="rect">
            <a:avLst/>
          </a:prstGeom>
        </p:spPr>
        <p:txBody>
          <a:bodyPr vert="horz" wrap="square" lIns="0" tIns="16510" rIns="0" bIns="0" rtlCol="0">
            <a:spAutoFit/>
          </a:bodyPr>
          <a:lstStyle/>
          <a:p>
            <a:pPr marL="12700">
              <a:lnSpc>
                <a:spcPct val="100000"/>
              </a:lnSpc>
              <a:spcBef>
                <a:spcPts val="130"/>
              </a:spcBef>
            </a:pPr>
            <a:r>
              <a:rPr b="1" i="1" spc="25"/>
              <a:t>W</a:t>
            </a:r>
            <a:r>
              <a:rPr b="1" i="1" spc="-20"/>
              <a:t>H</a:t>
            </a:r>
            <a:r>
              <a:rPr b="1" i="1" spc="20"/>
              <a:t>O</a:t>
            </a:r>
            <a:r>
              <a:rPr b="1" i="1" spc="-235"/>
              <a:t> </a:t>
            </a:r>
            <a:r>
              <a:rPr b="1" i="1" spc="-10"/>
              <a:t>AR</a:t>
            </a:r>
            <a:r>
              <a:rPr b="1" i="1" spc="15"/>
              <a:t>E</a:t>
            </a:r>
            <a:r>
              <a:rPr b="1" i="1" spc="-35"/>
              <a:t> </a:t>
            </a:r>
            <a:r>
              <a:rPr b="1" i="1" spc="-10"/>
              <a:t>T</a:t>
            </a:r>
            <a:r>
              <a:rPr b="1" i="1" spc="-15"/>
              <a:t>H</a:t>
            </a:r>
            <a:r>
              <a:rPr b="1" i="1" spc="15"/>
              <a:t>E</a:t>
            </a:r>
            <a:r>
              <a:rPr b="1" i="1" spc="-35"/>
              <a:t> </a:t>
            </a:r>
            <a:r>
              <a:rPr b="1" i="1" spc="-20"/>
              <a:t>E</a:t>
            </a:r>
            <a:r>
              <a:rPr b="1" i="1" spc="30"/>
              <a:t>N</a:t>
            </a:r>
            <a:r>
              <a:rPr b="1" i="1" spc="15"/>
              <a:t>D</a:t>
            </a:r>
            <a:r>
              <a:rPr b="1" i="1" spc="-45"/>
              <a:t> </a:t>
            </a:r>
            <a:r>
              <a:rPr b="1" i="1"/>
              <a:t>U</a:t>
            </a:r>
            <a:r>
              <a:rPr b="1" i="1" spc="10"/>
              <a:t>S</a:t>
            </a:r>
            <a:r>
              <a:rPr b="1" i="1" spc="-25"/>
              <a:t>E</a:t>
            </a:r>
            <a:r>
              <a:rPr b="1" i="1" spc="-10"/>
              <a:t>R</a:t>
            </a:r>
            <a:r>
              <a:rPr b="1" i="1" spc="5"/>
              <a:t>S?</a:t>
            </a:r>
            <a:endParaRPr b="1" i="1"/>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US" spc="10" smtClean="0"/>
              <a:t>6</a:t>
            </a:fld>
            <a:endParaRPr spc="10"/>
          </a:p>
        </p:txBody>
      </p:sp>
      <p:sp>
        <p:nvSpPr>
          <p:cNvPr id="7" name="TextBox 6">
            <a:extLst>
              <a:ext uri="{FF2B5EF4-FFF2-40B4-BE49-F238E27FC236}">
                <a16:creationId xmlns:a16="http://schemas.microsoft.com/office/drawing/2014/main" id="{FA266972-C633-06B7-0477-1824C9B3BB30}"/>
              </a:ext>
            </a:extLst>
          </p:cNvPr>
          <p:cNvSpPr txBox="1"/>
          <p:nvPr/>
        </p:nvSpPr>
        <p:spPr>
          <a:xfrm>
            <a:off x="1181940" y="1825527"/>
            <a:ext cx="8686800" cy="3970318"/>
          </a:xfrm>
          <a:prstGeom prst="rect">
            <a:avLst/>
          </a:prstGeom>
          <a:noFill/>
        </p:spPr>
        <p:txBody>
          <a:bodyPr wrap="square" rtlCol="0">
            <a:spAutoFit/>
          </a:bodyPr>
          <a:lstStyle/>
          <a:p>
            <a:r>
              <a:rPr lang="en-US" sz="2800"/>
              <a:t>The end users of this analysis are likely to be HR professionals, training managers, or organizational leaders who are responsible for designing, implementing, and assessing the effectiveness of employee training programs. They would use the insights from this data to optimize training efforts, improve employee performance, and enhance overall organizational productivity.</a:t>
            </a:r>
          </a:p>
        </p:txBody>
      </p:sp>
      <p:sp>
        <p:nvSpPr>
          <p:cNvPr id="9" name="Cloud 8">
            <a:extLst>
              <a:ext uri="{FF2B5EF4-FFF2-40B4-BE49-F238E27FC236}">
                <a16:creationId xmlns:a16="http://schemas.microsoft.com/office/drawing/2014/main" id="{C38886DF-D495-3E4B-97ED-EA77B9ECBA4E}"/>
              </a:ext>
            </a:extLst>
          </p:cNvPr>
          <p:cNvSpPr/>
          <p:nvPr/>
        </p:nvSpPr>
        <p:spPr>
          <a:xfrm>
            <a:off x="6086475" y="716108"/>
            <a:ext cx="2133600" cy="769918"/>
          </a:xfrm>
          <a:prstGeom prst="cloud">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05308F3-2D31-E62C-9A03-22629552150A}"/>
              </a:ext>
            </a:extLst>
          </p:cNvPr>
          <p:cNvSpPr/>
          <p:nvPr/>
        </p:nvSpPr>
        <p:spPr>
          <a:xfrm>
            <a:off x="11200645" y="5672137"/>
            <a:ext cx="609600" cy="628650"/>
          </a:xfrm>
          <a:prstGeom prst="ellipse">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2200275"/>
            <a:ext cx="2695574" cy="3695700"/>
          </a:xfrm>
          <a:prstGeom prst="rect">
            <a:avLst/>
          </a:prstGeom>
          <a:ln>
            <a:noFill/>
          </a:ln>
          <a:effectLst>
            <a:softEdge rad="112500"/>
          </a:effectLst>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5124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i="1" spc="10"/>
              <a:t>O</a:t>
            </a:r>
            <a:r>
              <a:rPr sz="3600" b="1" i="1" spc="25"/>
              <a:t>U</a:t>
            </a:r>
            <a:r>
              <a:rPr sz="3600" b="1" i="1"/>
              <a:t>R</a:t>
            </a:r>
            <a:r>
              <a:rPr sz="3600" b="1" i="1" spc="5"/>
              <a:t> </a:t>
            </a:r>
            <a:r>
              <a:rPr sz="3600" b="1" i="1" spc="25"/>
              <a:t>S</a:t>
            </a:r>
            <a:r>
              <a:rPr sz="3600" b="1" i="1" spc="10"/>
              <a:t>O</a:t>
            </a:r>
            <a:r>
              <a:rPr sz="3600" b="1" i="1" spc="25"/>
              <a:t>LU</a:t>
            </a:r>
            <a:r>
              <a:rPr sz="3600" b="1" i="1" spc="-35"/>
              <a:t>T</a:t>
            </a:r>
            <a:r>
              <a:rPr sz="3600" b="1" i="1" spc="-30"/>
              <a:t>I</a:t>
            </a:r>
            <a:r>
              <a:rPr sz="3600" b="1" i="1" spc="10"/>
              <a:t>O</a:t>
            </a:r>
            <a:r>
              <a:rPr sz="3600" b="1" i="1"/>
              <a:t>N</a:t>
            </a:r>
            <a:r>
              <a:rPr sz="3600" b="1" i="1" spc="-345"/>
              <a:t> </a:t>
            </a:r>
            <a:r>
              <a:rPr sz="3600" b="1" i="1" spc="-35"/>
              <a:t>A</a:t>
            </a:r>
            <a:r>
              <a:rPr sz="3600" b="1" i="1" spc="-5"/>
              <a:t>N</a:t>
            </a:r>
            <a:r>
              <a:rPr sz="3600" b="1" i="1"/>
              <a:t>D</a:t>
            </a:r>
            <a:r>
              <a:rPr sz="3600" b="1" i="1" spc="35"/>
              <a:t> </a:t>
            </a:r>
            <a:r>
              <a:rPr sz="3600" b="1" i="1" spc="-30"/>
              <a:t>I</a:t>
            </a:r>
            <a:r>
              <a:rPr sz="3600" b="1" i="1" spc="-35"/>
              <a:t>T</a:t>
            </a:r>
            <a:r>
              <a:rPr sz="3600" b="1" i="1"/>
              <a:t>S</a:t>
            </a:r>
            <a:r>
              <a:rPr sz="3600" b="1" i="1" spc="60"/>
              <a:t> </a:t>
            </a:r>
            <a:r>
              <a:rPr sz="3600" b="1" i="1" spc="-295"/>
              <a:t>V</a:t>
            </a:r>
            <a:r>
              <a:rPr sz="3600" b="1" i="1" spc="-35"/>
              <a:t>A</a:t>
            </a:r>
            <a:r>
              <a:rPr sz="3600" b="1" i="1" spc="25"/>
              <a:t>LU</a:t>
            </a:r>
            <a:r>
              <a:rPr sz="3600" b="1" i="1"/>
              <a:t>E</a:t>
            </a:r>
            <a:r>
              <a:rPr sz="3600" b="1" i="1" spc="-65"/>
              <a:t> </a:t>
            </a:r>
            <a:r>
              <a:rPr sz="3600" b="1" i="1" spc="-15"/>
              <a:t>P</a:t>
            </a:r>
            <a:r>
              <a:rPr sz="3600" b="1" i="1" spc="-30"/>
              <a:t>R</a:t>
            </a:r>
            <a:r>
              <a:rPr sz="3600" b="1" i="1" spc="10"/>
              <a:t>O</a:t>
            </a:r>
            <a:r>
              <a:rPr sz="3600" b="1" i="1" spc="-15"/>
              <a:t>P</a:t>
            </a:r>
            <a:r>
              <a:rPr sz="3600" b="1" i="1" spc="10"/>
              <a:t>O</a:t>
            </a:r>
            <a:r>
              <a:rPr sz="3600" b="1" i="1" spc="25"/>
              <a:t>S</a:t>
            </a:r>
            <a:r>
              <a:rPr sz="3600" b="1" i="1" spc="-30"/>
              <a:t>I</a:t>
            </a:r>
            <a:r>
              <a:rPr sz="3600" b="1" i="1" spc="-35"/>
              <a:t>T</a:t>
            </a:r>
            <a:r>
              <a:rPr sz="3600" b="1" i="1" spc="-30"/>
              <a:t>I</a:t>
            </a:r>
            <a:r>
              <a:rPr sz="3600" b="1" i="1" spc="10"/>
              <a:t>O</a:t>
            </a:r>
            <a:r>
              <a:rPr sz="3600" b="1" i="1"/>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7C379D4-54AE-3885-9D80-D0476D98C6D0}"/>
              </a:ext>
            </a:extLst>
          </p:cNvPr>
          <p:cNvSpPr txBox="1"/>
          <p:nvPr/>
        </p:nvSpPr>
        <p:spPr>
          <a:xfrm>
            <a:off x="3940268" y="2039363"/>
            <a:ext cx="6000750"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a:t>Solution</a:t>
            </a:r>
            <a:r>
              <a:rPr lang="en-US" sz="2400"/>
              <a:t>: A tool that analyzes training effectiveness by linking training duration to performance outcomes.</a:t>
            </a:r>
          </a:p>
          <a:p>
            <a:endParaRPr lang="en-US" sz="2400"/>
          </a:p>
          <a:p>
            <a:pPr marL="342900" indent="-342900">
              <a:buFont typeface="Arial" panose="020B0604020202020204" pitchFamily="34" charset="0"/>
              <a:buChar char="•"/>
            </a:pPr>
            <a:r>
              <a:rPr lang="en-US" sz="2400" b="1"/>
              <a:t>Value Proposition</a:t>
            </a:r>
            <a:r>
              <a:rPr lang="en-US" sz="2400"/>
              <a:t>: Helps organizations optimize training investments, enhancing employee performance and productivity</a:t>
            </a:r>
            <a:r>
              <a:rPr lang="en-US"/>
              <a:t>.</a:t>
            </a:r>
          </a:p>
        </p:txBody>
      </p:sp>
      <p:sp>
        <p:nvSpPr>
          <p:cNvPr id="10" name="Flowchart: Connector 9">
            <a:extLst>
              <a:ext uri="{FF2B5EF4-FFF2-40B4-BE49-F238E27FC236}">
                <a16:creationId xmlns:a16="http://schemas.microsoft.com/office/drawing/2014/main" id="{7CCD3306-BC44-A7E9-D37E-83D4C2F16BC3}"/>
              </a:ext>
            </a:extLst>
          </p:cNvPr>
          <p:cNvSpPr/>
          <p:nvPr/>
        </p:nvSpPr>
        <p:spPr>
          <a:xfrm>
            <a:off x="11049000" y="5819775"/>
            <a:ext cx="685800" cy="581025"/>
          </a:xfrm>
          <a:prstGeom prst="flowChartConnector">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76200"/>
            <a:ext cx="5105400" cy="1676400"/>
          </a:xfrm>
        </p:spPr>
        <p:txBody>
          <a:bodyPr>
            <a:normAutofit/>
          </a:bodyPr>
          <a:lstStyle/>
          <a:p>
            <a:r>
              <a:rPr lang="en-IN" b="1" i="1"/>
              <a:t>Dataset Description</a:t>
            </a:r>
          </a:p>
        </p:txBody>
      </p:sp>
      <p:sp>
        <p:nvSpPr>
          <p:cNvPr id="3" name="TextBox 2">
            <a:extLst>
              <a:ext uri="{FF2B5EF4-FFF2-40B4-BE49-F238E27FC236}">
                <a16:creationId xmlns:a16="http://schemas.microsoft.com/office/drawing/2014/main" id="{BB700A97-3EF2-2977-4837-35D503D5A3CD}"/>
              </a:ext>
            </a:extLst>
          </p:cNvPr>
          <p:cNvSpPr txBox="1"/>
          <p:nvPr/>
        </p:nvSpPr>
        <p:spPr>
          <a:xfrm>
            <a:off x="533400" y="2286000"/>
            <a:ext cx="6934200" cy="2677656"/>
          </a:xfrm>
          <a:prstGeom prst="rect">
            <a:avLst/>
          </a:prstGeom>
          <a:noFill/>
        </p:spPr>
        <p:txBody>
          <a:bodyPr wrap="square" rtlCol="0">
            <a:spAutoFit/>
          </a:bodyPr>
          <a:lstStyle/>
          <a:p>
            <a:r>
              <a:rPr lang="en-US" sz="2800"/>
              <a:t>The dataset includes details on employee training programs, showing the type of training, duration in days, completion status, and the resulting performance level (Low, Medium, High, Very High).</a:t>
            </a:r>
          </a:p>
        </p:txBody>
      </p:sp>
      <p:graphicFrame>
        <p:nvGraphicFramePr>
          <p:cNvPr id="5" name="Chart 4">
            <a:extLst>
              <a:ext uri="{FF2B5EF4-FFF2-40B4-BE49-F238E27FC236}">
                <a16:creationId xmlns:a16="http://schemas.microsoft.com/office/drawing/2014/main" id="{87A4F317-9AAA-F613-CCB8-E01D751BF38B}"/>
              </a:ext>
              <a:ext uri="{147F2762-F138-4A5C-976F-8EAC2B608ADB}">
                <a16:predDERef xmlns:a16="http://schemas.microsoft.com/office/drawing/2014/main" pred="{07C9E4DA-FE91-E122-8189-EB36E613A35B}"/>
              </a:ext>
            </a:extLst>
          </p:cNvPr>
          <p:cNvGraphicFramePr>
            <a:graphicFrameLocks/>
          </p:cNvGraphicFramePr>
          <p:nvPr>
            <p:extLst>
              <p:ext uri="{D42A27DB-BD31-4B8C-83A1-F6EECF244321}">
                <p14:modId xmlns:p14="http://schemas.microsoft.com/office/powerpoint/2010/main" val="2065333445"/>
              </p:ext>
            </p:extLst>
          </p:nvPr>
        </p:nvGraphicFramePr>
        <p:xfrm>
          <a:off x="8458200" y="2114550"/>
          <a:ext cx="2667000" cy="2628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9667875" y="4696946"/>
            <a:ext cx="504825" cy="762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354703"/>
            <a:ext cx="2524125" cy="4446145"/>
          </a:xfrm>
          <a:prstGeom prst="rect">
            <a:avLst/>
          </a:prstGeom>
          <a:ln>
            <a:noFill/>
          </a:ln>
          <a:effectLst>
            <a:softEdge rad="112500"/>
          </a:effectLst>
        </p:spPr>
      </p:pic>
      <p:sp>
        <p:nvSpPr>
          <p:cNvPr id="7" name="object 7"/>
          <p:cNvSpPr txBox="1">
            <a:spLocks noGrp="1"/>
          </p:cNvSpPr>
          <p:nvPr>
            <p:ph type="title"/>
          </p:nvPr>
        </p:nvSpPr>
        <p:spPr>
          <a:xfrm>
            <a:off x="739775" y="674174"/>
            <a:ext cx="8480425" cy="632224"/>
          </a:xfrm>
          <a:prstGeom prst="rect">
            <a:avLst/>
          </a:prstGeom>
        </p:spPr>
        <p:txBody>
          <a:bodyPr vert="horz" wrap="square" lIns="0" tIns="16510" rIns="0" bIns="0" rtlCol="0">
            <a:spAutoFit/>
          </a:bodyPr>
          <a:lstStyle/>
          <a:p>
            <a:pPr marL="12700">
              <a:lnSpc>
                <a:spcPct val="100000"/>
              </a:lnSpc>
              <a:spcBef>
                <a:spcPts val="130"/>
              </a:spcBef>
            </a:pPr>
            <a:r>
              <a:rPr sz="4000" b="1" spc="15"/>
              <a:t>THE</a:t>
            </a:r>
            <a:r>
              <a:rPr sz="4000" b="1" spc="20"/>
              <a:t> </a:t>
            </a:r>
            <a:r>
              <a:rPr lang="en-US" sz="4000" b="1" spc="20"/>
              <a:t>"</a:t>
            </a:r>
            <a:r>
              <a:rPr sz="4000" b="1" spc="10"/>
              <a:t>WOW</a:t>
            </a:r>
            <a:r>
              <a:rPr lang="en-US" sz="4000" b="1" spc="10"/>
              <a:t>"</a:t>
            </a:r>
            <a:r>
              <a:rPr sz="4000" b="1" spc="85"/>
              <a:t> </a:t>
            </a:r>
            <a:r>
              <a:rPr sz="4000" b="1" spc="10"/>
              <a:t>IN</a:t>
            </a:r>
            <a:r>
              <a:rPr sz="4000" b="1" spc="-5"/>
              <a:t> </a:t>
            </a:r>
            <a:r>
              <a:rPr sz="4000" b="1" spc="15"/>
              <a:t>OUR</a:t>
            </a:r>
            <a:r>
              <a:rPr sz="4000" b="1" spc="-10"/>
              <a:t> </a:t>
            </a:r>
            <a:r>
              <a:rPr sz="4000" b="1" spc="20"/>
              <a:t>SOLUTION</a:t>
            </a:r>
            <a:endParaRPr sz="400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EFF7FE1-D9FD-9DEA-EB83-95F31AF233CC}"/>
              </a:ext>
            </a:extLst>
          </p:cNvPr>
          <p:cNvSpPr txBox="1"/>
          <p:nvPr/>
        </p:nvSpPr>
        <p:spPr>
          <a:xfrm>
            <a:off x="3276600" y="1828800"/>
            <a:ext cx="5715000" cy="3785652"/>
          </a:xfrm>
          <a:prstGeom prst="rect">
            <a:avLst/>
          </a:prstGeom>
          <a:noFill/>
        </p:spPr>
        <p:txBody>
          <a:bodyPr wrap="square" rtlCol="0">
            <a:spAutoFit/>
          </a:bodyPr>
          <a:lstStyle/>
          <a:p>
            <a:r>
              <a:rPr lang="en-US" sz="2400"/>
              <a:t>The solution provides actionable insights by correlating training duration with performance outcomes, allowing organizations to identify the most effective training programs and optimize their training strategies. This targeted approach enhances training ROI, boosts employee performance, and drives organizational success.</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859</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Century Gothic</vt:lpstr>
      <vt:lpstr>Times New Roman</vt:lpstr>
      <vt:lpstr>Trebuchet MS</vt:lpstr>
      <vt:lpstr>Wingdings 3</vt:lpstr>
      <vt:lpstr>Slice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Jamuna M</cp:lastModifiedBy>
  <cp:revision>2</cp:revision>
  <dcterms:created xsi:type="dcterms:W3CDTF">2024-03-29T15:07:22Z</dcterms:created>
  <dcterms:modified xsi:type="dcterms:W3CDTF">2024-08-27T10:27:57Z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