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76" r:id="rId5"/>
    <p:sldId id="280" r:id="rId6"/>
    <p:sldId id="281" r:id="rId7"/>
    <p:sldId id="282" r:id="rId8"/>
    <p:sldId id="260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7121" autoAdjust="0"/>
  </p:normalViewPr>
  <p:slideViewPr>
    <p:cSldViewPr snapToGrid="0">
      <p:cViewPr varScale="1">
        <p:scale>
          <a:sx n="65" d="100"/>
          <a:sy n="65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0F6BB-F99B-4A36-B6B4-F88B00645F24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AE995-585C-42F8-82F8-D22C33B339F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174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840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062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560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8429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969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9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41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23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0501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924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557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CBCE-97DA-4573-908C-DAE62F3513D5}" type="datetimeFigureOut">
              <a:rPr lang="es-EC" smtClean="0"/>
              <a:t>23/08/2016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6F0F-7E67-478E-B422-30BA0A6C18F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516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792" y="1161608"/>
            <a:ext cx="10409166" cy="949524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UNIVERSIDAD DE LAS FUERZAS ARMADAS “ESPE” </a:t>
            </a:r>
            <a:br>
              <a:rPr lang="es-EC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C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Extensión Latacunga</a:t>
            </a:r>
            <a:endParaRPr lang="es-EC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25939"/>
            <a:ext cx="9144000" cy="1219809"/>
          </a:xfrm>
        </p:spPr>
        <p:txBody>
          <a:bodyPr>
            <a:normAutofit/>
          </a:bodyPr>
          <a:lstStyle/>
          <a:p>
            <a:r>
              <a:rPr lang="es-EC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PROGRAMACIÓN VISUAL</a:t>
            </a:r>
            <a:endParaRPr lang="es-EC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C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SISTEMA ACADÉMICO: </a:t>
            </a:r>
            <a:r>
              <a:rPr lang="es-EC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SISACA</a:t>
            </a:r>
            <a:endParaRPr lang="es-EC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90186" y="-2867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90186" y="1704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2056" name="Imagen 13" descr="es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117661" y="207712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/>
          <p:cNvCxnSpPr>
            <a:cxnSpLocks noChangeShapeType="1"/>
          </p:cNvCxnSpPr>
          <p:nvPr/>
        </p:nvCxnSpPr>
        <p:spPr bwMode="auto">
          <a:xfrm>
            <a:off x="898057" y="1019625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ector recto 17"/>
          <p:cNvCxnSpPr>
            <a:cxnSpLocks noChangeShapeType="1"/>
          </p:cNvCxnSpPr>
          <p:nvPr/>
        </p:nvCxnSpPr>
        <p:spPr bwMode="auto">
          <a:xfrm>
            <a:off x="898057" y="979100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-288758" y="1704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32" name="Picture 2" descr="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Imagen 9" descr="Logo ES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186" y="1949221"/>
            <a:ext cx="163830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ubtítulo 2"/>
          <p:cNvSpPr txBox="1">
            <a:spLocks/>
          </p:cNvSpPr>
          <p:nvPr/>
        </p:nvSpPr>
        <p:spPr>
          <a:xfrm>
            <a:off x="8740975" y="5284711"/>
            <a:ext cx="3162267" cy="1439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Integrantes: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C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Armas </a:t>
            </a:r>
            <a:r>
              <a:rPr lang="es-EC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Jael</a:t>
            </a:r>
            <a:endParaRPr lang="es-EC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C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Malla </a:t>
            </a:r>
            <a:r>
              <a:rPr lang="es-EC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Katherine</a:t>
            </a:r>
            <a:endParaRPr lang="es-EC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0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9720"/>
            <a:ext cx="10515600" cy="1059148"/>
          </a:xfrm>
        </p:spPr>
        <p:txBody>
          <a:bodyPr/>
          <a:lstStyle/>
          <a:p>
            <a:r>
              <a:rPr lang="es-EC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Interfaces: Profesor</a:t>
            </a:r>
            <a:endParaRPr lang="es-EC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3" descr="es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538766" y="165353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>
            <a:cxnSpLocks noChangeShapeType="1"/>
          </p:cNvCxnSpPr>
          <p:nvPr/>
        </p:nvCxnSpPr>
        <p:spPr bwMode="auto">
          <a:xfrm>
            <a:off x="898057" y="1749126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6"/>
          <p:cNvCxnSpPr>
            <a:cxnSpLocks noChangeShapeType="1"/>
          </p:cNvCxnSpPr>
          <p:nvPr/>
        </p:nvCxnSpPr>
        <p:spPr bwMode="auto">
          <a:xfrm>
            <a:off x="898057" y="1789643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Imagen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01" y="1569281"/>
            <a:ext cx="4806397" cy="49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9720"/>
            <a:ext cx="10515600" cy="1059148"/>
          </a:xfrm>
        </p:spPr>
        <p:txBody>
          <a:bodyPr/>
          <a:lstStyle/>
          <a:p>
            <a:r>
              <a:rPr lang="es-EC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Interfaces: Estudiante</a:t>
            </a:r>
            <a:endParaRPr lang="es-EC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3" descr="es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538766" y="165353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>
            <a:cxnSpLocks noChangeShapeType="1"/>
          </p:cNvCxnSpPr>
          <p:nvPr/>
        </p:nvCxnSpPr>
        <p:spPr bwMode="auto">
          <a:xfrm>
            <a:off x="898057" y="1749126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6"/>
          <p:cNvCxnSpPr>
            <a:cxnSpLocks noChangeShapeType="1"/>
          </p:cNvCxnSpPr>
          <p:nvPr/>
        </p:nvCxnSpPr>
        <p:spPr bwMode="auto">
          <a:xfrm>
            <a:off x="898057" y="1789643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Imagen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87" y="1579438"/>
            <a:ext cx="6106140" cy="45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81957"/>
            <a:ext cx="10515600" cy="1325563"/>
          </a:xfrm>
        </p:spPr>
        <p:txBody>
          <a:bodyPr/>
          <a:lstStyle/>
          <a:p>
            <a:r>
              <a:rPr lang="es-EC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Introducción</a:t>
            </a:r>
            <a:endParaRPr lang="es-EC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65914"/>
            <a:ext cx="10515600" cy="4351338"/>
          </a:xfrm>
        </p:spPr>
        <p:txBody>
          <a:bodyPr/>
          <a:lstStyle/>
          <a:p>
            <a:pPr algn="just"/>
            <a:r>
              <a:rPr lang="es-EC" dirty="0" smtClean="0">
                <a:latin typeface="Century Gothic" panose="020B0502020202020204" pitchFamily="34" charset="0"/>
              </a:rPr>
              <a:t>SISACA, es un sistema académico, diseñado para permitir el </a:t>
            </a:r>
            <a:r>
              <a:rPr lang="es-EC" dirty="0" err="1" smtClean="0">
                <a:latin typeface="Century Gothic" panose="020B0502020202020204" pitchFamily="34" charset="0"/>
              </a:rPr>
              <a:t>login</a:t>
            </a:r>
            <a:r>
              <a:rPr lang="es-EC" dirty="0" smtClean="0">
                <a:latin typeface="Century Gothic" panose="020B0502020202020204" pitchFamily="34" charset="0"/>
              </a:rPr>
              <a:t> de usuarios, ingreso de calificaciones, registro de usuarios e infraestructura.</a:t>
            </a:r>
            <a:endParaRPr lang="es-EC" dirty="0">
              <a:latin typeface="Century Gothic" panose="020B0502020202020204" pitchFamily="34" charset="0"/>
            </a:endParaRPr>
          </a:p>
          <a:p>
            <a:endParaRPr lang="es-EC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3" descr="es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538766" y="165353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>
            <a:cxnSpLocks noChangeShapeType="1"/>
          </p:cNvCxnSpPr>
          <p:nvPr/>
        </p:nvCxnSpPr>
        <p:spPr bwMode="auto">
          <a:xfrm>
            <a:off x="898057" y="1749126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6"/>
          <p:cNvCxnSpPr>
            <a:cxnSpLocks noChangeShapeType="1"/>
          </p:cNvCxnSpPr>
          <p:nvPr/>
        </p:nvCxnSpPr>
        <p:spPr bwMode="auto">
          <a:xfrm>
            <a:off x="898057" y="1789643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3450338" y="4073463"/>
            <a:ext cx="489725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slope"/>
            </a:sp3d>
          </a:bodyPr>
          <a:lstStyle/>
          <a:p>
            <a:pPr algn="ctr"/>
            <a:r>
              <a:rPr lang="es-ES" sz="6600" b="1" dirty="0" smtClean="0">
                <a:ln/>
                <a:solidFill>
                  <a:schemeClr val="accent4"/>
                </a:solidFill>
              </a:rPr>
              <a:t>SISACA</a:t>
            </a:r>
            <a:endParaRPr lang="es-ES" sz="66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7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257" y="781304"/>
            <a:ext cx="10515600" cy="914608"/>
          </a:xfrm>
        </p:spPr>
        <p:txBody>
          <a:bodyPr/>
          <a:lstStyle/>
          <a:p>
            <a:r>
              <a:rPr lang="es-EC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Descripción Funcional</a:t>
            </a:r>
            <a:endParaRPr lang="es-EC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8057" y="2017383"/>
            <a:ext cx="10515600" cy="4359352"/>
          </a:xfrm>
        </p:spPr>
        <p:txBody>
          <a:bodyPr>
            <a:normAutofit/>
          </a:bodyPr>
          <a:lstStyle/>
          <a:p>
            <a:r>
              <a:rPr lang="es-ES" sz="2400" dirty="0"/>
              <a:t>El nuevo Sistema Académico, SISACA, permite visualizar información pública del colegio, aulas y laboratorios que tiene el mismo. Además permite el ingreso al sistema del personal administrativo, profesores y alumnos</a:t>
            </a:r>
            <a:r>
              <a:rPr lang="es-ES" sz="2400" dirty="0" smtClean="0"/>
              <a:t>.</a:t>
            </a:r>
          </a:p>
          <a:p>
            <a:endParaRPr lang="es-EC" sz="2400" dirty="0"/>
          </a:p>
          <a:p>
            <a:r>
              <a:rPr lang="es-ES" sz="2400" dirty="0" smtClean="0"/>
              <a:t>SISACA </a:t>
            </a:r>
            <a:r>
              <a:rPr lang="es-ES" sz="2400" dirty="0"/>
              <a:t>realiza el control de Altas, Bajas y Cambios (ABC), según los usuarios Administrador y Profesor lo requieran.</a:t>
            </a:r>
            <a:endParaRPr lang="es-EC" sz="2400" dirty="0"/>
          </a:p>
          <a:p>
            <a:pPr algn="just"/>
            <a:endParaRPr lang="es-EC" sz="2400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3" descr="es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538766" y="165353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>
            <a:cxnSpLocks noChangeShapeType="1"/>
          </p:cNvCxnSpPr>
          <p:nvPr/>
        </p:nvCxnSpPr>
        <p:spPr bwMode="auto">
          <a:xfrm>
            <a:off x="898057" y="1749126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6"/>
          <p:cNvCxnSpPr>
            <a:cxnSpLocks noChangeShapeType="1"/>
          </p:cNvCxnSpPr>
          <p:nvPr/>
        </p:nvCxnSpPr>
        <p:spPr bwMode="auto">
          <a:xfrm>
            <a:off x="898057" y="1789643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94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257" y="781304"/>
            <a:ext cx="10515600" cy="914608"/>
          </a:xfrm>
        </p:spPr>
        <p:txBody>
          <a:bodyPr/>
          <a:lstStyle/>
          <a:p>
            <a:r>
              <a:rPr lang="es-EC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Descripción Funcional (II)</a:t>
            </a:r>
            <a:endParaRPr lang="es-EC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8057" y="2017383"/>
            <a:ext cx="10515600" cy="4359352"/>
          </a:xfrm>
        </p:spPr>
        <p:txBody>
          <a:bodyPr>
            <a:normAutofit/>
          </a:bodyPr>
          <a:lstStyle/>
          <a:p>
            <a:r>
              <a:rPr lang="es-ES" sz="2400" dirty="0"/>
              <a:t>SISACA, permite el acceso a los usuarios que tengan una cuenta dentro del mismo, el personal administrativo puede hacer el ingreso de nuevos profesores, estudiantes, aulas y laboratorios con sus respectivas especificaciones; al usuario Profesor le permite el ingreso de calificaciones por asignatura y estudiante; al usuario Estudiante le permite la visualización de sus calificaciones.</a:t>
            </a:r>
            <a:endParaRPr lang="es-EC" sz="2400" dirty="0"/>
          </a:p>
          <a:p>
            <a:pPr algn="just"/>
            <a:endParaRPr lang="es-EC" sz="2400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3" descr="es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538766" y="165353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>
            <a:cxnSpLocks noChangeShapeType="1"/>
          </p:cNvCxnSpPr>
          <p:nvPr/>
        </p:nvCxnSpPr>
        <p:spPr bwMode="auto">
          <a:xfrm>
            <a:off x="898057" y="1749126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6"/>
          <p:cNvCxnSpPr>
            <a:cxnSpLocks noChangeShapeType="1"/>
          </p:cNvCxnSpPr>
          <p:nvPr/>
        </p:nvCxnSpPr>
        <p:spPr bwMode="auto">
          <a:xfrm>
            <a:off x="898057" y="1789643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007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257" y="781304"/>
            <a:ext cx="10515600" cy="914608"/>
          </a:xfrm>
        </p:spPr>
        <p:txBody>
          <a:bodyPr/>
          <a:lstStyle/>
          <a:p>
            <a:r>
              <a:rPr lang="es-EC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Software Base</a:t>
            </a:r>
            <a:endParaRPr lang="es-EC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3" descr="es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538766" y="165353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>
            <a:cxnSpLocks noChangeShapeType="1"/>
          </p:cNvCxnSpPr>
          <p:nvPr/>
        </p:nvCxnSpPr>
        <p:spPr bwMode="auto">
          <a:xfrm>
            <a:off x="898057" y="1749126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6"/>
          <p:cNvCxnSpPr>
            <a:cxnSpLocks noChangeShapeType="1"/>
          </p:cNvCxnSpPr>
          <p:nvPr/>
        </p:nvCxnSpPr>
        <p:spPr bwMode="auto">
          <a:xfrm>
            <a:off x="898057" y="1789643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770357"/>
              </p:ext>
            </p:extLst>
          </p:nvPr>
        </p:nvGraphicFramePr>
        <p:xfrm>
          <a:off x="1352467" y="2095802"/>
          <a:ext cx="9163133" cy="3098610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3453872"/>
                <a:gridCol w="5709261"/>
              </a:tblGrid>
              <a:tr h="4207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 dirty="0">
                          <a:effectLst/>
                        </a:rPr>
                        <a:t>Software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>
                          <a:effectLst/>
                        </a:rPr>
                        <a:t>Versión</a:t>
                      </a:r>
                      <a:endParaRPr lang="es-EC" sz="2400" kern="15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50682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 dirty="0">
                          <a:effectLst/>
                        </a:rPr>
                        <a:t>Sistema Operativo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>
                          <a:effectLst/>
                        </a:rPr>
                        <a:t>Windows 8.1, Windows 10</a:t>
                      </a:r>
                      <a:endParaRPr lang="es-EC" sz="2400" kern="15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4207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 dirty="0" err="1">
                          <a:effectLst/>
                        </a:rPr>
                        <a:t>MySQL</a:t>
                      </a:r>
                      <a:r>
                        <a:rPr lang="es-ES" sz="2800" kern="150" dirty="0">
                          <a:effectLst/>
                        </a:rPr>
                        <a:t> </a:t>
                      </a:r>
                      <a:r>
                        <a:rPr lang="es-ES" sz="2800" kern="150" dirty="0" err="1">
                          <a:effectLst/>
                        </a:rPr>
                        <a:t>Installer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>
                          <a:effectLst/>
                        </a:rPr>
                        <a:t>5.7.14</a:t>
                      </a:r>
                      <a:endParaRPr lang="es-EC" sz="2400" kern="15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46411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 dirty="0" err="1">
                          <a:effectLst/>
                        </a:rPr>
                        <a:t>MySQL</a:t>
                      </a:r>
                      <a:r>
                        <a:rPr lang="es-ES" sz="2800" kern="150" dirty="0">
                          <a:effectLst/>
                        </a:rPr>
                        <a:t> </a:t>
                      </a:r>
                      <a:r>
                        <a:rPr lang="es-ES" sz="2800" kern="150" dirty="0" err="1">
                          <a:effectLst/>
                        </a:rPr>
                        <a:t>Workbench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 dirty="0">
                          <a:effectLst/>
                        </a:rPr>
                        <a:t>6.3.7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4207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 dirty="0" smtClean="0">
                          <a:effectLst/>
                        </a:rPr>
                        <a:t>Visual </a:t>
                      </a:r>
                      <a:r>
                        <a:rPr lang="es-ES" sz="2800" kern="150" dirty="0">
                          <a:effectLst/>
                        </a:rPr>
                        <a:t>Studio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 dirty="0" err="1">
                          <a:effectLst/>
                        </a:rPr>
                        <a:t>Community</a:t>
                      </a:r>
                      <a:r>
                        <a:rPr lang="es-ES" sz="2800" kern="150" dirty="0">
                          <a:effectLst/>
                        </a:rPr>
                        <a:t> 2013, 2015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4207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C" sz="2400" kern="150" dirty="0" err="1" smtClean="0">
                          <a:effectLst/>
                        </a:rPr>
                        <a:t>Power</a:t>
                      </a:r>
                      <a:r>
                        <a:rPr lang="es-EC" sz="2400" kern="150" baseline="0" dirty="0" smtClean="0">
                          <a:effectLst/>
                        </a:rPr>
                        <a:t> </a:t>
                      </a:r>
                      <a:r>
                        <a:rPr lang="es-EC" sz="2400" kern="150" baseline="0" dirty="0" err="1" smtClean="0">
                          <a:effectLst/>
                        </a:rPr>
                        <a:t>Designer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C" sz="2400" kern="150" dirty="0" smtClean="0">
                          <a:effectLst/>
                        </a:rPr>
                        <a:t>16.5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4207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 dirty="0" err="1">
                          <a:effectLst/>
                        </a:rPr>
                        <a:t>Git</a:t>
                      </a:r>
                      <a:r>
                        <a:rPr lang="es-ES" sz="2800" kern="150" dirty="0">
                          <a:effectLst/>
                        </a:rPr>
                        <a:t> </a:t>
                      </a:r>
                      <a:r>
                        <a:rPr lang="es-ES" sz="2800" kern="150" dirty="0" err="1">
                          <a:effectLst/>
                        </a:rPr>
                        <a:t>Hub</a:t>
                      </a:r>
                      <a:r>
                        <a:rPr lang="es-ES" sz="2800" kern="150" dirty="0">
                          <a:effectLst/>
                        </a:rPr>
                        <a:t> Desktop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2800" kern="150" dirty="0">
                          <a:effectLst/>
                        </a:rPr>
                        <a:t>3.2.0.0</a:t>
                      </a:r>
                      <a:endParaRPr lang="es-EC" sz="24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257" y="145948"/>
            <a:ext cx="10515600" cy="914608"/>
          </a:xfrm>
        </p:spPr>
        <p:txBody>
          <a:bodyPr>
            <a:normAutofit/>
          </a:bodyPr>
          <a:lstStyle/>
          <a:p>
            <a:r>
              <a:rPr lang="es-EC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Diagrama de Clases</a:t>
            </a:r>
            <a:endParaRPr lang="es-EC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3" descr="es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538766" y="165353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>
            <a:cxnSpLocks noChangeShapeType="1"/>
          </p:cNvCxnSpPr>
          <p:nvPr/>
        </p:nvCxnSpPr>
        <p:spPr bwMode="auto">
          <a:xfrm>
            <a:off x="898057" y="1749126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6"/>
          <p:cNvCxnSpPr>
            <a:cxnSpLocks noChangeShapeType="1"/>
          </p:cNvCxnSpPr>
          <p:nvPr/>
        </p:nvCxnSpPr>
        <p:spPr bwMode="auto">
          <a:xfrm>
            <a:off x="898057" y="1789643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3073" name="Imagen 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8" t="22903" r="20625" b="13406"/>
          <a:stretch>
            <a:fillRect/>
          </a:stretch>
        </p:blipFill>
        <p:spPr bwMode="auto">
          <a:xfrm>
            <a:off x="2803108" y="856997"/>
            <a:ext cx="56483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Imagen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3" t="18510" r="21156" b="18427"/>
          <a:stretch>
            <a:fillRect/>
          </a:stretch>
        </p:blipFill>
        <p:spPr bwMode="auto">
          <a:xfrm>
            <a:off x="2803108" y="2862010"/>
            <a:ext cx="55435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92477" y="9546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92477" y="14118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92477" y="48503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43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257" y="338965"/>
            <a:ext cx="10515600" cy="914608"/>
          </a:xfrm>
        </p:spPr>
        <p:txBody>
          <a:bodyPr/>
          <a:lstStyle/>
          <a:p>
            <a:r>
              <a:rPr lang="es-EC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Modelo Entidad Relación</a:t>
            </a:r>
            <a:endParaRPr lang="es-EC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3" descr="es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538766" y="165353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>
            <a:cxnSpLocks noChangeShapeType="1"/>
          </p:cNvCxnSpPr>
          <p:nvPr/>
        </p:nvCxnSpPr>
        <p:spPr bwMode="auto">
          <a:xfrm>
            <a:off x="898057" y="1749126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6"/>
          <p:cNvCxnSpPr>
            <a:cxnSpLocks noChangeShapeType="1"/>
          </p:cNvCxnSpPr>
          <p:nvPr/>
        </p:nvCxnSpPr>
        <p:spPr bwMode="auto">
          <a:xfrm>
            <a:off x="898057" y="1789643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2050" name="Imagen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08" y="1076453"/>
            <a:ext cx="5372100" cy="322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/>
          <a:stretch>
            <a:fillRect/>
          </a:stretch>
        </p:blipFill>
        <p:spPr bwMode="auto">
          <a:xfrm>
            <a:off x="2803108" y="4210304"/>
            <a:ext cx="5381625" cy="27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03108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03108" y="388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803108" y="6924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8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9720"/>
            <a:ext cx="10515600" cy="1059148"/>
          </a:xfrm>
        </p:spPr>
        <p:txBody>
          <a:bodyPr/>
          <a:lstStyle/>
          <a:p>
            <a:r>
              <a:rPr lang="es-EC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Interfaces:Menu</a:t>
            </a:r>
            <a:endParaRPr lang="es-EC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3" descr="es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538766" y="165353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>
            <a:cxnSpLocks noChangeShapeType="1"/>
          </p:cNvCxnSpPr>
          <p:nvPr/>
        </p:nvCxnSpPr>
        <p:spPr bwMode="auto">
          <a:xfrm>
            <a:off x="898057" y="1749126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6"/>
          <p:cNvCxnSpPr>
            <a:cxnSpLocks noChangeShapeType="1"/>
          </p:cNvCxnSpPr>
          <p:nvPr/>
        </p:nvCxnSpPr>
        <p:spPr bwMode="auto">
          <a:xfrm>
            <a:off x="898057" y="1789643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Imagen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60" y="2048234"/>
            <a:ext cx="7907594" cy="39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9720"/>
            <a:ext cx="10515600" cy="1059148"/>
          </a:xfrm>
        </p:spPr>
        <p:txBody>
          <a:bodyPr/>
          <a:lstStyle/>
          <a:p>
            <a:r>
              <a:rPr lang="es-EC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Interfaces: Administrador</a:t>
            </a:r>
            <a:endParaRPr lang="es-EC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2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" y="6376735"/>
            <a:ext cx="2558217" cy="3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3" descr="es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9538766" y="165353"/>
            <a:ext cx="216852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>
            <a:cxnSpLocks noChangeShapeType="1"/>
          </p:cNvCxnSpPr>
          <p:nvPr/>
        </p:nvCxnSpPr>
        <p:spPr bwMode="auto">
          <a:xfrm>
            <a:off x="898057" y="1749126"/>
            <a:ext cx="10368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6"/>
          <p:cNvCxnSpPr>
            <a:cxnSpLocks noChangeShapeType="1"/>
          </p:cNvCxnSpPr>
          <p:nvPr/>
        </p:nvCxnSpPr>
        <p:spPr bwMode="auto">
          <a:xfrm>
            <a:off x="898057" y="1789643"/>
            <a:ext cx="10368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Imagen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31" y="1749126"/>
            <a:ext cx="5293882" cy="47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P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220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 Unicode MS</vt:lpstr>
      <vt:lpstr>Arial</vt:lpstr>
      <vt:lpstr>Calibri</vt:lpstr>
      <vt:lpstr>Century Gothic</vt:lpstr>
      <vt:lpstr>Courier New</vt:lpstr>
      <vt:lpstr>Mangal</vt:lpstr>
      <vt:lpstr>NewsGotT</vt:lpstr>
      <vt:lpstr>Wingdings</vt:lpstr>
      <vt:lpstr>Tema de Office</vt:lpstr>
      <vt:lpstr>UNIVERSIDAD DE LAS FUERZAS ARMADAS “ESPE”  Extensión Latacunga</vt:lpstr>
      <vt:lpstr>Introducción</vt:lpstr>
      <vt:lpstr>Descripción Funcional</vt:lpstr>
      <vt:lpstr>Descripción Funcional (II)</vt:lpstr>
      <vt:lpstr>Software Base</vt:lpstr>
      <vt:lpstr>Diagrama de Clases</vt:lpstr>
      <vt:lpstr>Modelo Entidad Relación</vt:lpstr>
      <vt:lpstr>Interfaces:Menu</vt:lpstr>
      <vt:lpstr>Interfaces: Administrador</vt:lpstr>
      <vt:lpstr>Interfaces: Profesor</vt:lpstr>
      <vt:lpstr>Interfaces: Estudiante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Malla</dc:creator>
  <cp:lastModifiedBy>Katherine Malla</cp:lastModifiedBy>
  <cp:revision>23</cp:revision>
  <dcterms:created xsi:type="dcterms:W3CDTF">2016-07-21T02:12:37Z</dcterms:created>
  <dcterms:modified xsi:type="dcterms:W3CDTF">2016-08-23T11:19:09Z</dcterms:modified>
</cp:coreProperties>
</file>