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  <p:sldMasterId id="2147483664" r:id="rId3"/>
  </p:sldMasterIdLst>
  <p:notesMasterIdLst>
    <p:notesMasterId r:id="rId35"/>
  </p:notesMasterIdLst>
  <p:sldIdLst>
    <p:sldId id="548" r:id="rId4"/>
    <p:sldId id="562" r:id="rId5"/>
    <p:sldId id="565" r:id="rId6"/>
    <p:sldId id="618" r:id="rId7"/>
    <p:sldId id="619" r:id="rId8"/>
    <p:sldId id="616" r:id="rId9"/>
    <p:sldId id="620" r:id="rId10"/>
    <p:sldId id="617" r:id="rId11"/>
    <p:sldId id="621" r:id="rId12"/>
    <p:sldId id="626" r:id="rId13"/>
    <p:sldId id="627" r:id="rId14"/>
    <p:sldId id="629" r:id="rId15"/>
    <p:sldId id="630" r:id="rId16"/>
    <p:sldId id="631" r:id="rId17"/>
    <p:sldId id="622" r:id="rId18"/>
    <p:sldId id="632" r:id="rId19"/>
    <p:sldId id="633" r:id="rId20"/>
    <p:sldId id="636" r:id="rId21"/>
    <p:sldId id="634" r:id="rId22"/>
    <p:sldId id="637" r:id="rId23"/>
    <p:sldId id="635" r:id="rId24"/>
    <p:sldId id="638" r:id="rId25"/>
    <p:sldId id="623" r:id="rId26"/>
    <p:sldId id="641" r:id="rId27"/>
    <p:sldId id="643" r:id="rId28"/>
    <p:sldId id="642" r:id="rId29"/>
    <p:sldId id="644" r:id="rId30"/>
    <p:sldId id="624" r:id="rId31"/>
    <p:sldId id="645" r:id="rId32"/>
    <p:sldId id="625" r:id="rId33"/>
    <p:sldId id="646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A67"/>
    <a:srgbClr val="BBF728"/>
    <a:srgbClr val="22B4B4"/>
    <a:srgbClr val="2F363D"/>
    <a:srgbClr val="3DA435"/>
    <a:srgbClr val="30363E"/>
    <a:srgbClr val="66CC66"/>
    <a:srgbClr val="2F9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0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9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BE991-4B88-4B8E-BF07-D947A97D9549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A26A3-70F4-4E57-B037-23DE0B53C53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627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A26A3-70F4-4E57-B037-23DE0B53C53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08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A26A3-70F4-4E57-B037-23DE0B53C534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66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FA38B19-7D8D-47D1-B9A3-D41CCCA177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9C27BDC-BA5F-4AE8-B072-12EE1F914A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05526" y="3296587"/>
            <a:ext cx="6086474" cy="569626"/>
          </a:xfrm>
        </p:spPr>
        <p:txBody>
          <a:bodyPr anchor="b">
            <a:normAutofit/>
          </a:bodyPr>
          <a:lstStyle>
            <a:lvl1pPr algn="ctr">
              <a:defRPr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AFE3E62-19BA-4E76-BDC9-10CB925347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956948" y="4752109"/>
            <a:ext cx="1972797" cy="1898073"/>
          </a:xfrm>
        </p:spPr>
        <p:txBody>
          <a:bodyPr/>
          <a:lstStyle>
            <a:lvl1pPr marL="0" indent="0">
              <a:buNone/>
              <a:defRPr sz="1400">
                <a:solidFill>
                  <a:srgbClr val="3036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55BA3DE-89F8-482E-B461-CB2131C7618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6000" y="5137005"/>
            <a:ext cx="6096000" cy="272192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rgbClr val="22B4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3E0006F-6962-4D50-A4B9-262162C7BAA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0" y="5559344"/>
            <a:ext cx="6096000" cy="272192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rgbClr val="66CC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92B707D-8347-48B6-8E55-2C696280088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96000" y="5981683"/>
            <a:ext cx="6096000" cy="272192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864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B23FDD7-9284-4D0E-BE61-FCDE83E9FF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11733291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065F324-7B62-4A9A-B10E-90C4312D49B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17281" y="2598346"/>
            <a:ext cx="3610823" cy="362148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9C904FF1-4535-47E6-8E8A-794C891F05C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7283" y="1967716"/>
            <a:ext cx="3610822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71BA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BFF8996-9572-40A1-A694-1B2C51F4F38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289834" y="2598346"/>
            <a:ext cx="3610824" cy="362148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AA1197C7-ADD1-47E6-87AE-186FDE327CE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289835" y="1967716"/>
            <a:ext cx="3610823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4A42545-66B9-4AF6-8CAE-1346260814B0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392564" y="2598346"/>
            <a:ext cx="3610824" cy="362148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12D6117-D89E-4003-9EB0-C7A01512A959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392565" y="1967716"/>
            <a:ext cx="3610823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840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10AA6EE-AC3C-42A0-A1BF-14BB6E497E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11733291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2B4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9C904FF1-4535-47E6-8E8A-794C891F05C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7282" y="1967716"/>
            <a:ext cx="5567881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71BA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99AB6817-3580-4617-84C1-E38173EA8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406839" y="1967716"/>
            <a:ext cx="5567881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0B91BBC3-351F-4020-87D1-06147A6E0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82" y="2558763"/>
            <a:ext cx="5567881" cy="348895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C30D491-5D80-4AD9-8187-C760750A9A5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406839" y="2558763"/>
            <a:ext cx="5567881" cy="348895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7158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992B3CC-F5E7-4E90-86D7-E808A0DD65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5676523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2B4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99AB6817-3580-4617-84C1-E38173EA8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406839" y="1967716"/>
            <a:ext cx="5567881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C30D491-5D80-4AD9-8187-C760750A9A5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406839" y="2558763"/>
            <a:ext cx="5567881" cy="348895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CFAC936-4AC6-4D64-86C1-3E3DB0E7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1473"/>
            <a:ext cx="6095999" cy="4576527"/>
          </a:xfrm>
        </p:spPr>
        <p:txBody>
          <a:bodyPr/>
          <a:lstStyle>
            <a:lvl1pPr marL="0" indent="0">
              <a:buNone/>
              <a:defRPr sz="1400">
                <a:solidFill>
                  <a:srgbClr val="3036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22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643C9AA-FB74-41EF-8A12-4730D02CBB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11757437" cy="516049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71BA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CFAC936-4AC6-4D64-86C1-3E3DB0E7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83" y="1539089"/>
            <a:ext cx="11757437" cy="4590107"/>
          </a:xfrm>
        </p:spPr>
        <p:txBody>
          <a:bodyPr/>
          <a:lstStyle>
            <a:lvl1pPr marL="0" indent="0">
              <a:buNone/>
              <a:defRPr sz="1400">
                <a:solidFill>
                  <a:srgbClr val="3036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4219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1C098E1-A822-40BE-83DA-2DE1B367EF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734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5468293" cy="516049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2B4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47EC07C-B243-4F02-8DB6-75F68F907FA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17283" y="1565984"/>
            <a:ext cx="5703683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05F7663-B85D-404A-BFA9-4EF5F32EB72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17283" y="2157031"/>
            <a:ext cx="5703683" cy="39631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2C60F44-AF78-4E0D-A9DD-C872E8CA110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6000" y="487052"/>
            <a:ext cx="6096000" cy="274947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54527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B879483-22ED-4206-A3CF-376107499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" y="0"/>
            <a:ext cx="12191291" cy="6857999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05F7663-B85D-404A-BFA9-4EF5F32EB72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62552" y="2254312"/>
            <a:ext cx="2779412" cy="4336612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A9DB77A-8DAA-45A7-BFE3-1E9DC669D1D9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48101" y="2254312"/>
            <a:ext cx="2607752" cy="201892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1AF56C4B-CFD4-46ED-96F2-969EB0900084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340375" y="4968842"/>
            <a:ext cx="2607752" cy="1622082"/>
          </a:xfrm>
        </p:spPr>
        <p:txBody>
          <a:bodyPr>
            <a:normAutofit/>
          </a:bodyPr>
          <a:lstStyle>
            <a:lvl1pPr marL="0" indent="0">
              <a:buNone/>
              <a:defRPr sz="900" b="1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9C26B03-D12C-4BC0-90A4-2A41B56F60E6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346121" y="583947"/>
            <a:ext cx="5696325" cy="5518089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724E22B4-3D9F-4B8A-A088-239DF9E1142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370504" y="325919"/>
            <a:ext cx="3468986" cy="31083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14F8C92D-BE13-456B-8225-56978B974B0A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2379558" y="663919"/>
            <a:ext cx="3459932" cy="232374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3E8F040A-A490-4D3A-85EB-DE9BAC8B55B1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2624176" y="1009460"/>
            <a:ext cx="3215314" cy="232374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AC2D8CC7-6E2E-481B-B1AD-143998EA8D76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2621513" y="1284081"/>
            <a:ext cx="3215314" cy="232374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7A6E7BDD-F2A8-47A4-BBE8-84165F2E588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35" y="0"/>
            <a:ext cx="1822765" cy="1738265"/>
          </a:xfrm>
        </p:spPr>
        <p:txBody>
          <a:bodyPr/>
          <a:lstStyle>
            <a:lvl1pPr marL="0" indent="0">
              <a:buNone/>
              <a:defRPr sz="1400">
                <a:solidFill>
                  <a:srgbClr val="3036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2297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FDB1E-21CF-433C-A6DB-BF9A8997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9C8377-208F-417B-979B-7490AE96B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A6272F-7672-4944-9EEB-C7106A87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4E9-9F50-40CE-B8F3-999435F6A795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E0640C-B4EA-4C85-8F85-68AB9A49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ADC467-3783-40E0-865E-94CA62D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0ABB-4419-4F15-ADF6-4EB79580BE8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0230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A248D-4422-43F6-9032-ADF3BB59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055AD-4F08-4D4E-85F9-FB4CDD4F5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54071E-0C56-46E9-AAA6-923A035A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20B6BF-8960-43D1-BF72-862B451E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4E9-9F50-40CE-B8F3-999435F6A795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3D4C82-B85F-4650-ADA7-9C7CE84C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216163-5499-482B-BFE4-B4C005C2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0ABB-4419-4F15-ADF6-4EB79580BE8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621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51189-3F06-4013-BA8C-D79F7110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FACC1-93B2-4DF7-869D-E5EEB412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3041F8-435D-49CA-9ED0-0300FF1B5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13B74D-5168-41F7-8B40-5AC4C3936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80FABE-4A2F-4420-A5C2-C5B466E96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2921DE-9FD2-48E4-AAED-0F961450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4E9-9F50-40CE-B8F3-999435F6A795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117C30-4097-4F7D-834A-6ECDBC6B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BF9278-17F4-4ECB-84AC-ABDC2D86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0ABB-4419-4F15-ADF6-4EB79580BE8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4467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46BBB-8E04-448E-8D51-BBB053B8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B108C-AD28-4825-A99D-8C45DAD0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4E9-9F50-40CE-B8F3-999435F6A795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926206-ECDA-4704-B34C-7E5CE797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75EC29-93EA-4CB4-871D-DA569F11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0ABB-4419-4F15-ADF6-4EB79580BE8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43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68CA08-A107-494E-AD39-B43C8E5E49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2" y="365125"/>
            <a:ext cx="11422089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BBF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012A80E-145F-4F2C-8BEA-95D74F217C4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17281" y="1825625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E7B3A58-D9D6-4C6C-8086-0CA5CA796B4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17281" y="2243159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D8E7F01-E717-42AE-934F-5047CD02986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17281" y="2660693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0FD4EA2-8D75-4CEC-8B91-C93E8BC5E5C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17281" y="3078227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DF131EB-B1F1-4B69-925F-DE84B5E5867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17281" y="3495761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A1ED22B-9606-4317-82A2-8BF0388CC7E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7281" y="3913295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B98C4B8-9FA3-4B2D-94E3-B350E87BF88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17281" y="4330829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88CD208C-36BE-4DDC-A476-DC58E7C1E82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17281" y="4748363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879AB76-4EAD-4381-A339-BAB1DF9A13F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217281" y="5165897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6351D29-F012-4A87-9FC0-FB7F2D5DB14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217281" y="5583431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A9BDEC3E-A980-4DA4-AB68-C446220D95D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217281" y="6000969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37779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06E76E-CADF-4C26-A05E-8B2E7BD0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4E9-9F50-40CE-B8F3-999435F6A795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B5369C-8B89-4F9F-9C04-63581FFA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E8B61C-A5D9-4840-82DD-15B874F6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0ABB-4419-4F15-ADF6-4EB79580BE8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4863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517D7-8E2C-41E6-8484-53161255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223B2-EB38-4CE3-B484-182C4E43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F00D39-A41C-4FFD-99E1-3B607A322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CB9D66-85C2-4664-8E4B-27706288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4E9-9F50-40CE-B8F3-999435F6A795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2EF2A1-0654-4314-97C5-97D1789D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188D05-E8A6-4DDA-A251-EF51CA8A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0ABB-4419-4F15-ADF6-4EB79580BE8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5193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E7132-FDD8-48CF-9304-2666ED0F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2FDEE7-8D81-4CAA-ABE1-9AD3DD503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3CC2FC-548A-40DC-BEFD-76B8124E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C2802F-3EE5-46BE-B663-4DB99B6E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4E9-9F50-40CE-B8F3-999435F6A795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51F863-D45A-410C-8652-285CE881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75A90B-A17E-4AE2-97F0-3D4B659C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0ABB-4419-4F15-ADF6-4EB79580BE8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843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01D67-7E4F-4F63-AE64-85C2C0FD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0CFDF7-80C1-4E8F-8AAB-77F757E33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61B849-38A5-48D9-A36B-34C8E5BF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4E9-9F50-40CE-B8F3-999435F6A795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B1E1AF-376C-48D7-AC9C-64A273CE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96ED5-BC85-497F-8BF7-3F85AA5F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0ABB-4419-4F15-ADF6-4EB79580BE8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8815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0CB598-CD9A-4FED-9B88-639FA29D5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DD6388-9C47-43C9-8B51-D9A8CC4C4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4E211C-9F0D-4EC5-A10E-8BD125C1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4E9-9F50-40CE-B8F3-999435F6A795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65C263-9D92-44C8-8077-10F24237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69CD3F-D739-4674-8525-2A7CD54D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0ABB-4419-4F15-ADF6-4EB79580BE8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643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68CA08-A107-494E-AD39-B43C8E5E49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2" y="365125"/>
            <a:ext cx="11422089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BBF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012A80E-145F-4F2C-8BEA-95D74F217C4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17281" y="1825624"/>
            <a:ext cx="11422089" cy="422348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686186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C8A30-433F-4543-AF00-A58A6266F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64754B-E5B7-4F43-9048-7CBCACE0C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E798C8-D486-4A6C-8271-EC61B3D3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14142B-6DBC-4DD5-8184-81E6B480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1F048B-B6C2-4469-B923-8185FACB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329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BECCD-EA36-4378-AC98-E7E33714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84A977-60B4-4478-8B6C-6ACE7426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17A8E3-BEDD-4391-A5E3-67C78242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C1B6BD-26E8-4E62-84E2-0B079A72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DC67C1-6909-40E7-A04F-C3FDA5E1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34637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63987-BD4A-41C8-BC72-EA16484C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5ABD10-BBD8-47E2-A0C7-4BBB69A05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9A70C6-B0C2-41FE-AEBB-9077CC5A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FC26F3-D2DC-441E-86BF-6E9287CB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18A67-29A1-4B93-843A-DEA69981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706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613AB-B5CE-4F8E-97BA-3648B458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70700D-6B7C-4481-B863-EB4DF1E80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EF3BC5-97B2-4707-9644-AC845ED51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2D254C-DA54-44FF-B1FD-10D738FF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7F7027-A8D7-4ABC-9356-3AF87061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A30996-230A-4109-959E-B97474DF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68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68CA08-A107-494E-AD39-B43C8E5E49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2" y="365125"/>
            <a:ext cx="11422089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BBF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012A80E-145F-4F2C-8BEA-95D74F217C4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17281" y="1825625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rgbClr val="22B4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E7B3A58-D9D6-4C6C-8086-0CA5CA796B4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17281" y="2243159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D8E7F01-E717-42AE-934F-5047CD02986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17281" y="2660693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0FD4EA2-8D75-4CEC-8B91-C93E8BC5E5C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17281" y="3078227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DF131EB-B1F1-4B69-925F-DE84B5E5867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17281" y="3495761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A1ED22B-9606-4317-82A2-8BF0388CC7E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7281" y="3913295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B98C4B8-9FA3-4B2D-94E3-B350E87BF88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17281" y="4330829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88CD208C-36BE-4DDC-A476-DC58E7C1E82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17281" y="4748363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879AB76-4EAD-4381-A339-BAB1DF9A13F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217281" y="5165897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6351D29-F012-4A87-9FC0-FB7F2D5DB14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217281" y="5583431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A9BDEC3E-A980-4DA4-AB68-C446220D95D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217281" y="6000969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95041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A160E-6D4F-4B2C-9154-C55ACA1F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3E5BC-6600-4D59-A58F-BE79EF8D4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6A210E-9450-462A-81CA-FB8DB1FF3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4BDE0E-F038-4168-B659-76B82AB86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CF32F6-4C77-40AE-ACEA-D90CB7950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2ED670-72F3-492A-9737-206B6E78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0EC8E3-4AF4-41CB-98E6-8B7FCE1C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161156-D857-4FC0-AF46-CB953337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78159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22F55-9FB1-437D-B7ED-6574450E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1046AA-C62B-4AD0-BC98-550CF126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C9AD4-8B24-4660-A909-332FD834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378797-2509-4D70-8771-D5DF13EF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73309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1AE85D-8DD1-492F-9BC5-A84502AC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62EA27-E056-41E6-9321-AA3090C0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F6B6CC-6E1F-4E96-9560-393FD7B4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4237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C7E0E-C50A-433B-BAAF-92EA060E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58928-F314-48CC-85BB-1287E3026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9D4057-22E0-43D5-BC83-743912DD6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12F8F1-8A3F-4E63-814A-AC93B3C5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B53A29-FE34-4316-BEBD-3F622A05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8986AB-84FF-44B1-971E-861A3A4F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598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F1C5D-3E43-4B8E-A1FA-7F92499F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A8B7A2-27FD-4049-9A51-06526B735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C36862-58DD-4AF9-9E2F-D4880455D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49839-6014-4F54-9D83-44184507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9BBE8D-922C-47C0-A9CD-6CBD0891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B8BBF4-298D-4C44-B8E3-CDB2DFB0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80829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1E98C-4F99-4D2F-B3F8-8E2804EB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BE3105-28BF-40E5-A9B7-B8FE9FEA2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894C25-851A-492D-8970-644B3D5C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44715-9AA7-4C31-9AC2-C852AB64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5FBFF-D515-4C19-9389-0BAD7034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1453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C1DCF9-5C99-47A3-9E6C-E6D2F3A4F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14955E-E426-4303-8EE0-86B30328F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CD1CFF-0B77-4830-9796-0FFA8ADA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655FD-3334-4F16-9B6F-D8875A09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EC6334-3178-4BE1-9C6E-6ACD0734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0084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A48E8-6715-48B7-8D97-869863743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81176F-A831-4831-B7C9-372DB5FFE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0A148A-B10E-4324-8505-6EF0ABA9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E0F833-5371-41E3-BE81-18F29B9C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C90589-EEFD-4842-8AFF-975C5690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6567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13F95-08A4-40B9-AE11-08388D5B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F59E6-AC05-4107-8E2D-7BAC4EE7B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59B96A-5B51-4714-8B5E-98FA91B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977F69-70CF-4F20-B28E-4D5DD452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0F0410-4A30-4629-8DC1-12BF106A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0767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442B7-0FE5-43E6-850E-5F10293E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91F0D3-D131-4DA4-B99E-53200026D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98888-994E-4988-ACFE-4E2A6176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0839EB-60E0-437C-ADED-5CC3E657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1B013A-7CB5-4C34-8332-A85F71E7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06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819878C-1132-403E-8166-93C9BFB13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5631256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2B4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B5689-F75C-450C-A20A-C795F6E1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051" y="1825625"/>
            <a:ext cx="5730845" cy="435133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012A80E-145F-4F2C-8BEA-95D74F217C4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7283" y="1825625"/>
            <a:ext cx="5631256" cy="435133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872257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67E2D-FC1E-4F04-860B-BF2119E7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D52D7-88FC-4C2C-89A0-0DFB5EFA4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53E6ED-FA89-4E27-B712-80804C500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44D184-E9B2-486E-9DBE-3C751B6F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C582C2-5E12-40A3-8434-EA638D21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337FCD-DFDD-4E5F-BC70-7807A0EC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767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9AB38-383A-40A9-9D96-03038AAC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A526C7-321A-4CE2-A631-E4CACBFC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FB5797-4239-43A4-ACEB-8E6F74DD8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056E62-CEA7-45E5-97F5-524A5F4C5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AA0C5F-5B05-4ECF-B012-40FB930A2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FE0F84-EED0-48FB-A553-F1A56AFE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96521F-EB46-49F5-8F89-8956AC36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6E0FAC-0368-4B00-B10C-1FCBBA9B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24101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56BD7-5AE8-4D8E-9C17-A051D714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C737AD-15E5-4825-9154-9B89A5D3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4E4C2F-9151-40A6-AE6F-70F270DB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BF04B9-C465-40EE-A56A-DB672177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7686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83FADD-CC7F-4AA1-A42B-58A2B103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92DCB9-918E-45A5-8336-B587BCD1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0E202F-3BEA-456F-A1A0-A115F644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9478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D96C5-81E5-4189-A71A-81CBAEF6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0DBFB2-3AB4-43BD-910A-B6137336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C9CCC6-3AFD-4E0E-A239-8D7E6F331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87D198-20A3-46B3-8DF8-FF62BDF5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DC0C29-2E2F-481C-A207-A8CBAC69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2FAFFE-943C-4672-893C-75CF4C76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9532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748D3-02DF-4444-A743-0D8A08A9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230EA2-270C-48E4-8EE0-FE91E827A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AF55B9-ADF7-4DB0-B365-514EFA0D4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6BB74B-B947-4C96-8C20-7F28CD8A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1E816A-98E3-4601-8885-FECA28E5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7981DA-AE77-45CD-8BF7-DD5F0E0F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248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1DEED-8658-4E5A-B8F6-5B78B540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67DFEB-798A-4D6A-9A19-85C369B5C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1A795-055C-4FB6-BA5F-5CB89196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D028AA-AACA-467C-9CE9-BCAE7CA7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8E165-68A4-4518-83C1-1914337A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385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AF1E20-25CF-4420-8123-73FF770BE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D4298E-1C8E-4263-9DB3-BF1EE765C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815962-97F2-4329-8B2D-F652BC9F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3A472-C2D7-43CA-B086-5D807660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3ED2C0-0966-4EE5-A924-77E4B720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14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CAD9A37-FDA6-4DA0-8614-2410E1EF37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5531667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2B4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B5689-F75C-450C-A20A-C795F6E1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120" y="2571183"/>
            <a:ext cx="5540722" cy="360577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B799F55-63A9-43DA-B8CB-EAC95468E18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02036" y="0"/>
            <a:ext cx="6089964" cy="2281473"/>
          </a:xfrm>
        </p:spPr>
        <p:txBody>
          <a:bodyPr/>
          <a:lstStyle>
            <a:lvl1pPr marL="0" indent="0">
              <a:buNone/>
              <a:defRPr sz="1400">
                <a:solidFill>
                  <a:srgbClr val="3036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286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E52B4A4-0C5C-4589-8EBE-4D757F313F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3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3820563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B5689-F75C-450C-A20A-C795F6E1E0B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96418" y="1104523"/>
            <a:ext cx="1874068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71BA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B799F55-63A9-43DA-B8CB-EAC95468E18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037846" y="1"/>
            <a:ext cx="1874067" cy="1756372"/>
          </a:xfrm>
        </p:spPr>
        <p:txBody>
          <a:bodyPr/>
          <a:lstStyle>
            <a:lvl1pPr marL="0" indent="0">
              <a:buNone/>
              <a:defRPr sz="1400">
                <a:solidFill>
                  <a:srgbClr val="3036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C016ED7-9163-4877-BC8E-17CBB39B21E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91877" y="7545"/>
            <a:ext cx="1874067" cy="1756372"/>
          </a:xfrm>
        </p:spPr>
        <p:txBody>
          <a:bodyPr/>
          <a:lstStyle>
            <a:lvl1pPr marL="0" indent="0">
              <a:buNone/>
              <a:defRPr sz="1400">
                <a:solidFill>
                  <a:srgbClr val="3036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A5D6DC5-35EC-40F6-9608-B27CC49A574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0150450" y="1104523"/>
            <a:ext cx="1874068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22B4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16EE981-9785-4A47-A436-4ABA0B2894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53496" y="1972146"/>
            <a:ext cx="1874068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71BA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0512B3A-1309-4942-AEF3-9A96F05B308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221932" y="1972146"/>
            <a:ext cx="1874068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1F274E1E-B963-4AD4-A14F-E91FFF4B9B0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363892" y="1972146"/>
            <a:ext cx="1874068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403A37CF-790C-4162-8BA2-7F14BE21F1F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60288" y="2656444"/>
            <a:ext cx="3542168" cy="352480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965E43C-765F-4719-B193-B1E122510699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25334" y="2640607"/>
            <a:ext cx="3542168" cy="352480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6A33BCE-3211-4DF3-96A5-4BFD94EEC2F3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363892" y="2603685"/>
            <a:ext cx="3542168" cy="352480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2545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5028BB60-94B2-40BB-BD6E-03D784EA9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5640309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71BA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C016ED7-9163-4877-BC8E-17CBB39B21E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7545"/>
            <a:ext cx="6095999" cy="2264875"/>
          </a:xfrm>
        </p:spPr>
        <p:txBody>
          <a:bodyPr/>
          <a:lstStyle>
            <a:lvl1pPr marL="0" indent="0">
              <a:buNone/>
              <a:defRPr sz="1400">
                <a:solidFill>
                  <a:srgbClr val="3036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16EE981-9785-4A47-A436-4ABA0B2894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53496" y="2515353"/>
            <a:ext cx="1874068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22B4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3C19788-9550-4B0E-B2BF-EAE60453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120" y="2571183"/>
            <a:ext cx="5567882" cy="360577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B0D0C9-1B39-430D-886F-6F744547BC6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53496" y="3141811"/>
            <a:ext cx="5842504" cy="303515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7194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D5C6BA9-7B54-4C43-9012-F511A53D8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3657603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71BA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3C19788-9550-4B0E-B2BF-EAE60453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129" y="2000817"/>
            <a:ext cx="7767873" cy="417614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065F324-7B62-4A9A-B10E-90C4312D49B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99172" y="2000818"/>
            <a:ext cx="3657603" cy="4176145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1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D5C6BA9-7B54-4C43-9012-F511A53D8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9"/>
            <a:ext cx="12192000" cy="6835682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065F324-7B62-4A9A-B10E-90C4312D49B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-1" y="11160"/>
            <a:ext cx="12192001" cy="616580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2697927"/>
            <a:ext cx="8700380" cy="91209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3C19788-9550-4B0E-B2BF-EAE60453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83" y="3702866"/>
            <a:ext cx="3820563" cy="145760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1BEA6D8-66C2-4E8A-9587-35A8E95E1A0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2400" y="6176964"/>
            <a:ext cx="1585866" cy="681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4694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226F58-3A30-49C2-96F5-0D5D8756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6E9682-3815-40B8-9E9E-62281B92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CF91A2-0396-4B67-A190-119D729AD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604E9-9F50-40CE-B8F3-999435F6A795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E653FE-A34B-4A4E-B185-3C2D623E8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DBCDFF-136B-4390-932C-039826FF0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90ABB-4419-4F15-ADF6-4EB79580BE8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8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0" r:id="rId2"/>
    <p:sldLayoutId id="2147483685" r:id="rId3"/>
    <p:sldLayoutId id="2147483684" r:id="rId4"/>
    <p:sldLayoutId id="2147483660" r:id="rId5"/>
    <p:sldLayoutId id="2147483661" r:id="rId6"/>
    <p:sldLayoutId id="2147483662" r:id="rId7"/>
    <p:sldLayoutId id="2147483663" r:id="rId8"/>
    <p:sldLayoutId id="2147483676" r:id="rId9"/>
    <p:sldLayoutId id="2147483677" r:id="rId10"/>
    <p:sldLayoutId id="2147483678" r:id="rId11"/>
    <p:sldLayoutId id="2147483679" r:id="rId12"/>
    <p:sldLayoutId id="2147483683" r:id="rId13"/>
    <p:sldLayoutId id="2147483681" r:id="rId14"/>
    <p:sldLayoutId id="2147483682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7" r:id="rId22"/>
    <p:sldLayoutId id="2147483658" r:id="rId23"/>
    <p:sldLayoutId id="2147483659" r:id="rId24"/>
    <p:sldLayoutId id="214748369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E9AF6C-435B-4E11-94E5-57EEC976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152DCB-BA10-4AAE-8387-9C2E89A80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4A5D66-E3DE-43ED-A8C7-CED5C5102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56CFF-BD14-4A79-B452-D66286E11C8A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90007C-5650-4B67-85EB-DB1B7FB2B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F7BC22-518C-4800-92D9-3B8B9A336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3ACCA-3FBD-404E-97E3-FCCA166F8FA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664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8C2EA2-671C-4857-BBE8-39B0C8E7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B49ABA-BC4F-482D-ACA9-C0C7D7F9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A00DB-E18E-4FE5-852E-93FE33F1F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22757-C7C2-4C4D-8B29-401CE82BA814}" type="datetimeFigureOut">
              <a:rPr lang="de-DE" smtClean="0"/>
              <a:t>23.07.2022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0E43D3-FC32-4181-92A2-4BE55DE33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68FE9-ABA0-4BC4-B1A2-0D2BFCA5A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CF393-5B3C-417C-8AC7-C24F0CFA27C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17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49728-C391-4418-816C-FE313F740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6474" y="2916189"/>
            <a:ext cx="6086474" cy="1025621"/>
          </a:xfrm>
        </p:spPr>
        <p:txBody>
          <a:bodyPr>
            <a:normAutofit fontScale="90000"/>
          </a:bodyPr>
          <a:lstStyle/>
          <a:p>
            <a:r>
              <a:rPr lang="en-US" i="0" dirty="0">
                <a:effectLst/>
                <a:latin typeface="Arial" panose="020B0604020202020204" pitchFamily="34" charset="0"/>
              </a:rPr>
              <a:t>Predicting Stock-Values using</a:t>
            </a:r>
            <a:br>
              <a:rPr lang="en-US" dirty="0"/>
            </a:br>
            <a:r>
              <a:rPr lang="en-US" i="0" dirty="0">
                <a:effectLst/>
                <a:latin typeface="Arial" panose="020B0604020202020204" pitchFamily="34" charset="0"/>
              </a:rPr>
              <a:t>Sentiment Analysis on Aggregated</a:t>
            </a:r>
            <a:br>
              <a:rPr lang="en-US" dirty="0"/>
            </a:br>
            <a:r>
              <a:rPr lang="en-US" i="0" dirty="0">
                <a:effectLst/>
                <a:latin typeface="Arial" panose="020B0604020202020204" pitchFamily="34" charset="0"/>
              </a:rPr>
              <a:t>Social Media Data</a:t>
            </a:r>
            <a:endParaRPr lang="en-US" sz="28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4B0B46-79B7-4A22-8B05-B8FCE17C222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6000" y="5020751"/>
            <a:ext cx="6096000" cy="388446"/>
          </a:xfrm>
        </p:spPr>
        <p:txBody>
          <a:bodyPr/>
          <a:lstStyle/>
          <a:p>
            <a:r>
              <a:rPr lang="de-DE" dirty="0"/>
              <a:t>Information Science – Bachelor Thesis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F28ABA9-3793-49A9-884B-D477D93FC8D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/>
              <a:t>Jan Burger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35851A-140E-4A23-92B0-CD066A106F50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de-DE" dirty="0"/>
              <a:t>Darmstadt 01.08.2022</a:t>
            </a:r>
          </a:p>
        </p:txBody>
      </p:sp>
      <p:pic>
        <p:nvPicPr>
          <p:cNvPr id="1054" name="Picture 30" descr="Thesis Icons - Free SVG &amp; PNG Thesis Images - Noun Project">
            <a:extLst>
              <a:ext uri="{FF2B5EF4-FFF2-40B4-BE49-F238E27FC236}">
                <a16:creationId xmlns:a16="http://schemas.microsoft.com/office/drawing/2014/main" id="{E414A690-B1A6-5571-47DD-3D026828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755" y="5304211"/>
            <a:ext cx="896078" cy="89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15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588BF-CC9C-408D-964D-1E73CA92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Annotation process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9FA993B6-1039-4056-91AB-0460EB7F97DD}"/>
              </a:ext>
            </a:extLst>
          </p:cNvPr>
          <p:cNvSpPr txBox="1">
            <a:spLocks/>
          </p:cNvSpPr>
          <p:nvPr/>
        </p:nvSpPr>
        <p:spPr>
          <a:xfrm>
            <a:off x="199172" y="2000818"/>
            <a:ext cx="3657603" cy="4176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1000 labeled reddit posts and comments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Labels depend on specific expressions about stocks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200 pre-labeled posts by 5 authors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b="1" dirty="0">
                <a:sym typeface="Wingdings" panose="05000000000000000000" pitchFamily="2" charset="2"/>
              </a:rPr>
              <a:t>Cohen`s Kappa score of 0.72 </a:t>
            </a:r>
            <a:r>
              <a:rPr lang="en-US" sz="1600" dirty="0">
                <a:sym typeface="Wingdings" panose="05000000000000000000" pitchFamily="2" charset="2"/>
              </a:rPr>
              <a:t>(substantial agreement)</a:t>
            </a:r>
            <a:endParaRPr lang="en-US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E78A41-6C2B-A311-9AF4-AF5F7FA13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34000"/>
              </p:ext>
            </p:extLst>
          </p:nvPr>
        </p:nvGraphicFramePr>
        <p:xfrm>
          <a:off x="4341180" y="223083"/>
          <a:ext cx="3187084" cy="2659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542">
                  <a:extLst>
                    <a:ext uri="{9D8B030D-6E8A-4147-A177-3AD203B41FA5}">
                      <a16:colId xmlns:a16="http://schemas.microsoft.com/office/drawing/2014/main" val="52601061"/>
                    </a:ext>
                  </a:extLst>
                </a:gridCol>
                <a:gridCol w="1593542">
                  <a:extLst>
                    <a:ext uri="{9D8B030D-6E8A-4147-A177-3AD203B41FA5}">
                      <a16:colId xmlns:a16="http://schemas.microsoft.com/office/drawing/2014/main" val="2476840699"/>
                    </a:ext>
                  </a:extLst>
                </a:gridCol>
              </a:tblGrid>
              <a:tr h="295483">
                <a:tc>
                  <a:txBody>
                    <a:bodyPr/>
                    <a:lstStyle/>
                    <a:p>
                      <a:r>
                        <a:rPr lang="de-DE" sz="1200" dirty="0"/>
                        <a:t>Positive </a:t>
                      </a:r>
                      <a:r>
                        <a:rPr lang="de-DE" sz="1200" dirty="0" err="1"/>
                        <a:t>expression</a:t>
                      </a:r>
                      <a:endParaRPr lang="de-DE" sz="1200" dirty="0"/>
                    </a:p>
                  </a:txBody>
                  <a:tcPr>
                    <a:solidFill>
                      <a:srgbClr val="71BA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Negative </a:t>
                      </a:r>
                      <a:r>
                        <a:rPr lang="de-DE" sz="1200" dirty="0" err="1"/>
                        <a:t>expression</a:t>
                      </a:r>
                      <a:endParaRPr lang="de-DE" sz="1200" dirty="0"/>
                    </a:p>
                  </a:txBody>
                  <a:tcPr>
                    <a:solidFill>
                      <a:srgbClr val="71BA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64688"/>
                  </a:ext>
                </a:extLst>
              </a:tr>
              <a:tr h="295483">
                <a:tc>
                  <a:txBody>
                    <a:bodyPr/>
                    <a:lstStyle/>
                    <a:p>
                      <a:r>
                        <a:rPr lang="de-DE" sz="1200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49405"/>
                  </a:ext>
                </a:extLst>
              </a:tr>
              <a:tr h="295483">
                <a:tc>
                  <a:txBody>
                    <a:bodyPr/>
                    <a:lstStyle/>
                    <a:p>
                      <a:r>
                        <a:rPr lang="de-DE" sz="12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525"/>
                  </a:ext>
                </a:extLst>
              </a:tr>
              <a:tr h="295483">
                <a:tc>
                  <a:txBody>
                    <a:bodyPr/>
                    <a:lstStyle/>
                    <a:p>
                      <a:r>
                        <a:rPr lang="de-DE" sz="1200" dirty="0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250768"/>
                  </a:ext>
                </a:extLst>
              </a:tr>
              <a:tr h="295483">
                <a:tc>
                  <a:txBody>
                    <a:bodyPr/>
                    <a:lstStyle/>
                    <a:p>
                      <a:r>
                        <a:rPr lang="de-DE" sz="1200" dirty="0" err="1"/>
                        <a:t>Bullish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Bearish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16454"/>
                  </a:ext>
                </a:extLst>
              </a:tr>
              <a:tr h="295483">
                <a:tc>
                  <a:txBody>
                    <a:bodyPr/>
                    <a:lstStyle/>
                    <a:p>
                      <a:r>
                        <a:rPr lang="de-DE" sz="1200" dirty="0"/>
                        <a:t>Diamond </a:t>
                      </a:r>
                      <a:r>
                        <a:rPr lang="de-DE" sz="1200" dirty="0" err="1"/>
                        <a:t>hands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Paper </a:t>
                      </a:r>
                      <a:r>
                        <a:rPr lang="de-DE" sz="1200" dirty="0" err="1"/>
                        <a:t>hands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91151"/>
                  </a:ext>
                </a:extLst>
              </a:tr>
              <a:tr h="295483">
                <a:tc>
                  <a:txBody>
                    <a:bodyPr/>
                    <a:lstStyle/>
                    <a:p>
                      <a:r>
                        <a:rPr lang="de-DE" sz="1200" dirty="0"/>
                        <a:t>DD (Double Down)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TDM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901543"/>
                  </a:ext>
                </a:extLst>
              </a:tr>
              <a:tr h="295483">
                <a:tc>
                  <a:txBody>
                    <a:bodyPr/>
                    <a:lstStyle/>
                    <a:p>
                      <a:r>
                        <a:rPr lang="de-DE" sz="1200" dirty="0"/>
                        <a:t>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2775"/>
                  </a:ext>
                </a:extLst>
              </a:tr>
              <a:tr h="295483">
                <a:tc>
                  <a:txBody>
                    <a:bodyPr/>
                    <a:lstStyle/>
                    <a:p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the </a:t>
                      </a:r>
                      <a:r>
                        <a:rPr lang="de-DE" sz="1200" dirty="0" err="1"/>
                        <a:t>moon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85974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D55BBE94-3D9C-CD7B-D170-49D90C3DF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40246"/>
              </p:ext>
            </p:extLst>
          </p:nvPr>
        </p:nvGraphicFramePr>
        <p:xfrm>
          <a:off x="4341180" y="4393107"/>
          <a:ext cx="76335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512">
                  <a:extLst>
                    <a:ext uri="{9D8B030D-6E8A-4147-A177-3AD203B41FA5}">
                      <a16:colId xmlns:a16="http://schemas.microsoft.com/office/drawing/2014/main" val="52601061"/>
                    </a:ext>
                  </a:extLst>
                </a:gridCol>
                <a:gridCol w="2544512">
                  <a:extLst>
                    <a:ext uri="{9D8B030D-6E8A-4147-A177-3AD203B41FA5}">
                      <a16:colId xmlns:a16="http://schemas.microsoft.com/office/drawing/2014/main" val="2476840699"/>
                    </a:ext>
                  </a:extLst>
                </a:gridCol>
                <a:gridCol w="2544512">
                  <a:extLst>
                    <a:ext uri="{9D8B030D-6E8A-4147-A177-3AD203B41FA5}">
                      <a16:colId xmlns:a16="http://schemas.microsoft.com/office/drawing/2014/main" val="2714783402"/>
                    </a:ext>
                  </a:extLst>
                </a:gridCol>
              </a:tblGrid>
              <a:tr h="236703">
                <a:tc>
                  <a:txBody>
                    <a:bodyPr/>
                    <a:lstStyle/>
                    <a:p>
                      <a:r>
                        <a:rPr lang="de-DE" sz="1400" dirty="0"/>
                        <a:t>Positive</a:t>
                      </a:r>
                    </a:p>
                  </a:txBody>
                  <a:tcPr>
                    <a:solidFill>
                      <a:srgbClr val="71BA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Neutral</a:t>
                      </a:r>
                    </a:p>
                  </a:txBody>
                  <a:tcPr>
                    <a:solidFill>
                      <a:srgbClr val="71BA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Negative</a:t>
                      </a:r>
                    </a:p>
                  </a:txBody>
                  <a:tcPr>
                    <a:solidFill>
                      <a:srgbClr val="71BA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64688"/>
                  </a:ext>
                </a:extLst>
              </a:tr>
              <a:tr h="297261">
                <a:tc>
                  <a:txBody>
                    <a:bodyPr/>
                    <a:lstStyle/>
                    <a:p>
                      <a:r>
                        <a:rPr lang="de-DE" sz="1400" dirty="0"/>
                        <a:t>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49405"/>
                  </a:ext>
                </a:extLst>
              </a:tr>
            </a:tbl>
          </a:graphicData>
        </a:graphic>
      </p:graphicFrame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D5AA3904-EB0F-E0D5-177F-B31CADD5B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14" y="223083"/>
            <a:ext cx="3657603" cy="2659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52CB46-4C2E-4334-377F-12D801C6C1B1}"/>
              </a:ext>
            </a:extLst>
          </p:cNvPr>
          <p:cNvSpPr txBox="1"/>
          <p:nvPr/>
        </p:nvSpPr>
        <p:spPr>
          <a:xfrm>
            <a:off x="4851646" y="2882431"/>
            <a:ext cx="216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Expressions</a:t>
            </a:r>
            <a:r>
              <a:rPr lang="de-DE" sz="1200" dirty="0"/>
              <a:t> on r/</a:t>
            </a:r>
            <a:r>
              <a:rPr lang="de-DE" sz="1200" dirty="0" err="1"/>
              <a:t>wallstreetbets</a:t>
            </a:r>
            <a:endParaRPr lang="de-DE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56E24F-B178-59BB-DFF6-8B60E653B9AB}"/>
              </a:ext>
            </a:extLst>
          </p:cNvPr>
          <p:cNvSpPr txBox="1"/>
          <p:nvPr/>
        </p:nvSpPr>
        <p:spPr>
          <a:xfrm>
            <a:off x="8881478" y="2882431"/>
            <a:ext cx="252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Inter-rater </a:t>
            </a:r>
            <a:r>
              <a:rPr lang="de-DE" sz="1200" dirty="0" err="1"/>
              <a:t>reliability</a:t>
            </a:r>
            <a:r>
              <a:rPr lang="de-DE" sz="1200" dirty="0"/>
              <a:t> </a:t>
            </a:r>
            <a:r>
              <a:rPr lang="de-DE" sz="1200" dirty="0" err="1"/>
              <a:t>confusion</a:t>
            </a:r>
            <a:r>
              <a:rPr lang="de-DE" sz="1200" dirty="0"/>
              <a:t> </a:t>
            </a:r>
            <a:r>
              <a:rPr lang="de-DE" sz="1200" dirty="0" err="1"/>
              <a:t>matrix</a:t>
            </a:r>
            <a:endParaRPr lang="de-DE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ADDCDC-2364-AF43-7EA5-20CCF05E5499}"/>
              </a:ext>
            </a:extLst>
          </p:cNvPr>
          <p:cNvSpPr txBox="1"/>
          <p:nvPr/>
        </p:nvSpPr>
        <p:spPr>
          <a:xfrm>
            <a:off x="6631304" y="5002707"/>
            <a:ext cx="3053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Annotation results - Distribution of the classes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8687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588BF-CC9C-408D-964D-1E73CA92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Experimental setup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9FA993B6-1039-4056-91AB-0460EB7F97DD}"/>
              </a:ext>
            </a:extLst>
          </p:cNvPr>
          <p:cNvSpPr txBox="1">
            <a:spLocks/>
          </p:cNvSpPr>
          <p:nvPr/>
        </p:nvSpPr>
        <p:spPr>
          <a:xfrm>
            <a:off x="199172" y="2000818"/>
            <a:ext cx="3657603" cy="41761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5 most popular models on </a:t>
            </a:r>
            <a:r>
              <a:rPr lang="en-US" sz="1600" dirty="0" err="1"/>
              <a:t>Huggingface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Should have 3 output classes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80% trainset, 20% </a:t>
            </a:r>
            <a:r>
              <a:rPr lang="en-US" sz="1600" dirty="0" err="1"/>
              <a:t>testset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Lossfunction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/>
              <a:t>BCEWithLogitsLoss</a:t>
            </a:r>
            <a:r>
              <a:rPr lang="en-US" sz="16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10 Epochs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Model saved after each epoch if new validation loss minimum is achieved </a:t>
            </a:r>
            <a:r>
              <a:rPr lang="en-US" sz="1600" dirty="0">
                <a:sym typeface="Wingdings" panose="05000000000000000000" pitchFamily="2" charset="2"/>
              </a:rPr>
              <a:t> Overfitting has no effect on the final model</a:t>
            </a:r>
            <a:endParaRPr lang="en-US" sz="16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E20269A6-B5E2-7043-6A01-7C78AD595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21286"/>
              </p:ext>
            </p:extLst>
          </p:nvPr>
        </p:nvGraphicFramePr>
        <p:xfrm>
          <a:off x="4660775" y="1806705"/>
          <a:ext cx="6853563" cy="3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521">
                  <a:extLst>
                    <a:ext uri="{9D8B030D-6E8A-4147-A177-3AD203B41FA5}">
                      <a16:colId xmlns:a16="http://schemas.microsoft.com/office/drawing/2014/main" val="52601061"/>
                    </a:ext>
                  </a:extLst>
                </a:gridCol>
                <a:gridCol w="2284521">
                  <a:extLst>
                    <a:ext uri="{9D8B030D-6E8A-4147-A177-3AD203B41FA5}">
                      <a16:colId xmlns:a16="http://schemas.microsoft.com/office/drawing/2014/main" val="2476840699"/>
                    </a:ext>
                  </a:extLst>
                </a:gridCol>
                <a:gridCol w="2284521">
                  <a:extLst>
                    <a:ext uri="{9D8B030D-6E8A-4147-A177-3AD203B41FA5}">
                      <a16:colId xmlns:a16="http://schemas.microsoft.com/office/drawing/2014/main" val="3144732059"/>
                    </a:ext>
                  </a:extLst>
                </a:gridCol>
              </a:tblGrid>
              <a:tr h="409950">
                <a:tc>
                  <a:txBody>
                    <a:bodyPr/>
                    <a:lstStyle/>
                    <a:p>
                      <a:r>
                        <a:rPr lang="de-DE" sz="1400" dirty="0"/>
                        <a:t>Model</a:t>
                      </a:r>
                    </a:p>
                  </a:txBody>
                  <a:tcPr>
                    <a:solidFill>
                      <a:srgbClr val="71BA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Base Model</a:t>
                      </a:r>
                    </a:p>
                  </a:txBody>
                  <a:tcPr>
                    <a:solidFill>
                      <a:srgbClr val="71BA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Training </a:t>
                      </a:r>
                      <a:r>
                        <a:rPr lang="de-DE" sz="1400" dirty="0" err="1"/>
                        <a:t>dataset</a:t>
                      </a:r>
                      <a:endParaRPr lang="de-DE" sz="1400" dirty="0"/>
                    </a:p>
                  </a:txBody>
                  <a:tcPr>
                    <a:solidFill>
                      <a:srgbClr val="71BA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64688"/>
                  </a:ext>
                </a:extLst>
              </a:tr>
              <a:tr h="409950">
                <a:tc>
                  <a:txBody>
                    <a:bodyPr/>
                    <a:lstStyle/>
                    <a:p>
                      <a:r>
                        <a:rPr lang="de-DE" sz="1200" dirty="0" err="1"/>
                        <a:t>finiteautomata</a:t>
                      </a:r>
                      <a:r>
                        <a:rPr lang="de-DE" sz="1200" dirty="0"/>
                        <a:t>/</a:t>
                      </a:r>
                      <a:r>
                        <a:rPr lang="de-DE" sz="1200" dirty="0" err="1"/>
                        <a:t>bertweet</a:t>
                      </a:r>
                      <a:r>
                        <a:rPr lang="de-DE" sz="1200" dirty="0"/>
                        <a:t>-base-sentiment-analysis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BERTweet</a:t>
                      </a:r>
                      <a:r>
                        <a:rPr lang="en-US" sz="1200" dirty="0"/>
                        <a:t>, a </a:t>
                      </a:r>
                      <a:r>
                        <a:rPr lang="en-US" sz="1200" dirty="0" err="1"/>
                        <a:t>RoBERTa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model trained on English</a:t>
                      </a:r>
                    </a:p>
                    <a:p>
                      <a:r>
                        <a:rPr lang="en-US" sz="1200" dirty="0"/>
                        <a:t>tweets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SemEval</a:t>
                      </a:r>
                      <a:r>
                        <a:rPr lang="en-US" sz="1200" dirty="0"/>
                        <a:t> 2017 corpus</a:t>
                      </a:r>
                    </a:p>
                    <a:p>
                      <a:r>
                        <a:rPr lang="en-US" sz="1200" dirty="0"/>
                        <a:t>(around 40k tweets)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49405"/>
                  </a:ext>
                </a:extLst>
              </a:tr>
              <a:tr h="409950">
                <a:tc>
                  <a:txBody>
                    <a:bodyPr/>
                    <a:lstStyle/>
                    <a:p>
                      <a:r>
                        <a:rPr lang="de-DE" sz="1200" dirty="0" err="1"/>
                        <a:t>ProsusAI</a:t>
                      </a:r>
                      <a:r>
                        <a:rPr lang="de-DE" sz="1200" dirty="0"/>
                        <a:t>/</a:t>
                      </a:r>
                      <a:r>
                        <a:rPr lang="de-DE" sz="1200" dirty="0" err="1"/>
                        <a:t>finbert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Financial corpus with news</a:t>
                      </a:r>
                    </a:p>
                    <a:p>
                      <a:r>
                        <a:rPr lang="en-US" sz="1200" dirty="0"/>
                        <a:t>headlines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525"/>
                  </a:ext>
                </a:extLst>
              </a:tr>
              <a:tr h="409950">
                <a:tc>
                  <a:txBody>
                    <a:bodyPr/>
                    <a:lstStyle/>
                    <a:p>
                      <a:r>
                        <a:rPr lang="de-DE" sz="1200" dirty="0" err="1"/>
                        <a:t>avichr</a:t>
                      </a:r>
                      <a:r>
                        <a:rPr lang="de-DE" sz="1200" dirty="0"/>
                        <a:t>/</a:t>
                      </a:r>
                      <a:r>
                        <a:rPr lang="de-DE" sz="1200" dirty="0" err="1"/>
                        <a:t>heBERT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sentiment</a:t>
                      </a:r>
                      <a:r>
                        <a:rPr lang="de-DE" sz="1200" dirty="0"/>
                        <a:t>-</a:t>
                      </a:r>
                    </a:p>
                    <a:p>
                      <a:r>
                        <a:rPr lang="de-DE" sz="1200" dirty="0" err="1"/>
                        <a:t>analysis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Hebrew version of</a:t>
                      </a:r>
                    </a:p>
                    <a:p>
                      <a:r>
                        <a:rPr lang="en-US" sz="1200" dirty="0"/>
                        <a:t>OSCAR (Ortiz, 2019)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250768"/>
                  </a:ext>
                </a:extLst>
              </a:tr>
              <a:tr h="409950">
                <a:tc>
                  <a:txBody>
                    <a:bodyPr/>
                    <a:lstStyle/>
                    <a:p>
                      <a:r>
                        <a:rPr lang="de-DE" sz="1200" dirty="0" err="1"/>
                        <a:t>cardiffnlp</a:t>
                      </a:r>
                      <a:r>
                        <a:rPr lang="de-DE" sz="1200" dirty="0"/>
                        <a:t>/</a:t>
                      </a:r>
                      <a:r>
                        <a:rPr lang="de-DE" sz="1200" dirty="0" err="1"/>
                        <a:t>twitter-roberta</a:t>
                      </a:r>
                      <a:r>
                        <a:rPr lang="de-DE" sz="1200" dirty="0"/>
                        <a:t>-</a:t>
                      </a:r>
                    </a:p>
                    <a:p>
                      <a:r>
                        <a:rPr lang="de-DE" sz="1200" dirty="0" err="1"/>
                        <a:t>base</a:t>
                      </a:r>
                      <a:r>
                        <a:rPr lang="de-DE" sz="1200" dirty="0"/>
                        <a:t>-sentiment-</a:t>
                      </a:r>
                      <a:r>
                        <a:rPr lang="de-DE" sz="1200" dirty="0" err="1"/>
                        <a:t>latest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roBERTa</a:t>
                      </a:r>
                      <a:r>
                        <a:rPr lang="de-DE" sz="1200" dirty="0"/>
                        <a:t>-base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Trained on 124M tweets</a:t>
                      </a:r>
                    </a:p>
                    <a:p>
                      <a:r>
                        <a:rPr lang="en-US" sz="1200" dirty="0"/>
                        <a:t>from January 2018 to</a:t>
                      </a:r>
                    </a:p>
                    <a:p>
                      <a:r>
                        <a:rPr lang="en-US" sz="1200" dirty="0"/>
                        <a:t>December 2021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16454"/>
                  </a:ext>
                </a:extLst>
              </a:tr>
              <a:tr h="409950">
                <a:tc>
                  <a:txBody>
                    <a:bodyPr/>
                    <a:lstStyle/>
                    <a:p>
                      <a:r>
                        <a:rPr lang="de-DE" sz="1200" dirty="0" err="1"/>
                        <a:t>cardiffnlp</a:t>
                      </a:r>
                      <a:r>
                        <a:rPr lang="de-DE" sz="1200" dirty="0"/>
                        <a:t>/</a:t>
                      </a:r>
                      <a:r>
                        <a:rPr lang="de-DE" sz="1200" dirty="0" err="1"/>
                        <a:t>twitter-xlm</a:t>
                      </a:r>
                      <a:r>
                        <a:rPr lang="de-DE" sz="1200" dirty="0"/>
                        <a:t>-</a:t>
                      </a:r>
                    </a:p>
                    <a:p>
                      <a:r>
                        <a:rPr lang="de-DE" sz="1200" dirty="0" err="1"/>
                        <a:t>roberta</a:t>
                      </a:r>
                      <a:r>
                        <a:rPr lang="de-DE" sz="1200" dirty="0"/>
                        <a:t>-base-</a:t>
                      </a:r>
                      <a:r>
                        <a:rPr lang="de-DE" sz="1200" dirty="0" err="1"/>
                        <a:t>sentimen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XLM-</a:t>
                      </a:r>
                      <a:r>
                        <a:rPr lang="de-DE" sz="1200" dirty="0" err="1"/>
                        <a:t>roBERTa</a:t>
                      </a:r>
                      <a:r>
                        <a:rPr lang="de-DE" sz="1200" dirty="0"/>
                        <a:t>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Trained on 198M tweets</a:t>
                      </a:r>
                    </a:p>
                    <a:p>
                      <a:r>
                        <a:rPr lang="en-US" sz="1200" dirty="0"/>
                        <a:t>and finetuned for sentiment</a:t>
                      </a:r>
                    </a:p>
                    <a:p>
                      <a:r>
                        <a:rPr lang="en-US" sz="1200" dirty="0"/>
                        <a:t>analysis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911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BE76C24-AD65-E908-49C7-F3A646B05DE2}"/>
              </a:ext>
            </a:extLst>
          </p:cNvPr>
          <p:cNvSpPr txBox="1"/>
          <p:nvPr/>
        </p:nvSpPr>
        <p:spPr>
          <a:xfrm>
            <a:off x="6338497" y="5051295"/>
            <a:ext cx="3498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Overview of the selected models and their attributes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01446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588BF-CC9C-408D-964D-1E73CA92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Results – Training progress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9FA993B6-1039-4056-91AB-0460EB7F97DD}"/>
              </a:ext>
            </a:extLst>
          </p:cNvPr>
          <p:cNvSpPr txBox="1">
            <a:spLocks/>
          </p:cNvSpPr>
          <p:nvPr/>
        </p:nvSpPr>
        <p:spPr>
          <a:xfrm>
            <a:off x="199172" y="2000818"/>
            <a:ext cx="3657603" cy="4176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Stable learning process for all models with the training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Validation Accuracy stagnation after epoch 4-5 for all models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Validation loss starts to increase again after epoch 4-5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Only 5 training epoch necessary </a:t>
            </a:r>
            <a:r>
              <a:rPr lang="en-US" sz="1600" dirty="0">
                <a:sym typeface="Wingdings" panose="05000000000000000000" pitchFamily="2" charset="2"/>
              </a:rPr>
              <a:t> Models start to overfit</a:t>
            </a:r>
            <a:endParaRPr lang="en-US" sz="1600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1097317-CA6B-E5A6-5EA5-94D875E71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025" y="173209"/>
            <a:ext cx="3831950" cy="2521064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1D16E0A-CFB6-2551-6E3B-0B1B77C0D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70" y="173210"/>
            <a:ext cx="3831951" cy="2521064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AC93976-DA35-97A3-97C6-FBC49F489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89" y="3551068"/>
            <a:ext cx="3831950" cy="2450237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0544FBB-3DBB-00EA-C521-63A396BB6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88" y="3551068"/>
            <a:ext cx="3831951" cy="24502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BF719E-4745-7F54-9CA4-393B511B8F36}"/>
              </a:ext>
            </a:extLst>
          </p:cNvPr>
          <p:cNvSpPr txBox="1"/>
          <p:nvPr/>
        </p:nvSpPr>
        <p:spPr>
          <a:xfrm>
            <a:off x="4346941" y="2694273"/>
            <a:ext cx="3498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Progress of the training loss throughout the training process</a:t>
            </a:r>
            <a:endParaRPr lang="de-DE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6206BA-DF7C-8A65-5B17-345F9EB8853F}"/>
              </a:ext>
            </a:extLst>
          </p:cNvPr>
          <p:cNvSpPr txBox="1"/>
          <p:nvPr/>
        </p:nvSpPr>
        <p:spPr>
          <a:xfrm>
            <a:off x="4180792" y="6001305"/>
            <a:ext cx="38311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Progress of the training accuracy throughout the training process</a:t>
            </a:r>
            <a:endParaRPr lang="de-DE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5C27A4-85B9-9D93-AF58-8AF71EDB829B}"/>
              </a:ext>
            </a:extLst>
          </p:cNvPr>
          <p:cNvSpPr txBox="1"/>
          <p:nvPr/>
        </p:nvSpPr>
        <p:spPr>
          <a:xfrm>
            <a:off x="8196138" y="6001305"/>
            <a:ext cx="38311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Progress of the validation accuracy throughout the training process</a:t>
            </a:r>
            <a:endParaRPr lang="de-DE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E26840-3119-4CA8-524F-2038626A8702}"/>
              </a:ext>
            </a:extLst>
          </p:cNvPr>
          <p:cNvSpPr txBox="1"/>
          <p:nvPr/>
        </p:nvSpPr>
        <p:spPr>
          <a:xfrm>
            <a:off x="8379533" y="2694273"/>
            <a:ext cx="38311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Progress of the validation loss throughout the training process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38153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588BF-CC9C-408D-964D-1E73CA92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Results – Model performance comparison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9FA993B6-1039-4056-91AB-0460EB7F97DD}"/>
              </a:ext>
            </a:extLst>
          </p:cNvPr>
          <p:cNvSpPr txBox="1">
            <a:spLocks/>
          </p:cNvSpPr>
          <p:nvPr/>
        </p:nvSpPr>
        <p:spPr>
          <a:xfrm>
            <a:off x="199172" y="2000818"/>
            <a:ext cx="3657603" cy="41761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Best model before and after finetuning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cardiffnlp_twitter</a:t>
            </a:r>
            <a:r>
              <a:rPr lang="en-US" sz="1600" dirty="0">
                <a:sym typeface="Wingdings" panose="05000000000000000000" pitchFamily="2" charset="2"/>
              </a:rPr>
              <a:t>-</a:t>
            </a:r>
            <a:r>
              <a:rPr lang="en-US" sz="1600" dirty="0" err="1">
                <a:sym typeface="Wingdings" panose="05000000000000000000" pitchFamily="2" charset="2"/>
              </a:rPr>
              <a:t>roberta</a:t>
            </a:r>
            <a:r>
              <a:rPr lang="en-US" sz="1600" dirty="0">
                <a:sym typeface="Wingdings" panose="05000000000000000000" pitchFamily="2" charset="2"/>
              </a:rPr>
              <a:t>-base-sentiment-latest  Val. Acc. of 77,6%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ym typeface="Wingdings" panose="05000000000000000000" pitchFamily="2" charset="2"/>
              </a:rPr>
              <a:t>Top 3 models all trained on tweets  similar language to reddit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ym typeface="Wingdings" panose="05000000000000000000" pitchFamily="2" charset="2"/>
              </a:rPr>
              <a:t>Best models take emojis into account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ym typeface="Wingdings" panose="05000000000000000000" pitchFamily="2" charset="2"/>
              </a:rPr>
              <a:t>Mean validation accuracy before finetuning: 41,8%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ym typeface="Wingdings" panose="05000000000000000000" pitchFamily="2" charset="2"/>
              </a:rPr>
              <a:t>Mean validation accuracy after finetuning: 72,8%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ym typeface="Wingdings" panose="05000000000000000000" pitchFamily="2" charset="2"/>
              </a:rPr>
              <a:t>Difference of 31 percentage points  p-value of 8.7e-05  Difference of means is statistically significant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2A937A0-A06F-3833-29AC-C81A990E4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74" y="3505"/>
            <a:ext cx="4258713" cy="223717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76C305B-4661-5F04-A4F5-C3976C7F4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285" y="11460"/>
            <a:ext cx="4258715" cy="2237173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39CB3AE3-18BF-E78A-E801-CE74F71EC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29" y="3026104"/>
            <a:ext cx="4125512" cy="30067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46A482-4349-3833-2F4B-20552F0CC741}"/>
              </a:ext>
            </a:extLst>
          </p:cNvPr>
          <p:cNvSpPr txBox="1"/>
          <p:nvPr/>
        </p:nvSpPr>
        <p:spPr>
          <a:xfrm>
            <a:off x="4949222" y="2121675"/>
            <a:ext cx="22935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Model performance before finetuning</a:t>
            </a:r>
            <a:endParaRPr lang="de-DE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795885-A89A-422B-1F28-49484BFF1317}"/>
              </a:ext>
            </a:extLst>
          </p:cNvPr>
          <p:cNvSpPr txBox="1"/>
          <p:nvPr/>
        </p:nvSpPr>
        <p:spPr>
          <a:xfrm>
            <a:off x="8915864" y="2129630"/>
            <a:ext cx="22935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Model performance after finetuning</a:t>
            </a:r>
            <a:endParaRPr lang="de-DE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DDC48-8D01-0DF3-CE23-E13B66CBC886}"/>
              </a:ext>
            </a:extLst>
          </p:cNvPr>
          <p:cNvSpPr txBox="1"/>
          <p:nvPr/>
        </p:nvSpPr>
        <p:spPr>
          <a:xfrm>
            <a:off x="6708479" y="6032833"/>
            <a:ext cx="2657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Model performance comparison by accuracy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80495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588BF-CC9C-408D-964D-1E73CA92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Results – Best model performance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9FA993B6-1039-4056-91AB-0460EB7F97DD}"/>
              </a:ext>
            </a:extLst>
          </p:cNvPr>
          <p:cNvSpPr txBox="1">
            <a:spLocks/>
          </p:cNvSpPr>
          <p:nvPr/>
        </p:nvSpPr>
        <p:spPr>
          <a:xfrm>
            <a:off x="199172" y="2000818"/>
            <a:ext cx="3657603" cy="4176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Best model before and after finetuning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b="1" dirty="0" err="1">
                <a:sym typeface="Wingdings" panose="05000000000000000000" pitchFamily="2" charset="2"/>
              </a:rPr>
              <a:t>cardiffnlp_twitter</a:t>
            </a:r>
            <a:r>
              <a:rPr lang="en-US" sz="1600" b="1" dirty="0">
                <a:sym typeface="Wingdings" panose="05000000000000000000" pitchFamily="2" charset="2"/>
              </a:rPr>
              <a:t>-</a:t>
            </a:r>
            <a:r>
              <a:rPr lang="en-US" sz="1600" b="1" dirty="0" err="1">
                <a:sym typeface="Wingdings" panose="05000000000000000000" pitchFamily="2" charset="2"/>
              </a:rPr>
              <a:t>roberta</a:t>
            </a:r>
            <a:r>
              <a:rPr lang="en-US" sz="1600" b="1" dirty="0">
                <a:sym typeface="Wingdings" panose="05000000000000000000" pitchFamily="2" charset="2"/>
              </a:rPr>
              <a:t>-base-sentiment-latest </a:t>
            </a:r>
            <a:r>
              <a:rPr lang="en-US" sz="1600" dirty="0">
                <a:sym typeface="Wingdings" panose="05000000000000000000" pitchFamily="2" charset="2"/>
              </a:rPr>
              <a:t> Val. Acc. of 77,6%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ym typeface="Wingdings" panose="05000000000000000000" pitchFamily="2" charset="2"/>
              </a:rPr>
              <a:t>Most mistakes include predicting the Neutral class, when the actual class was positive or negative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ym typeface="Wingdings" panose="05000000000000000000" pitchFamily="2" charset="2"/>
              </a:rPr>
              <a:t>Not many mistakes where the opposite class was predicted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867EBE6-8584-D76F-D085-6A7AF7139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627" y="1528069"/>
            <a:ext cx="5486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0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D59DA-235F-41C0-9D1F-D6EED978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27697-36B7-40D4-B870-48877CEF2EF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BEE8F4-84AB-4A31-9BA2-646DB9686F9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2. Research questions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E33AC6-2082-44CB-8975-DD8FD3B2D95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3. State of the art &amp; Related Work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CBB04E-2523-4D90-BA1D-999F8DF75E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4. Sentiment Analysis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8C6EC6A-3F1E-4DF0-9122-C3D134B42F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BBF728"/>
                </a:solidFill>
              </a:rPr>
              <a:t>5. Correlation Analysis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4F18C9D-5587-4A39-AB4B-437E9857DFA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6. Predictive modeling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669430A-0DAC-44FC-8AB7-0B81433ED45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/>
              <a:t>7.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12B8F27-3E63-4828-8658-CE7642C0622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de-DE" dirty="0"/>
              <a:t>8. Future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244B232-1996-4916-8DDE-695DD119119F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CA1E4962-D2CF-4A8E-8918-9DE2F1BDA570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8605FB47-D9A6-477E-9739-82DE0A494A37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84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9E905-761B-481C-8279-C0AC9142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Feature extraction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17EFDE-A2DE-BBE9-0860-18B0472E5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3524"/>
              </p:ext>
            </p:extLst>
          </p:nvPr>
        </p:nvGraphicFramePr>
        <p:xfrm>
          <a:off x="867052" y="1687898"/>
          <a:ext cx="10457896" cy="430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948">
                  <a:extLst>
                    <a:ext uri="{9D8B030D-6E8A-4147-A177-3AD203B41FA5}">
                      <a16:colId xmlns:a16="http://schemas.microsoft.com/office/drawing/2014/main" val="52601061"/>
                    </a:ext>
                  </a:extLst>
                </a:gridCol>
                <a:gridCol w="5228948">
                  <a:extLst>
                    <a:ext uri="{9D8B030D-6E8A-4147-A177-3AD203B41FA5}">
                      <a16:colId xmlns:a16="http://schemas.microsoft.com/office/drawing/2014/main" val="2476840699"/>
                    </a:ext>
                  </a:extLst>
                </a:gridCol>
              </a:tblGrid>
              <a:tr h="595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/>
                        <a:t>Feature</a:t>
                      </a:r>
                    </a:p>
                  </a:txBody>
                  <a:tcPr>
                    <a:solidFill>
                      <a:srgbClr val="71BA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 err="1"/>
                        <a:t>Calculation</a:t>
                      </a:r>
                      <a:endParaRPr lang="de-DE" sz="1200" dirty="0"/>
                    </a:p>
                  </a:txBody>
                  <a:tcPr>
                    <a:solidFill>
                      <a:srgbClr val="71BA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64688"/>
                  </a:ext>
                </a:extLst>
              </a:tr>
              <a:tr h="595909">
                <a:tc>
                  <a:txBody>
                    <a:bodyPr/>
                    <a:lstStyle/>
                    <a:p>
                      <a:r>
                        <a:rPr lang="de-DE" sz="1400" dirty="0"/>
                        <a:t>Positive, Negative, 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sentiment probabilities for each day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49405"/>
                  </a:ext>
                </a:extLst>
              </a:tr>
              <a:tr h="595909">
                <a:tc>
                  <a:txBody>
                    <a:bodyPr/>
                    <a:lstStyle/>
                    <a:p>
                      <a:r>
                        <a:rPr lang="de-DE" sz="14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posts per day for a particular stock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525"/>
                  </a:ext>
                </a:extLst>
              </a:tr>
              <a:tr h="595909">
                <a:tc>
                  <a:txBody>
                    <a:bodyPr/>
                    <a:lstStyle/>
                    <a:p>
                      <a:r>
                        <a:rPr lang="de-DE" sz="1400" dirty="0" err="1"/>
                        <a:t>Pos_min_neg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Positve</a:t>
                      </a:r>
                      <a:r>
                        <a:rPr lang="de-DE" sz="1400" dirty="0"/>
                        <a:t> x 1 + Neutral x 0 + Negative x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250768"/>
                  </a:ext>
                </a:extLst>
              </a:tr>
              <a:tr h="595909">
                <a:tc>
                  <a:txBody>
                    <a:bodyPr/>
                    <a:lstStyle/>
                    <a:p>
                      <a:r>
                        <a:rPr lang="de-DE" sz="1400" dirty="0" err="1"/>
                        <a:t>Pos_min_neg_times_count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/>
                        <a:t>Pos_min_neg</a:t>
                      </a:r>
                      <a:r>
                        <a:rPr lang="de-DE" sz="1400" dirty="0"/>
                        <a:t> x Count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16454"/>
                  </a:ext>
                </a:extLst>
              </a:tr>
              <a:tr h="595909">
                <a:tc>
                  <a:txBody>
                    <a:bodyPr/>
                    <a:lstStyle/>
                    <a:p>
                      <a:r>
                        <a:rPr lang="de-DE" sz="1400" dirty="0" err="1"/>
                        <a:t>Pos_min_neg_diff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/>
                        <a:t>Pos_min_neg_diff</a:t>
                      </a:r>
                      <a:r>
                        <a:rPr lang="de-DE" sz="1400" dirty="0"/>
                        <a:t> at </a:t>
                      </a:r>
                      <a:r>
                        <a:rPr lang="de-DE" sz="1400" dirty="0" err="1"/>
                        <a:t>timepoint</a:t>
                      </a:r>
                      <a:r>
                        <a:rPr lang="de-DE" sz="1400" dirty="0"/>
                        <a:t> t - </a:t>
                      </a:r>
                      <a:r>
                        <a:rPr lang="de-DE" sz="1400" dirty="0" err="1"/>
                        <a:t>Pos_min_neg_diff</a:t>
                      </a:r>
                      <a:r>
                        <a:rPr lang="de-DE" sz="1400" dirty="0"/>
                        <a:t> at </a:t>
                      </a:r>
                      <a:r>
                        <a:rPr lang="de-DE" sz="1400" dirty="0" err="1"/>
                        <a:t>timepoint</a:t>
                      </a:r>
                      <a:r>
                        <a:rPr lang="de-DE" sz="1400" dirty="0"/>
                        <a:t> t-1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91151"/>
                  </a:ext>
                </a:extLst>
              </a:tr>
              <a:tr h="595909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Count_diff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/>
                        <a:t>Count_diff</a:t>
                      </a:r>
                      <a:r>
                        <a:rPr lang="de-DE" sz="1400" dirty="0"/>
                        <a:t> at </a:t>
                      </a:r>
                      <a:r>
                        <a:rPr lang="de-DE" sz="1400" dirty="0" err="1"/>
                        <a:t>timepoint</a:t>
                      </a:r>
                      <a:r>
                        <a:rPr lang="de-DE" sz="1400" dirty="0"/>
                        <a:t> t - </a:t>
                      </a:r>
                      <a:r>
                        <a:rPr lang="de-DE" sz="1400" dirty="0" err="1"/>
                        <a:t>Count_diff</a:t>
                      </a:r>
                      <a:r>
                        <a:rPr lang="de-DE" sz="1400" dirty="0"/>
                        <a:t> at </a:t>
                      </a:r>
                      <a:r>
                        <a:rPr lang="de-DE" sz="1400" dirty="0" err="1"/>
                        <a:t>timepoint</a:t>
                      </a:r>
                      <a:r>
                        <a:rPr lang="de-DE" sz="1400" dirty="0"/>
                        <a:t> 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/>
                    </a:p>
                    <a:p>
                      <a:r>
                        <a:rPr lang="de-DE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90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048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588BF-CC9C-408D-964D-1E73CA92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Results – AMC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9FA993B6-1039-4056-91AB-0460EB7F97DD}"/>
              </a:ext>
            </a:extLst>
          </p:cNvPr>
          <p:cNvSpPr txBox="1">
            <a:spLocks/>
          </p:cNvSpPr>
          <p:nvPr/>
        </p:nvSpPr>
        <p:spPr>
          <a:xfrm>
            <a:off x="199172" y="2000818"/>
            <a:ext cx="3657603" cy="4176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Highest absolute correlation for the log </a:t>
            </a:r>
            <a:r>
              <a:rPr lang="en-US" sz="1600" dirty="0" err="1"/>
              <a:t>return_t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Pos_min_neg_times_count</a:t>
            </a:r>
            <a:r>
              <a:rPr lang="en-US" sz="1600" dirty="0">
                <a:sym typeface="Wingdings" panose="05000000000000000000" pitchFamily="2" charset="2"/>
              </a:rPr>
              <a:t> with a </a:t>
            </a:r>
            <a:r>
              <a:rPr lang="en-US" sz="1600" b="1" dirty="0">
                <a:sym typeface="Wingdings" panose="05000000000000000000" pitchFamily="2" charset="2"/>
              </a:rPr>
              <a:t>positive correlation of 0.37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Highest absolute correlation for the log return_t+1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count_diff</a:t>
            </a:r>
            <a:r>
              <a:rPr lang="en-US" sz="1600" dirty="0">
                <a:sym typeface="Wingdings" panose="05000000000000000000" pitchFamily="2" charset="2"/>
              </a:rPr>
              <a:t> with a </a:t>
            </a:r>
            <a:r>
              <a:rPr lang="en-US" sz="1600" b="1" dirty="0">
                <a:sym typeface="Wingdings" panose="05000000000000000000" pitchFamily="2" charset="2"/>
              </a:rPr>
              <a:t>negative correlation of 0.32 </a:t>
            </a:r>
            <a:r>
              <a:rPr lang="en-US" sz="1600" dirty="0">
                <a:sym typeface="Wingdings" panose="05000000000000000000" pitchFamily="2" charset="2"/>
              </a:rPr>
              <a:t>(probably by chance)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9706F92-70DD-736D-4B8E-A35704370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27" y="1497657"/>
            <a:ext cx="7007697" cy="38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29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588BF-CC9C-408D-964D-1E73CA92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Results – P-value overview - AMC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9FA993B6-1039-4056-91AB-0460EB7F97DD}"/>
              </a:ext>
            </a:extLst>
          </p:cNvPr>
          <p:cNvSpPr txBox="1">
            <a:spLocks/>
          </p:cNvSpPr>
          <p:nvPr/>
        </p:nvSpPr>
        <p:spPr>
          <a:xfrm>
            <a:off x="199172" y="2000818"/>
            <a:ext cx="3657603" cy="4176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All results are </a:t>
            </a:r>
            <a:r>
              <a:rPr lang="en-US" sz="1600" b="1" dirty="0"/>
              <a:t>statistically significant</a:t>
            </a:r>
            <a:r>
              <a:rPr lang="en-US" sz="1600" dirty="0"/>
              <a:t> for the </a:t>
            </a:r>
            <a:r>
              <a:rPr lang="en-US" sz="1600" dirty="0" err="1"/>
              <a:t>log_return_t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ym typeface="Wingdings" panose="05000000000000000000" pitchFamily="2" charset="2"/>
              </a:rPr>
              <a:t>All results except for the feature </a:t>
            </a:r>
            <a:r>
              <a:rPr lang="en-US" sz="1600" dirty="0" err="1">
                <a:sym typeface="Wingdings" panose="05000000000000000000" pitchFamily="2" charset="2"/>
              </a:rPr>
              <a:t>Count_diff</a:t>
            </a:r>
            <a:r>
              <a:rPr lang="en-US" sz="1600" dirty="0">
                <a:sym typeface="Wingdings" panose="05000000000000000000" pitchFamily="2" charset="2"/>
              </a:rPr>
              <a:t> are </a:t>
            </a:r>
            <a:r>
              <a:rPr lang="en-US" sz="1600" b="1" dirty="0">
                <a:sym typeface="Wingdings" panose="05000000000000000000" pitchFamily="2" charset="2"/>
              </a:rPr>
              <a:t>not statistically significant </a:t>
            </a:r>
            <a:r>
              <a:rPr lang="en-US" sz="1600" dirty="0">
                <a:sym typeface="Wingdings" panose="05000000000000000000" pitchFamily="2" charset="2"/>
              </a:rPr>
              <a:t>for the log_return_t+1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36176-DA9D-874C-DCF7-400A7B3B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835" y="2050328"/>
            <a:ext cx="4370773" cy="2757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577BA1-90AD-735A-A02C-57570775E6A8}"/>
              </a:ext>
            </a:extLst>
          </p:cNvPr>
          <p:cNvSpPr txBox="1"/>
          <p:nvPr/>
        </p:nvSpPr>
        <p:spPr>
          <a:xfrm>
            <a:off x="6990405" y="4807671"/>
            <a:ext cx="2315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P-values for correlation measurements</a:t>
            </a:r>
            <a:endParaRPr lang="de-DE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EDBD5-39E1-D3EE-7ED7-36A3341D4B0E}"/>
              </a:ext>
            </a:extLst>
          </p:cNvPr>
          <p:cNvSpPr/>
          <p:nvPr/>
        </p:nvSpPr>
        <p:spPr>
          <a:xfrm>
            <a:off x="7332955" y="2068084"/>
            <a:ext cx="1091953" cy="2690348"/>
          </a:xfrm>
          <a:prstGeom prst="rect">
            <a:avLst/>
          </a:prstGeom>
          <a:noFill/>
          <a:ln w="28575">
            <a:solidFill>
              <a:srgbClr val="71B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535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588BF-CC9C-408D-964D-1E73CA92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Results – GME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9FA993B6-1039-4056-91AB-0460EB7F97DD}"/>
              </a:ext>
            </a:extLst>
          </p:cNvPr>
          <p:cNvSpPr txBox="1">
            <a:spLocks/>
          </p:cNvSpPr>
          <p:nvPr/>
        </p:nvSpPr>
        <p:spPr>
          <a:xfrm>
            <a:off x="199172" y="2000818"/>
            <a:ext cx="3657603" cy="4176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Highest absolute correlation for the log </a:t>
            </a:r>
            <a:r>
              <a:rPr lang="en-US" sz="1600" dirty="0" err="1"/>
              <a:t>return_t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Pos_min_neg_diff</a:t>
            </a:r>
            <a:r>
              <a:rPr lang="en-US" sz="1600" dirty="0">
                <a:sym typeface="Wingdings" panose="05000000000000000000" pitchFamily="2" charset="2"/>
              </a:rPr>
              <a:t> with a </a:t>
            </a:r>
            <a:r>
              <a:rPr lang="en-US" sz="1600" b="1" dirty="0">
                <a:sym typeface="Wingdings" panose="05000000000000000000" pitchFamily="2" charset="2"/>
              </a:rPr>
              <a:t>positive correlation of 0.4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Highest absolute correlation for the log return_t+1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count_diff</a:t>
            </a:r>
            <a:r>
              <a:rPr lang="en-US" sz="1600" dirty="0">
                <a:sym typeface="Wingdings" panose="05000000000000000000" pitchFamily="2" charset="2"/>
              </a:rPr>
              <a:t> with a </a:t>
            </a:r>
            <a:r>
              <a:rPr lang="en-US" sz="1600" b="1" dirty="0">
                <a:sym typeface="Wingdings" panose="05000000000000000000" pitchFamily="2" charset="2"/>
              </a:rPr>
              <a:t>negative correlation of 0.09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9706F92-70DD-736D-4B8E-A35704370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27" y="1497657"/>
            <a:ext cx="7007697" cy="3862685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D57F5B4-A8EB-CBF0-4375-6633B4374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31" y="1426997"/>
            <a:ext cx="7112993" cy="400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8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D59DA-235F-41C0-9D1F-D6EED978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27697-36B7-40D4-B870-48877CEF2EF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BEE8F4-84AB-4A31-9BA2-646DB9686F9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2. Research questions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E33AC6-2082-44CB-8975-DD8FD3B2D95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3. State of the art &amp; Related Work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CBB04E-2523-4D90-BA1D-999F8DF75E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4. Sentiment Analysis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8C6EC6A-3F1E-4DF0-9122-C3D134B42F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5. Correlation Analysis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4F18C9D-5587-4A39-AB4B-437E9857DFA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6. Predictive modeling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669430A-0DAC-44FC-8AB7-0B81433ED45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/>
              <a:t>7.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12B8F27-3E63-4828-8658-CE7642C0622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de-DE" dirty="0"/>
              <a:t>8. Future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244B232-1996-4916-8DDE-695DD119119F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CA1E4962-D2CF-4A8E-8918-9DE2F1BDA570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8605FB47-D9A6-477E-9739-82DE0A494A37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297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588BF-CC9C-408D-964D-1E73CA92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Results – P-value overview - GME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9FA993B6-1039-4056-91AB-0460EB7F97DD}"/>
              </a:ext>
            </a:extLst>
          </p:cNvPr>
          <p:cNvSpPr txBox="1">
            <a:spLocks/>
          </p:cNvSpPr>
          <p:nvPr/>
        </p:nvSpPr>
        <p:spPr>
          <a:xfrm>
            <a:off x="199172" y="2000818"/>
            <a:ext cx="3657603" cy="4176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All results are </a:t>
            </a:r>
            <a:r>
              <a:rPr lang="en-US" sz="1600" b="1" dirty="0"/>
              <a:t>statistically significant</a:t>
            </a:r>
            <a:r>
              <a:rPr lang="en-US" sz="1600" dirty="0"/>
              <a:t> for the </a:t>
            </a:r>
            <a:r>
              <a:rPr lang="en-US" sz="1600" dirty="0" err="1"/>
              <a:t>log_return_t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ym typeface="Wingdings" panose="05000000000000000000" pitchFamily="2" charset="2"/>
              </a:rPr>
              <a:t>All results are </a:t>
            </a:r>
            <a:r>
              <a:rPr lang="en-US" sz="1600" b="1" dirty="0">
                <a:sym typeface="Wingdings" panose="05000000000000000000" pitchFamily="2" charset="2"/>
              </a:rPr>
              <a:t>not statistically significant </a:t>
            </a:r>
            <a:r>
              <a:rPr lang="en-US" sz="1600" dirty="0">
                <a:sym typeface="Wingdings" panose="05000000000000000000" pitchFamily="2" charset="2"/>
              </a:rPr>
              <a:t>for the log_return_t+1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36176-DA9D-874C-DCF7-400A7B3B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835" y="2050328"/>
            <a:ext cx="4370773" cy="2757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577BA1-90AD-735A-A02C-57570775E6A8}"/>
              </a:ext>
            </a:extLst>
          </p:cNvPr>
          <p:cNvSpPr txBox="1"/>
          <p:nvPr/>
        </p:nvSpPr>
        <p:spPr>
          <a:xfrm>
            <a:off x="6990405" y="4807671"/>
            <a:ext cx="2315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P-values for correlation measurements</a:t>
            </a:r>
            <a:endParaRPr lang="de-DE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6D553-216C-37CA-73EE-A6E071EF60BC}"/>
              </a:ext>
            </a:extLst>
          </p:cNvPr>
          <p:cNvSpPr/>
          <p:nvPr/>
        </p:nvSpPr>
        <p:spPr>
          <a:xfrm>
            <a:off x="8442664" y="2083826"/>
            <a:ext cx="932154" cy="2690348"/>
          </a:xfrm>
          <a:prstGeom prst="rect">
            <a:avLst/>
          </a:prstGeom>
          <a:noFill/>
          <a:ln w="28575">
            <a:solidFill>
              <a:srgbClr val="71B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045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588BF-CC9C-408D-964D-1E73CA92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Results – SPY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9FA993B6-1039-4056-91AB-0460EB7F97DD}"/>
              </a:ext>
            </a:extLst>
          </p:cNvPr>
          <p:cNvSpPr txBox="1">
            <a:spLocks/>
          </p:cNvSpPr>
          <p:nvPr/>
        </p:nvSpPr>
        <p:spPr>
          <a:xfrm>
            <a:off x="199172" y="2000818"/>
            <a:ext cx="3657603" cy="4176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Highest absolute correlation for the log </a:t>
            </a:r>
            <a:r>
              <a:rPr lang="en-US" sz="1600" dirty="0" err="1"/>
              <a:t>return_t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Pos_min_neg_times_count</a:t>
            </a:r>
            <a:r>
              <a:rPr lang="en-US" sz="1600" dirty="0">
                <a:sym typeface="Wingdings" panose="05000000000000000000" pitchFamily="2" charset="2"/>
              </a:rPr>
              <a:t> with a </a:t>
            </a:r>
            <a:r>
              <a:rPr lang="en-US" sz="1600" b="1" dirty="0">
                <a:sym typeface="Wingdings" panose="05000000000000000000" pitchFamily="2" charset="2"/>
              </a:rPr>
              <a:t>positive correlation of 0.33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Highest absolute correlation for the log return_t+1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count_diff</a:t>
            </a:r>
            <a:r>
              <a:rPr lang="en-US" sz="1600" dirty="0">
                <a:sym typeface="Wingdings" panose="05000000000000000000" pitchFamily="2" charset="2"/>
              </a:rPr>
              <a:t> with a </a:t>
            </a:r>
            <a:r>
              <a:rPr lang="en-US" sz="1600" b="1" dirty="0">
                <a:sym typeface="Wingdings" panose="05000000000000000000" pitchFamily="2" charset="2"/>
              </a:rPr>
              <a:t>negative correlation of 0.04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9706F92-70DD-736D-4B8E-A35704370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27" y="1497657"/>
            <a:ext cx="7007697" cy="3862685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BFC0CB4-D6F9-D2C6-60EF-BA029ABE4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48" y="1497657"/>
            <a:ext cx="7124076" cy="387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1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588BF-CC9C-408D-964D-1E73CA92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Results – P-value overview - SPY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9FA993B6-1039-4056-91AB-0460EB7F97DD}"/>
              </a:ext>
            </a:extLst>
          </p:cNvPr>
          <p:cNvSpPr txBox="1">
            <a:spLocks/>
          </p:cNvSpPr>
          <p:nvPr/>
        </p:nvSpPr>
        <p:spPr>
          <a:xfrm>
            <a:off x="199172" y="2000818"/>
            <a:ext cx="3657603" cy="4176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All results are </a:t>
            </a:r>
            <a:r>
              <a:rPr lang="en-US" sz="1600" b="1" dirty="0"/>
              <a:t>statistically significant</a:t>
            </a:r>
            <a:r>
              <a:rPr lang="en-US" sz="1600" dirty="0"/>
              <a:t> for the </a:t>
            </a:r>
            <a:r>
              <a:rPr lang="en-US" sz="1600" dirty="0" err="1"/>
              <a:t>log_return_t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ym typeface="Wingdings" panose="05000000000000000000" pitchFamily="2" charset="2"/>
              </a:rPr>
              <a:t>All results are </a:t>
            </a:r>
            <a:r>
              <a:rPr lang="en-US" sz="1600" b="1" dirty="0">
                <a:sym typeface="Wingdings" panose="05000000000000000000" pitchFamily="2" charset="2"/>
              </a:rPr>
              <a:t>not statistically significant </a:t>
            </a:r>
            <a:r>
              <a:rPr lang="en-US" sz="1600" dirty="0">
                <a:sym typeface="Wingdings" panose="05000000000000000000" pitchFamily="2" charset="2"/>
              </a:rPr>
              <a:t>for the log_return_t+1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36176-DA9D-874C-DCF7-400A7B3B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835" y="2050328"/>
            <a:ext cx="4370773" cy="2757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577BA1-90AD-735A-A02C-57570775E6A8}"/>
              </a:ext>
            </a:extLst>
          </p:cNvPr>
          <p:cNvSpPr txBox="1"/>
          <p:nvPr/>
        </p:nvSpPr>
        <p:spPr>
          <a:xfrm>
            <a:off x="6990405" y="4807671"/>
            <a:ext cx="2315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P-values for correlation measurements</a:t>
            </a:r>
            <a:endParaRPr lang="de-DE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D481A-E010-59F6-F93D-52BA586E82B9}"/>
              </a:ext>
            </a:extLst>
          </p:cNvPr>
          <p:cNvSpPr/>
          <p:nvPr/>
        </p:nvSpPr>
        <p:spPr>
          <a:xfrm>
            <a:off x="9353745" y="2083825"/>
            <a:ext cx="932154" cy="2690348"/>
          </a:xfrm>
          <a:prstGeom prst="rect">
            <a:avLst/>
          </a:prstGeom>
          <a:noFill/>
          <a:ln w="28575">
            <a:solidFill>
              <a:srgbClr val="71B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031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D59DA-235F-41C0-9D1F-D6EED978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27697-36B7-40D4-B870-48877CEF2EF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BEE8F4-84AB-4A31-9BA2-646DB9686F9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2. Research questions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E33AC6-2082-44CB-8975-DD8FD3B2D95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3. State of the art &amp; Related Work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CBB04E-2523-4D90-BA1D-999F8DF75E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4. Sentiment Analysis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8C6EC6A-3F1E-4DF0-9122-C3D134B42F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5. Correlation Analysis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4F18C9D-5587-4A39-AB4B-437E9857DFA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BBF728"/>
                </a:solidFill>
              </a:rPr>
              <a:t>6. Predictive modeling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669430A-0DAC-44FC-8AB7-0B81433ED45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/>
              <a:t>7.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12B8F27-3E63-4828-8658-CE7642C0622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de-DE" dirty="0"/>
              <a:t>8. Future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244B232-1996-4916-8DDE-695DD119119F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CA1E4962-D2CF-4A8E-8918-9DE2F1BDA570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8605FB47-D9A6-477E-9739-82DE0A494A37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725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9E905-761B-481C-8279-C0AC9142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Experiment setup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0D9879-5C77-FFBB-4C7A-F6B479B53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83" y="1539089"/>
            <a:ext cx="11757437" cy="459010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Trainset 75%, </a:t>
            </a:r>
            <a:r>
              <a:rPr lang="en-US" dirty="0" err="1">
                <a:sym typeface="Wingdings" panose="05000000000000000000" pitchFamily="2" charset="2"/>
              </a:rPr>
              <a:t>testset</a:t>
            </a:r>
            <a:r>
              <a:rPr lang="en-US" dirty="0">
                <a:sym typeface="Wingdings" panose="05000000000000000000" pitchFamily="2" charset="2"/>
              </a:rPr>
              <a:t> 25%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Same features used as in correlation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Algorithms used: Logistic Regression, Decision Tree, Random Forest, </a:t>
            </a:r>
            <a:r>
              <a:rPr lang="en-US" dirty="0" err="1">
                <a:sym typeface="Wingdings" panose="05000000000000000000" pitchFamily="2" charset="2"/>
              </a:rPr>
              <a:t>XGBoost</a:t>
            </a:r>
            <a:r>
              <a:rPr lang="en-US" dirty="0">
                <a:sym typeface="Wingdings" panose="05000000000000000000" pitchFamily="2" charset="2"/>
              </a:rPr>
              <a:t>, K-Nearest Neighbor, Neural Network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Hyperparameters are set to default values of the python libraries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Principal Component Analysis for visual inspection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Data normalization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5028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588BF-CC9C-408D-964D-1E73CA92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Results – Principal Component Analysis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9FA993B6-1039-4056-91AB-0460EB7F97DD}"/>
              </a:ext>
            </a:extLst>
          </p:cNvPr>
          <p:cNvSpPr txBox="1">
            <a:spLocks/>
          </p:cNvSpPr>
          <p:nvPr/>
        </p:nvSpPr>
        <p:spPr>
          <a:xfrm>
            <a:off x="199172" y="2000818"/>
            <a:ext cx="3657603" cy="4382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Data for </a:t>
            </a:r>
            <a:r>
              <a:rPr lang="en-US" sz="1600" dirty="0" err="1"/>
              <a:t>log_return_t</a:t>
            </a:r>
            <a:r>
              <a:rPr lang="en-US" sz="1600" dirty="0"/>
              <a:t> slightly separable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Data for log_return_t+1 not separable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PC1 represents mostly the Positive sentiment feature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PC2 represents mostly the Negative sentiment feature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PC3 represents mostly the Neutral sentiment feature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Cumulative explained variance with 3 components is still 80% </a:t>
            </a:r>
            <a:r>
              <a:rPr lang="en-US" sz="1600" dirty="0">
                <a:sym typeface="Wingdings" panose="05000000000000000000" pitchFamily="2" charset="2"/>
              </a:rPr>
              <a:t> Good visual representation of the actual data distribution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BF719E-4745-7F54-9CA4-393B511B8F36}"/>
              </a:ext>
            </a:extLst>
          </p:cNvPr>
          <p:cNvSpPr txBox="1"/>
          <p:nvPr/>
        </p:nvSpPr>
        <p:spPr>
          <a:xfrm>
            <a:off x="4328225" y="2525211"/>
            <a:ext cx="3498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Visualization of the three principal components for the log </a:t>
            </a:r>
            <a:r>
              <a:rPr lang="en-US" sz="800" dirty="0" err="1"/>
              <a:t>return_t</a:t>
            </a:r>
            <a:r>
              <a:rPr lang="en-US" sz="800" dirty="0"/>
              <a:t> - GME</a:t>
            </a:r>
            <a:endParaRPr lang="de-DE" sz="800" dirty="0"/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BCAE5C46-6AC5-B099-D970-FAFB24FC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772" y="270867"/>
            <a:ext cx="3781067" cy="226714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7C6EBFC-10B6-2647-3B54-8956A6527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059" y="270867"/>
            <a:ext cx="3831183" cy="226866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2E24F49-20C9-2B83-EF02-564B0AD60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688" y="3549555"/>
            <a:ext cx="3980450" cy="1935499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FA081FB-0267-CE6B-A357-91FB62BDB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817" y="3363735"/>
            <a:ext cx="3642358" cy="26375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8FDC50-DF2F-8013-8EA0-A9F70379F17B}"/>
              </a:ext>
            </a:extLst>
          </p:cNvPr>
          <p:cNvSpPr txBox="1"/>
          <p:nvPr/>
        </p:nvSpPr>
        <p:spPr>
          <a:xfrm>
            <a:off x="8494711" y="2558764"/>
            <a:ext cx="3498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Visualization of the three principal components for the log return_t+1 - GME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216687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588BF-CC9C-408D-964D-1E73CA92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Results – Model performance overview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9FA993B6-1039-4056-91AB-0460EB7F97DD}"/>
              </a:ext>
            </a:extLst>
          </p:cNvPr>
          <p:cNvSpPr txBox="1">
            <a:spLocks/>
          </p:cNvSpPr>
          <p:nvPr/>
        </p:nvSpPr>
        <p:spPr>
          <a:xfrm>
            <a:off x="199172" y="2000818"/>
            <a:ext cx="3657603" cy="41761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ym typeface="Wingdings" panose="05000000000000000000" pitchFamily="2" charset="2"/>
              </a:rPr>
              <a:t>Best model for SPY: Random Forest with 55,5%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ym typeface="Wingdings" panose="05000000000000000000" pitchFamily="2" charset="2"/>
              </a:rPr>
              <a:t>Best model for GME: Neural Network with 58,7%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ym typeface="Wingdings" panose="05000000000000000000" pitchFamily="2" charset="2"/>
              </a:rPr>
              <a:t>Best model for AMC: </a:t>
            </a:r>
            <a:r>
              <a:rPr lang="en-US" sz="1600" dirty="0" err="1">
                <a:sym typeface="Wingdings" panose="05000000000000000000" pitchFamily="2" charset="2"/>
              </a:rPr>
              <a:t>XGBoost</a:t>
            </a:r>
            <a:r>
              <a:rPr lang="en-US" sz="1600" dirty="0">
                <a:sym typeface="Wingdings" panose="05000000000000000000" pitchFamily="2" charset="2"/>
              </a:rPr>
              <a:t> with 58,7%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ym typeface="Wingdings" panose="05000000000000000000" pitchFamily="2" charset="2"/>
              </a:rPr>
              <a:t>In general, poor performance overall  Small dataset, no correlation between any feature and the target, data not separable as seen in PCA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C8A0ECE-53C4-3BFF-5341-E77F11BEF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25" y="99356"/>
            <a:ext cx="4085342" cy="232595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15B2D83-2DD2-FBBA-1471-3F360DEA7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658" y="2265589"/>
            <a:ext cx="4085342" cy="2326822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C7BF9549-9A04-1073-A1A0-B332DCA55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25" y="4432694"/>
            <a:ext cx="4085342" cy="23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79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588BF-CC9C-408D-964D-1E73CA92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Results – Best model investigation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9FA993B6-1039-4056-91AB-0460EB7F97DD}"/>
              </a:ext>
            </a:extLst>
          </p:cNvPr>
          <p:cNvSpPr txBox="1">
            <a:spLocks/>
          </p:cNvSpPr>
          <p:nvPr/>
        </p:nvSpPr>
        <p:spPr>
          <a:xfrm>
            <a:off x="199172" y="2000818"/>
            <a:ext cx="3657603" cy="4176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ym typeface="Wingdings" panose="05000000000000000000" pitchFamily="2" charset="2"/>
              </a:rPr>
              <a:t>Model makes more mistakes when the original exact return value is close to zero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ym typeface="Wingdings" panose="05000000000000000000" pitchFamily="2" charset="2"/>
              </a:rPr>
              <a:t>Model makes less mistakes when the original exact return value is either very positive or very negative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ym typeface="Wingdings" panose="05000000000000000000" pitchFamily="2" charset="2"/>
              </a:rPr>
              <a:t>Limited by small sample size  view results with caution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C0E046A-8729-2A76-E06F-030601391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36" y="896643"/>
            <a:ext cx="6677642" cy="492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34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D59DA-235F-41C0-9D1F-D6EED978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27697-36B7-40D4-B870-48877CEF2EF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BEE8F4-84AB-4A31-9BA2-646DB9686F9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2. Research questions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E33AC6-2082-44CB-8975-DD8FD3B2D95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3. State of the art &amp; Related Work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CBB04E-2523-4D90-BA1D-999F8DF75E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4. Sentiment Analysis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8C6EC6A-3F1E-4DF0-9122-C3D134B42F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5. Correlation Analysis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4F18C9D-5587-4A39-AB4B-437E9857DFA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6. Predictive modeling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669430A-0DAC-44FC-8AB7-0B81433ED45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BBF728"/>
                </a:solidFill>
              </a:rPr>
              <a:t>7. </a:t>
            </a:r>
            <a:r>
              <a:rPr lang="de-DE" sz="2000" dirty="0" err="1">
                <a:solidFill>
                  <a:srgbClr val="BBF728"/>
                </a:solidFill>
              </a:rPr>
              <a:t>Conclusion</a:t>
            </a:r>
            <a:endParaRPr lang="de-DE" sz="2000" dirty="0">
              <a:solidFill>
                <a:srgbClr val="BBF728"/>
              </a:solidFill>
            </a:endParaRP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12B8F27-3E63-4828-8658-CE7642C0622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de-DE" dirty="0"/>
              <a:t>8. Future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244B232-1996-4916-8DDE-695DD119119F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CA1E4962-D2CF-4A8E-8918-9DE2F1BDA570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8605FB47-D9A6-477E-9739-82DE0A494A37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949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9E905-761B-481C-8279-C0AC9142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0D9879-5C77-FFBB-4C7A-F6B479B53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83" y="1539089"/>
            <a:ext cx="11757437" cy="459010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Sentiment Analysis: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Mean model performance difference before and after finetuning  </a:t>
            </a:r>
            <a:r>
              <a:rPr lang="en-US" b="1" dirty="0">
                <a:sym typeface="Wingdings" panose="05000000000000000000" pitchFamily="2" charset="2"/>
              </a:rPr>
              <a:t>31 percentage points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ym typeface="Wingdings" panose="05000000000000000000" pitchFamily="2" charset="2"/>
              </a:rPr>
              <a:t>P-value of 8.7e-05 </a:t>
            </a:r>
            <a:r>
              <a:rPr lang="en-US" dirty="0">
                <a:sym typeface="Wingdings" panose="05000000000000000000" pitchFamily="2" charset="2"/>
              </a:rPr>
              <a:t> Results are statistically significant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Correlation Analysis: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ym typeface="Wingdings" panose="05000000000000000000" pitchFamily="2" charset="2"/>
              </a:rPr>
              <a:t>Significant correlation </a:t>
            </a:r>
            <a:r>
              <a:rPr lang="en-US" dirty="0">
                <a:sym typeface="Wingdings" panose="05000000000000000000" pitchFamily="2" charset="2"/>
              </a:rPr>
              <a:t>between the sentiment features of all three stocks (AMC, GME, SPY) and their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log_return_t</a:t>
            </a:r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ym typeface="Wingdings" panose="05000000000000000000" pitchFamily="2" charset="2"/>
              </a:rPr>
              <a:t>No significant correlation </a:t>
            </a:r>
            <a:r>
              <a:rPr lang="en-US" dirty="0">
                <a:sym typeface="Wingdings" panose="05000000000000000000" pitchFamily="2" charset="2"/>
              </a:rPr>
              <a:t>between the sentiment features of all three stocks (AMC, GME, SPY) and their </a:t>
            </a:r>
            <a:r>
              <a:rPr lang="en-US" b="1" dirty="0">
                <a:sym typeface="Wingdings" panose="05000000000000000000" pitchFamily="2" charset="2"/>
              </a:rPr>
              <a:t>log_return_t+1</a:t>
            </a:r>
          </a:p>
          <a:p>
            <a:pPr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Predictive Modeling: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Best model performance: </a:t>
            </a:r>
            <a:r>
              <a:rPr lang="en-US" b="1" dirty="0">
                <a:sym typeface="Wingdings" panose="05000000000000000000" pitchFamily="2" charset="2"/>
              </a:rPr>
              <a:t>58,7% accuracy for the </a:t>
            </a:r>
            <a:r>
              <a:rPr lang="en-US" b="1" dirty="0" err="1">
                <a:sym typeface="Wingdings" panose="05000000000000000000" pitchFamily="2" charset="2"/>
              </a:rPr>
              <a:t>XGBoost</a:t>
            </a:r>
            <a:r>
              <a:rPr lang="en-US" b="1" dirty="0">
                <a:sym typeface="Wingdings" panose="05000000000000000000" pitchFamily="2" charset="2"/>
              </a:rPr>
              <a:t> model </a:t>
            </a:r>
            <a:r>
              <a:rPr lang="en-US" dirty="0">
                <a:sym typeface="Wingdings" panose="05000000000000000000" pitchFamily="2" charset="2"/>
              </a:rPr>
              <a:t>with the GME stock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PCA shows visual separation possible for </a:t>
            </a:r>
            <a:r>
              <a:rPr lang="en-US" dirty="0" err="1">
                <a:sym typeface="Wingdings" panose="05000000000000000000" pitchFamily="2" charset="2"/>
              </a:rPr>
              <a:t>log_return_t</a:t>
            </a:r>
            <a:r>
              <a:rPr lang="en-US" dirty="0">
                <a:sym typeface="Wingdings" panose="05000000000000000000" pitchFamily="2" charset="2"/>
              </a:rPr>
              <a:t> but not for log_return_t+1 with a </a:t>
            </a:r>
            <a:r>
              <a:rPr lang="en-US" b="1" dirty="0">
                <a:sym typeface="Wingdings" panose="05000000000000000000" pitchFamily="2" charset="2"/>
              </a:rPr>
              <a:t>cumulative explained variance of 80%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sym typeface="Wingdings" panose="05000000000000000000" pitchFamily="2" charset="2"/>
              </a:rPr>
              <a:t>The sentiment of the stock discussions on r/</a:t>
            </a:r>
            <a:r>
              <a:rPr lang="en-US" b="1" dirty="0" err="1">
                <a:sym typeface="Wingdings" panose="05000000000000000000" pitchFamily="2" charset="2"/>
              </a:rPr>
              <a:t>wallstreetbets</a:t>
            </a:r>
            <a:r>
              <a:rPr lang="en-US" b="1" dirty="0">
                <a:sym typeface="Wingdings" panose="05000000000000000000" pitchFamily="2" charset="2"/>
              </a:rPr>
              <a:t> does not drive the stock returns on the upcoming day, but rather reflects the situation of the current day.</a:t>
            </a:r>
          </a:p>
        </p:txBody>
      </p:sp>
    </p:spTree>
    <p:extLst>
      <p:ext uri="{BB962C8B-B14F-4D97-AF65-F5344CB8AC3E}">
        <p14:creationId xmlns:p14="http://schemas.microsoft.com/office/powerpoint/2010/main" val="299410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9E905-761B-481C-8279-C0AC9142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0D9879-5C77-FFBB-4C7A-F6B479B53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83" y="1539089"/>
            <a:ext cx="11757437" cy="459010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b="1" dirty="0"/>
              <a:t>Why stock value prediction?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Financial potential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Efficient market hypothesis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Random walk hypothesis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b="1" dirty="0"/>
              <a:t>Why reddit?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r/</a:t>
            </a:r>
            <a:r>
              <a:rPr lang="en-US" dirty="0" err="1"/>
              <a:t>wallstreetbets</a:t>
            </a:r>
            <a:r>
              <a:rPr lang="en-US" dirty="0"/>
              <a:t> is one of the biggest stock discussion forums (12.4m users)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Significant factor in the short squeeze of GameStop in January 2021</a:t>
            </a:r>
          </a:p>
          <a:p>
            <a:endParaRPr lang="en-US" dirty="0"/>
          </a:p>
          <a:p>
            <a:r>
              <a:rPr lang="en-US" b="1" dirty="0"/>
              <a:t>Main research focus: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Sentiment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Correlation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Predictive modeling (stock return prediction)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569476C-3AE3-F697-F7F1-23E6CB08A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72" y="1837084"/>
            <a:ext cx="3915962" cy="3183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718AB7-57B4-640C-3315-EB02398DC5AF}"/>
              </a:ext>
            </a:extLst>
          </p:cNvPr>
          <p:cNvSpPr txBox="1"/>
          <p:nvPr/>
        </p:nvSpPr>
        <p:spPr>
          <a:xfrm>
            <a:off x="8910221" y="5020915"/>
            <a:ext cx="1610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Structure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a reddit </a:t>
            </a:r>
            <a:r>
              <a:rPr lang="de-DE" sz="1100" dirty="0" err="1"/>
              <a:t>post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916418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D59DA-235F-41C0-9D1F-D6EED978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27697-36B7-40D4-B870-48877CEF2EF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BEE8F4-84AB-4A31-9BA2-646DB9686F9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2. Research questions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E33AC6-2082-44CB-8975-DD8FD3B2D95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3. State of the art &amp; Related Work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CBB04E-2523-4D90-BA1D-999F8DF75E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4. Sentiment Analysis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8C6EC6A-3F1E-4DF0-9122-C3D134B42F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5. Correlation Analysis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4F18C9D-5587-4A39-AB4B-437E9857DFA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6. Predictive modeling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669430A-0DAC-44FC-8AB7-0B81433ED45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/>
              <a:t>7.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12B8F27-3E63-4828-8658-CE7642C0622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BBF728"/>
                </a:solidFill>
              </a:rPr>
              <a:t>8. Future </a:t>
            </a:r>
            <a:r>
              <a:rPr lang="de-DE" sz="2000" dirty="0" err="1">
                <a:solidFill>
                  <a:srgbClr val="BBF728"/>
                </a:solidFill>
              </a:rPr>
              <a:t>work</a:t>
            </a:r>
            <a:endParaRPr lang="de-DE" sz="2000" dirty="0">
              <a:solidFill>
                <a:srgbClr val="BBF728"/>
              </a:solidFill>
            </a:endParaRP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244B232-1996-4916-8DDE-695DD119119F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CA1E4962-D2CF-4A8E-8918-9DE2F1BDA570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8605FB47-D9A6-477E-9739-82DE0A494A37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805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9E905-761B-481C-8279-C0AC9142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Future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0D9879-5C77-FFBB-4C7A-F6B479B53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83" y="1539089"/>
            <a:ext cx="11757437" cy="459010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More annotators for a more accurate labeled dataset  Annotation guidelines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Larger </a:t>
            </a:r>
            <a:r>
              <a:rPr lang="en-US" dirty="0" err="1">
                <a:sym typeface="Wingdings" panose="05000000000000000000" pitchFamily="2" charset="2"/>
              </a:rPr>
              <a:t>trainingset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Testing more different transformer models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Testing “raw” transformer models, which were not already pretrained on a sentiment classification task  language on r/</a:t>
            </a:r>
            <a:r>
              <a:rPr lang="en-US" dirty="0" err="1">
                <a:sym typeface="Wingdings" panose="05000000000000000000" pitchFamily="2" charset="2"/>
              </a:rPr>
              <a:t>wallstreetbets</a:t>
            </a:r>
            <a:r>
              <a:rPr lang="en-US" dirty="0">
                <a:sym typeface="Wingdings" panose="05000000000000000000" pitchFamily="2" charset="2"/>
              </a:rPr>
              <a:t> very specific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Hyperparameter tuning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Correlation Analysis with small traded volume stocks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Different timeframes for prediction  For example, weekly average sentiment score predicts stock return t+1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Sentiment Analysis combined with time series forecasting techniques such as ARIMA, LSTM,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Stock return regression instead of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2869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588BF-CC9C-408D-964D-1E73CA92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Introduction -Dataflow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9FA993B6-1039-4056-91AB-0460EB7F97DD}"/>
              </a:ext>
            </a:extLst>
          </p:cNvPr>
          <p:cNvSpPr txBox="1">
            <a:spLocks/>
          </p:cNvSpPr>
          <p:nvPr/>
        </p:nvSpPr>
        <p:spPr>
          <a:xfrm>
            <a:off x="199172" y="2000818"/>
            <a:ext cx="3657603" cy="41761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Timeframe: 01 May 2021 to 30 April 2022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Most discussed stocks during that timeframe: GME, AMC, SPY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Sentiment probabilities aggregated by day </a:t>
            </a:r>
            <a:r>
              <a:rPr lang="en-US" sz="1600" dirty="0">
                <a:sym typeface="Wingdings" panose="05000000000000000000" pitchFamily="2" charset="2"/>
              </a:rPr>
              <a:t> Average sentiment probability for each day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Additional stock market data: volume, stock return,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Stock return classification </a:t>
            </a:r>
            <a:r>
              <a:rPr lang="en-US" sz="1600" dirty="0">
                <a:sym typeface="Wingdings" panose="05000000000000000000" pitchFamily="2" charset="2"/>
              </a:rPr>
              <a:t> positive or negative return for the upcoming day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1026" name="Picture 2" descr="Api - Kostenlose computer Icons">
            <a:extLst>
              <a:ext uri="{FF2B5EF4-FFF2-40B4-BE49-F238E27FC236}">
                <a16:creationId xmlns:a16="http://schemas.microsoft.com/office/drawing/2014/main" id="{FC2B4315-9CE2-E0FC-6341-F476FF87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16" y="98793"/>
            <a:ext cx="423810" cy="4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2253D4-5F60-5832-0C7D-24655FAC3967}"/>
              </a:ext>
            </a:extLst>
          </p:cNvPr>
          <p:cNvSpPr txBox="1"/>
          <p:nvPr/>
        </p:nvSpPr>
        <p:spPr>
          <a:xfrm>
            <a:off x="7580273" y="107337"/>
            <a:ext cx="80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Reddit</a:t>
            </a:r>
          </a:p>
        </p:txBody>
      </p:sp>
      <p:pic>
        <p:nvPicPr>
          <p:cNvPr id="1040" name="Picture 16" descr="Ruby on Rails + PostgreSQL. In this tutorial you are going to learn… | by  Felipe Salas Casasola | Medium">
            <a:extLst>
              <a:ext uri="{FF2B5EF4-FFF2-40B4-BE49-F238E27FC236}">
                <a16:creationId xmlns:a16="http://schemas.microsoft.com/office/drawing/2014/main" id="{2FB9A342-7D99-09C3-998E-0B050699A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355" y="1232530"/>
            <a:ext cx="958571" cy="80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B67FBEE5-A0A3-B94F-6AF8-612C84EF27CA}"/>
              </a:ext>
            </a:extLst>
          </p:cNvPr>
          <p:cNvSpPr/>
          <p:nvPr/>
        </p:nvSpPr>
        <p:spPr>
          <a:xfrm>
            <a:off x="8116403" y="669933"/>
            <a:ext cx="271737" cy="423810"/>
          </a:xfrm>
          <a:prstGeom prst="downArrow">
            <a:avLst/>
          </a:prstGeom>
          <a:solidFill>
            <a:srgbClr val="3DA435"/>
          </a:solidFill>
          <a:ln>
            <a:solidFill>
              <a:srgbClr val="3DA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318CF41-3964-F934-61B8-8C83661D1DED}"/>
              </a:ext>
            </a:extLst>
          </p:cNvPr>
          <p:cNvSpPr/>
          <p:nvPr/>
        </p:nvSpPr>
        <p:spPr>
          <a:xfrm>
            <a:off x="8116403" y="2181095"/>
            <a:ext cx="271737" cy="423810"/>
          </a:xfrm>
          <a:prstGeom prst="downArrow">
            <a:avLst/>
          </a:prstGeom>
          <a:solidFill>
            <a:srgbClr val="3DA435"/>
          </a:solidFill>
          <a:ln>
            <a:solidFill>
              <a:srgbClr val="3DA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9F3FE8-77F0-101F-EE7E-664314D02E95}"/>
              </a:ext>
            </a:extLst>
          </p:cNvPr>
          <p:cNvSpPr/>
          <p:nvPr/>
        </p:nvSpPr>
        <p:spPr>
          <a:xfrm>
            <a:off x="5522386" y="2653968"/>
            <a:ext cx="5459767" cy="647911"/>
          </a:xfrm>
          <a:prstGeom prst="rect">
            <a:avLst/>
          </a:prstGeom>
          <a:noFill/>
          <a:ln w="28575">
            <a:solidFill>
              <a:srgbClr val="2F36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53352C6E-BDE2-E02A-439C-6D96DE53E0A1}"/>
              </a:ext>
            </a:extLst>
          </p:cNvPr>
          <p:cNvSpPr/>
          <p:nvPr/>
        </p:nvSpPr>
        <p:spPr>
          <a:xfrm>
            <a:off x="6750721" y="3350942"/>
            <a:ext cx="271737" cy="423810"/>
          </a:xfrm>
          <a:prstGeom prst="downArrow">
            <a:avLst/>
          </a:prstGeom>
          <a:solidFill>
            <a:srgbClr val="3DA435"/>
          </a:solidFill>
          <a:ln>
            <a:solidFill>
              <a:srgbClr val="3DA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758DCCA-90FC-4066-60B8-1C89B428C756}"/>
              </a:ext>
            </a:extLst>
          </p:cNvPr>
          <p:cNvSpPr/>
          <p:nvPr/>
        </p:nvSpPr>
        <p:spPr>
          <a:xfrm>
            <a:off x="8115142" y="3350942"/>
            <a:ext cx="271737" cy="423810"/>
          </a:xfrm>
          <a:prstGeom prst="downArrow">
            <a:avLst/>
          </a:prstGeom>
          <a:solidFill>
            <a:srgbClr val="3DA435"/>
          </a:solidFill>
          <a:ln>
            <a:solidFill>
              <a:srgbClr val="3DA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2279C1DE-A410-5233-743B-8FFDF5E0483A}"/>
              </a:ext>
            </a:extLst>
          </p:cNvPr>
          <p:cNvSpPr/>
          <p:nvPr/>
        </p:nvSpPr>
        <p:spPr>
          <a:xfrm>
            <a:off x="9479563" y="3348289"/>
            <a:ext cx="271737" cy="423810"/>
          </a:xfrm>
          <a:prstGeom prst="downArrow">
            <a:avLst/>
          </a:prstGeom>
          <a:solidFill>
            <a:srgbClr val="3DA435"/>
          </a:solidFill>
          <a:ln>
            <a:solidFill>
              <a:srgbClr val="3DA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5A379-9A30-5B60-AF30-A896FFFAE3AB}"/>
              </a:ext>
            </a:extLst>
          </p:cNvPr>
          <p:cNvSpPr txBox="1"/>
          <p:nvPr/>
        </p:nvSpPr>
        <p:spPr>
          <a:xfrm>
            <a:off x="6339132" y="3772099"/>
            <a:ext cx="1094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Positive: 0.7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0E3199-D6BB-8D2D-A7F0-72EE18905B1A}"/>
              </a:ext>
            </a:extLst>
          </p:cNvPr>
          <p:cNvSpPr txBox="1"/>
          <p:nvPr/>
        </p:nvSpPr>
        <p:spPr>
          <a:xfrm>
            <a:off x="7668390" y="3755791"/>
            <a:ext cx="116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Negative: 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67EE8F-BCCE-7AE0-62D7-FD231E5C6CF5}"/>
              </a:ext>
            </a:extLst>
          </p:cNvPr>
          <p:cNvSpPr txBox="1"/>
          <p:nvPr/>
        </p:nvSpPr>
        <p:spPr>
          <a:xfrm>
            <a:off x="9067973" y="3772099"/>
            <a:ext cx="1094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Neutral: 0.2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384A5160-B203-4BE5-0013-9F51AF8E1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234" y="5279470"/>
            <a:ext cx="68606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68ADEA-6A23-21B7-93CC-759247FA37EB}"/>
              </a:ext>
            </a:extLst>
          </p:cNvPr>
          <p:cNvSpPr txBox="1"/>
          <p:nvPr/>
        </p:nvSpPr>
        <p:spPr>
          <a:xfrm>
            <a:off x="6750721" y="5280963"/>
            <a:ext cx="237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Stock </a:t>
            </a:r>
            <a:r>
              <a:rPr lang="de-DE" b="1" dirty="0" err="1"/>
              <a:t>return</a:t>
            </a:r>
            <a:r>
              <a:rPr lang="de-DE" b="1" dirty="0"/>
              <a:t> </a:t>
            </a:r>
            <a:r>
              <a:rPr lang="de-DE" b="1" dirty="0" err="1"/>
              <a:t>prediction</a:t>
            </a:r>
            <a:endParaRPr lang="de-DE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A2F1BD-9AE5-F9D7-7702-1260301B912D}"/>
              </a:ext>
            </a:extLst>
          </p:cNvPr>
          <p:cNvSpPr/>
          <p:nvPr/>
        </p:nvSpPr>
        <p:spPr>
          <a:xfrm>
            <a:off x="5521125" y="5156825"/>
            <a:ext cx="5459767" cy="647911"/>
          </a:xfrm>
          <a:prstGeom prst="rect">
            <a:avLst/>
          </a:prstGeom>
          <a:noFill/>
          <a:ln w="28575">
            <a:solidFill>
              <a:srgbClr val="2F36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0B42BA10-EBD1-AB4A-AC1E-20BDA902D548}"/>
              </a:ext>
            </a:extLst>
          </p:cNvPr>
          <p:cNvSpPr/>
          <p:nvPr/>
        </p:nvSpPr>
        <p:spPr>
          <a:xfrm>
            <a:off x="7830226" y="4273841"/>
            <a:ext cx="841564" cy="647911"/>
          </a:xfrm>
          <a:prstGeom prst="downArrow">
            <a:avLst/>
          </a:prstGeom>
          <a:solidFill>
            <a:srgbClr val="3DA435"/>
          </a:solidFill>
          <a:ln>
            <a:solidFill>
              <a:srgbClr val="3DA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FC1DF31E-12FB-2E47-9B2A-CA35DD779003}"/>
              </a:ext>
            </a:extLst>
          </p:cNvPr>
          <p:cNvSpPr/>
          <p:nvPr/>
        </p:nvSpPr>
        <p:spPr>
          <a:xfrm rot="19847235">
            <a:off x="6750718" y="5925698"/>
            <a:ext cx="271737" cy="423810"/>
          </a:xfrm>
          <a:prstGeom prst="downArrow">
            <a:avLst/>
          </a:prstGeom>
          <a:solidFill>
            <a:srgbClr val="3DA435"/>
          </a:solidFill>
          <a:ln>
            <a:solidFill>
              <a:srgbClr val="3DA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2C823C8-AB2C-7CA0-135F-7258F8886D04}"/>
              </a:ext>
            </a:extLst>
          </p:cNvPr>
          <p:cNvSpPr/>
          <p:nvPr/>
        </p:nvSpPr>
        <p:spPr>
          <a:xfrm rot="1702054">
            <a:off x="9479563" y="5925698"/>
            <a:ext cx="271737" cy="423810"/>
          </a:xfrm>
          <a:prstGeom prst="downArrow">
            <a:avLst/>
          </a:prstGeom>
          <a:solidFill>
            <a:srgbClr val="3DA435"/>
          </a:solidFill>
          <a:ln>
            <a:solidFill>
              <a:srgbClr val="3DA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06BD60-CF3F-CACB-4F84-1F3F28A2D7EB}"/>
              </a:ext>
            </a:extLst>
          </p:cNvPr>
          <p:cNvSpPr txBox="1"/>
          <p:nvPr/>
        </p:nvSpPr>
        <p:spPr>
          <a:xfrm>
            <a:off x="6242813" y="6388617"/>
            <a:ext cx="166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Positive </a:t>
            </a:r>
            <a:r>
              <a:rPr lang="de-DE" sz="1400" b="1" dirty="0" err="1"/>
              <a:t>return</a:t>
            </a:r>
            <a:r>
              <a:rPr lang="de-DE" sz="1400" b="1" dirty="0"/>
              <a:t>: 0.7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15794E-A8B8-6FCB-D90E-5978E6EA31B8}"/>
              </a:ext>
            </a:extLst>
          </p:cNvPr>
          <p:cNvSpPr txBox="1"/>
          <p:nvPr/>
        </p:nvSpPr>
        <p:spPr>
          <a:xfrm>
            <a:off x="8628621" y="6388617"/>
            <a:ext cx="166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Negative </a:t>
            </a:r>
            <a:r>
              <a:rPr lang="de-DE" sz="1400" b="1" dirty="0" err="1"/>
              <a:t>return</a:t>
            </a:r>
            <a:r>
              <a:rPr lang="de-DE" sz="1400" b="1" dirty="0"/>
              <a:t>: 0.3</a:t>
            </a:r>
          </a:p>
        </p:txBody>
      </p:sp>
      <p:pic>
        <p:nvPicPr>
          <p:cNvPr id="1066" name="Picture 42" descr="Graph Icon Chart Icon Increase Icon Stock Vector (Royalty Free) 1192636495  | Shutterstock">
            <a:extLst>
              <a:ext uri="{FF2B5EF4-FFF2-40B4-BE49-F238E27FC236}">
                <a16:creationId xmlns:a16="http://schemas.microsoft.com/office/drawing/2014/main" id="{BD79FB63-DEF0-2088-9111-99EE96A72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t="12019" r="16620" b="20268"/>
          <a:stretch/>
        </p:blipFill>
        <p:spPr bwMode="auto">
          <a:xfrm>
            <a:off x="10984102" y="3781350"/>
            <a:ext cx="458162" cy="49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A7AA389-800D-3202-D1C0-802D73A84D97}"/>
              </a:ext>
            </a:extLst>
          </p:cNvPr>
          <p:cNvSpPr txBox="1"/>
          <p:nvPr/>
        </p:nvSpPr>
        <p:spPr>
          <a:xfrm>
            <a:off x="10433538" y="4223491"/>
            <a:ext cx="15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Stock </a:t>
            </a:r>
            <a:r>
              <a:rPr lang="de-DE" sz="1400" dirty="0" err="1"/>
              <a:t>market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endParaRPr lang="de-DE" sz="1400" dirty="0"/>
          </a:p>
        </p:txBody>
      </p:sp>
      <p:pic>
        <p:nvPicPr>
          <p:cNvPr id="49" name="Picture 42" descr="Graph Icon Chart Icon Increase Icon Stock Vector (Royalty Free) 1192636495  | Shutterstock">
            <a:extLst>
              <a:ext uri="{FF2B5EF4-FFF2-40B4-BE49-F238E27FC236}">
                <a16:creationId xmlns:a16="http://schemas.microsoft.com/office/drawing/2014/main" id="{48D3E046-7526-C8EA-FEDB-54327F783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t="12019" r="16620" b="20268"/>
          <a:stretch/>
        </p:blipFill>
        <p:spPr bwMode="auto">
          <a:xfrm>
            <a:off x="5041706" y="3793909"/>
            <a:ext cx="458162" cy="49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6F8053E-9135-C793-A7FF-1FD3D1C379DB}"/>
              </a:ext>
            </a:extLst>
          </p:cNvPr>
          <p:cNvSpPr txBox="1"/>
          <p:nvPr/>
        </p:nvSpPr>
        <p:spPr>
          <a:xfrm>
            <a:off x="4491142" y="4236050"/>
            <a:ext cx="15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Stock </a:t>
            </a:r>
            <a:r>
              <a:rPr lang="de-DE" sz="1400" dirty="0" err="1"/>
              <a:t>market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3B8700A3-7BD9-66AE-1D86-67444618A72E}"/>
              </a:ext>
            </a:extLst>
          </p:cNvPr>
          <p:cNvSpPr/>
          <p:nvPr/>
        </p:nvSpPr>
        <p:spPr>
          <a:xfrm rot="18393306">
            <a:off x="5327826" y="4549200"/>
            <a:ext cx="271737" cy="468499"/>
          </a:xfrm>
          <a:prstGeom prst="downArrow">
            <a:avLst/>
          </a:prstGeom>
          <a:solidFill>
            <a:srgbClr val="22B4B4"/>
          </a:solidFill>
          <a:ln>
            <a:solidFill>
              <a:srgbClr val="22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2A551538-BD3F-EEB7-A712-3617681B6310}"/>
              </a:ext>
            </a:extLst>
          </p:cNvPr>
          <p:cNvSpPr/>
          <p:nvPr/>
        </p:nvSpPr>
        <p:spPr>
          <a:xfrm rot="2652852">
            <a:off x="10930069" y="4540969"/>
            <a:ext cx="271737" cy="468499"/>
          </a:xfrm>
          <a:prstGeom prst="downArrow">
            <a:avLst/>
          </a:prstGeom>
          <a:solidFill>
            <a:srgbClr val="22B4B4"/>
          </a:solidFill>
          <a:ln>
            <a:solidFill>
              <a:srgbClr val="22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283D51-275B-C08A-B32A-60B9FC71C4CB}"/>
              </a:ext>
            </a:extLst>
          </p:cNvPr>
          <p:cNvSpPr txBox="1"/>
          <p:nvPr/>
        </p:nvSpPr>
        <p:spPr>
          <a:xfrm>
            <a:off x="6918911" y="2802578"/>
            <a:ext cx="220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Sentiment </a:t>
            </a:r>
            <a:r>
              <a:rPr lang="de-DE" b="1" dirty="0" err="1"/>
              <a:t>prediction</a:t>
            </a:r>
            <a:endParaRPr lang="de-DE" b="1" dirty="0"/>
          </a:p>
        </p:txBody>
      </p:sp>
      <p:pic>
        <p:nvPicPr>
          <p:cNvPr id="1068" name="Picture 44" descr="Download Hugging Face Emoji | Emoji Island">
            <a:extLst>
              <a:ext uri="{FF2B5EF4-FFF2-40B4-BE49-F238E27FC236}">
                <a16:creationId xmlns:a16="http://schemas.microsoft.com/office/drawing/2014/main" id="{A16BD59E-8D69-3217-9EC4-1487B626F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77" y="2802579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60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D59DA-235F-41C0-9D1F-D6EED978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27697-36B7-40D4-B870-48877CEF2EF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BEE8F4-84AB-4A31-9BA2-646DB9686F9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BBF728"/>
                </a:solidFill>
              </a:rPr>
              <a:t>2. Research questions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E33AC6-2082-44CB-8975-DD8FD3B2D95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3. State of the art &amp; Related Work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CBB04E-2523-4D90-BA1D-999F8DF75E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4. Sentiment Analysis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8C6EC6A-3F1E-4DF0-9122-C3D134B42F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5. Correlation Analysis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4F18C9D-5587-4A39-AB4B-437E9857DFA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6. Predictive modeling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669430A-0DAC-44FC-8AB7-0B81433ED45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/>
              <a:t>7.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12B8F27-3E63-4828-8658-CE7642C0622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de-DE" dirty="0"/>
              <a:t>8. Future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244B232-1996-4916-8DDE-695DD119119F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CA1E4962-D2CF-4A8E-8918-9DE2F1BDA570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8605FB47-D9A6-477E-9739-82DE0A494A37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3885-6791-E9BA-1CB7-AE94236C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DA0F4-F4B9-84E5-BB6B-83CEB4375C8F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i="1" dirty="0"/>
              <a:t>”Is there a performance difference between none fine-tuned and fine-tuned pretrained Neural Network transformer models on the task of sentiment classification with posts from r/</a:t>
            </a:r>
            <a:r>
              <a:rPr lang="en-US" i="1" dirty="0" err="1"/>
              <a:t>wallstreetbets</a:t>
            </a:r>
            <a:r>
              <a:rPr lang="en-US" i="1" dirty="0"/>
              <a:t>? And if so, how large is the performance difference and is it statistically significant?”</a:t>
            </a:r>
            <a:endParaRPr lang="de-DE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BE1DE-71AE-9EEB-DD73-AB360748AEF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Sentiment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7C5BF-E61E-3ACC-66A0-64ADE2B2FD5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i="1" dirty="0"/>
              <a:t>“</a:t>
            </a:r>
            <a:r>
              <a:rPr lang="en-US" sz="1400" i="1" dirty="0"/>
              <a:t>Is there a significant correlation between the sentiment of a given stock discussed on r/</a:t>
            </a:r>
            <a:r>
              <a:rPr lang="en-US" sz="1400" i="1" dirty="0" err="1"/>
              <a:t>wallstreetbets</a:t>
            </a:r>
            <a:r>
              <a:rPr lang="en-US" sz="1400" i="1" dirty="0"/>
              <a:t> and its returns?”</a:t>
            </a:r>
          </a:p>
          <a:p>
            <a:pPr>
              <a:lnSpc>
                <a:spcPct val="150000"/>
              </a:lnSpc>
            </a:pPr>
            <a:endParaRPr lang="en-US" sz="1400" i="1" dirty="0"/>
          </a:p>
          <a:p>
            <a:pPr>
              <a:lnSpc>
                <a:spcPct val="150000"/>
              </a:lnSpc>
            </a:pPr>
            <a:r>
              <a:rPr lang="en-US" sz="1400" i="1" dirty="0"/>
              <a:t>“What influence does the total number of posts about a given stock has on its returns?”</a:t>
            </a:r>
            <a:endParaRPr lang="de-DE" sz="1400" i="1" dirty="0"/>
          </a:p>
          <a:p>
            <a:pPr>
              <a:lnSpc>
                <a:spcPct val="150000"/>
              </a:lnSpc>
            </a:pPr>
            <a:endParaRPr lang="de-DE" i="1" dirty="0"/>
          </a:p>
          <a:p>
            <a:pPr>
              <a:lnSpc>
                <a:spcPct val="150000"/>
              </a:lnSpc>
            </a:pPr>
            <a:endParaRPr lang="en-US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F4845-91A2-49C1-1453-1394F5EF058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en-US" sz="1600"/>
              <a:t>Correlation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E908C6-9EC8-80F3-C965-D06EF560FA96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400" i="1" dirty="0"/>
              <a:t>”To which extent can the sentiment of a given stock discussed on r/</a:t>
            </a:r>
            <a:r>
              <a:rPr lang="en-US" sz="1400" i="1" dirty="0" err="1"/>
              <a:t>wallstreetbets</a:t>
            </a:r>
            <a:r>
              <a:rPr lang="en-US" sz="1400" i="1" dirty="0"/>
              <a:t> predict its returns?”</a:t>
            </a:r>
            <a:endParaRPr lang="de-DE" sz="1400" i="1" dirty="0"/>
          </a:p>
          <a:p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4E4850-6F99-E7B2-0470-A702F968D000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>
            <a:normAutofit/>
          </a:bodyPr>
          <a:lstStyle/>
          <a:p>
            <a:r>
              <a:rPr lang="en-US" sz="1600"/>
              <a:t>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158569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D59DA-235F-41C0-9D1F-D6EED978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27697-36B7-40D4-B870-48877CEF2EF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BEE8F4-84AB-4A31-9BA2-646DB9686F9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2. Research questions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E33AC6-2082-44CB-8975-DD8FD3B2D95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BBF728"/>
                </a:solidFill>
              </a:rPr>
              <a:t>3. State of the art &amp; Related Work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CBB04E-2523-4D90-BA1D-999F8DF75E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4. Sentiment Analysis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8C6EC6A-3F1E-4DF0-9122-C3D134B42F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5. Correlation Analysis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4F18C9D-5587-4A39-AB4B-437E9857DFA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6. Predictive modeling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669430A-0DAC-44FC-8AB7-0B81433ED45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/>
              <a:t>7.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12B8F27-3E63-4828-8658-CE7642C0622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de-DE" dirty="0"/>
              <a:t>8. Future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244B232-1996-4916-8DDE-695DD119119F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CA1E4962-D2CF-4A8E-8918-9DE2F1BDA570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8605FB47-D9A6-477E-9739-82DE0A494A37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24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9E905-761B-481C-8279-C0AC9142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F728"/>
                </a:solidFill>
              </a:rPr>
              <a:t>State of the art &amp; Related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0D9879-5C77-FFBB-4C7A-F6B479B53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83" y="1539089"/>
            <a:ext cx="11757437" cy="4590107"/>
          </a:xfrm>
        </p:spPr>
        <p:txBody>
          <a:bodyPr/>
          <a:lstStyle/>
          <a:p>
            <a:r>
              <a:rPr lang="en-US" b="1" dirty="0"/>
              <a:t>Results are difficult to comparable: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Different data sources (Twitter, News articles, etc.)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Different time frames for prediction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Different techniques </a:t>
            </a:r>
            <a:r>
              <a:rPr lang="en-US" dirty="0">
                <a:sym typeface="Wingdings" panose="05000000000000000000" pitchFamily="2" charset="2"/>
              </a:rPr>
              <a:t> Predicting stock return for the upcoming day vs. the same day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Stock returns vs. Stock prices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Regression vs.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467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D59DA-235F-41C0-9D1F-D6EED978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27697-36B7-40D4-B870-48877CEF2EF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BEE8F4-84AB-4A31-9BA2-646DB9686F9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2. Research questions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E33AC6-2082-44CB-8975-DD8FD3B2D95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3. State of the art &amp; Related Work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CBB04E-2523-4D90-BA1D-999F8DF75E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BBF728"/>
                </a:solidFill>
              </a:rPr>
              <a:t>4. Sentiment Analysis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8C6EC6A-3F1E-4DF0-9122-C3D134B42F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5. Correlation Analysis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4F18C9D-5587-4A39-AB4B-437E9857DFA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6. Predictive modeling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669430A-0DAC-44FC-8AB7-0B81433ED45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/>
              <a:t>7.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12B8F27-3E63-4828-8658-CE7642C0622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de-DE" dirty="0"/>
              <a:t>8. Future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244B232-1996-4916-8DDE-695DD119119F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CA1E4962-D2CF-4A8E-8918-9DE2F1BDA570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8605FB47-D9A6-477E-9739-82DE0A494A37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14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1933</Words>
  <Application>Microsoft Office PowerPoint</Application>
  <PresentationFormat>Widescreen</PresentationFormat>
  <Paragraphs>306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Open Sans</vt:lpstr>
      <vt:lpstr>Wingdings</vt:lpstr>
      <vt:lpstr>Office</vt:lpstr>
      <vt:lpstr>1_Benutzerdefiniertes Design</vt:lpstr>
      <vt:lpstr>Benutzerdefiniertes Design</vt:lpstr>
      <vt:lpstr>Predicting Stock-Values using Sentiment Analysis on Aggregated Social Media Data</vt:lpstr>
      <vt:lpstr>Contents</vt:lpstr>
      <vt:lpstr>Introduction</vt:lpstr>
      <vt:lpstr>Introduction -Dataflow</vt:lpstr>
      <vt:lpstr>Contents</vt:lpstr>
      <vt:lpstr>Research questions</vt:lpstr>
      <vt:lpstr>Contents</vt:lpstr>
      <vt:lpstr>State of the art &amp; Related Work</vt:lpstr>
      <vt:lpstr>Contents</vt:lpstr>
      <vt:lpstr>Annotation process</vt:lpstr>
      <vt:lpstr>Experimental setup</vt:lpstr>
      <vt:lpstr>Results – Training progress</vt:lpstr>
      <vt:lpstr>Results – Model performance comparison</vt:lpstr>
      <vt:lpstr>Results – Best model performance</vt:lpstr>
      <vt:lpstr>Contents</vt:lpstr>
      <vt:lpstr>Feature extraction</vt:lpstr>
      <vt:lpstr>Results – AMC</vt:lpstr>
      <vt:lpstr>Results – P-value overview - AMC</vt:lpstr>
      <vt:lpstr>Results – GME</vt:lpstr>
      <vt:lpstr>Results – P-value overview - GME</vt:lpstr>
      <vt:lpstr>Results – SPY</vt:lpstr>
      <vt:lpstr>Results – P-value overview - SPY</vt:lpstr>
      <vt:lpstr>Contents</vt:lpstr>
      <vt:lpstr>Experiment setup</vt:lpstr>
      <vt:lpstr>Results – Principal Component Analysis</vt:lpstr>
      <vt:lpstr>Results – Model performance overview</vt:lpstr>
      <vt:lpstr>Results – Best model investigation</vt:lpstr>
      <vt:lpstr>Contents</vt:lpstr>
      <vt:lpstr>Conclusion</vt:lpstr>
      <vt:lpstr>Contents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Diana Márquez</dc:creator>
  <cp:lastModifiedBy>Jan Burger</cp:lastModifiedBy>
  <cp:revision>810</cp:revision>
  <dcterms:created xsi:type="dcterms:W3CDTF">2018-07-26T12:47:45Z</dcterms:created>
  <dcterms:modified xsi:type="dcterms:W3CDTF">2022-07-23T10:58:58Z</dcterms:modified>
</cp:coreProperties>
</file>