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3" r:id="rId4"/>
    <p:sldId id="319" r:id="rId5"/>
    <p:sldId id="299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20" r:id="rId14"/>
    <p:sldId id="32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pos="7423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pos="3749" userDrawn="1">
          <p15:clr>
            <a:srgbClr val="A4A3A4"/>
          </p15:clr>
        </p15:guide>
        <p15:guide id="7" pos="3931" userDrawn="1">
          <p15:clr>
            <a:srgbClr val="A4A3A4"/>
          </p15:clr>
        </p15:guide>
        <p15:guide id="8" orient="horz" pos="9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5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6" y="2142"/>
      </p:cViewPr>
      <p:guideLst>
        <p:guide orient="horz" pos="2092"/>
        <p:guide pos="3840"/>
        <p:guide pos="257"/>
        <p:guide pos="7423"/>
        <p:guide orient="horz" pos="414"/>
        <p:guide pos="3749"/>
        <p:guide pos="3931"/>
        <p:guide orient="horz" pos="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9C3C5-731D-4B21-ADFE-660A2C634B6C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BE211-3BA3-451F-B357-E84761B7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72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1BB98A-8551-6441-3E3D-583CB2691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C1F2BCF-EC0A-BA51-AA1F-ED42B403E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8137C5-A5CD-C69F-3D4F-2F3EA332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9FD547A-3272-DC0E-4F6B-DE59ADFB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9A6CFA-2918-473D-8940-24BA956C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71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2E02FB-62C6-1779-15CF-95680F42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45696B7-B1A7-486A-B90D-DC49CFD92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2650761-881B-5492-4C65-5C372F59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93C335D-4341-8D37-9AA4-CC22EDC5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4517A1E-E518-DEFA-5026-3C4FCEDF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96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FB50E51-B998-547D-F654-69CB99263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BFAF86B-C20C-59A2-E0EE-31FEC0563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9D3CC86-7FA4-24E6-5E92-FE287DB3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63C4B3C-62AE-3CAD-3AA2-9782FD2D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36ABF44-772A-D27D-B605-B8A096F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48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C731E2-CF2E-EE59-1DBC-70B53523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BCF3CA-2E13-C1FB-D69B-2F38F20C3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D183A18-26A0-E7B2-095E-135A8C51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D30363F-4099-12FC-9E42-4AA1BEB7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62558F6-7846-AB7B-4382-D865E71D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31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124EA2-227B-0C0C-589F-2A90ADF84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A293CB2-230F-5A85-89A8-405AD9165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4E7D7AA-87E0-FBBC-036B-6DD6CA96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1061B1-84A6-B6B8-7D77-B5F308B2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6E77999-74A2-9787-4136-E665F2F1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0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5D9910-B196-7B71-56B4-3A95B9FC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F0C33A-F580-AE3B-A3A0-07AE6785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E4FBCEC-8627-6B44-1937-E5AFD3063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367E6B0-8C3A-2359-7C4F-569E4403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52A9342-A9A9-E60A-5AEF-EE1394634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8B6A8C-EBD6-5A37-4616-F723D985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0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0C5DAE-7955-1D4D-3432-58A2B971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F57E14E-2BB1-CB4A-F7DC-226AF27BA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9338D40-8FA1-29CC-A632-2EA92ADBE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6869D3-B70C-BDC2-45F4-ACC90C11D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13715A8-E2E1-A495-59FC-8B3C25138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65E5A15-1D67-3776-DB0B-33C20C58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5C0E2CB-92A7-E5F7-73C4-A2CFFFA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A9D9FA4-E5D2-48FF-97BF-65D3E559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97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A79E38-B3EB-6F05-E345-8B46980E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830C3C3-1378-8948-B50C-0D3AF74F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B28A3B5-3D00-EA50-A8CF-466911A0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D8C622A-3017-46CA-74C0-B5E62A15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81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B01EB9D-4462-425A-5111-93C576C5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B43489E-7689-1129-A016-49E57C6C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386505D-BE73-59B2-607F-D288E607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46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56B87F-C1B3-E658-5F7C-C9F61B39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E5C7DE-9178-25F8-D9F0-D940432FC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6B7D064-5138-07A3-6711-92C220104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1FA8804-5DBB-7A7E-8BC0-38ECB65F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AF1676E-6649-DAE4-DB94-19E87359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DBF986C-58F9-D535-B503-25832DB6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E04ABD-28E0-B301-ADC7-49387177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9215C42-4DD5-FCF3-CFB4-5B9AE23B6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4F9885E-C7C0-4789-C7A5-219CD9213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6019EA1-BFC5-55D7-786F-6D18C152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E23447A-A849-9F31-E8A5-20108034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69633B6-312A-AAF3-327C-D15752AB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66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B68C125-A596-14B8-5DC8-5B04B4D9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CE6B24D-DC78-6AC8-3A2C-65DA76ECD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2E3C56-2973-39FA-10E2-E166A083C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F00B2-F792-46CA-9124-502B729CBF46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ABC264-A01C-72BB-86C7-95816D952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DDCDCC4-A20C-45F5-9E93-430B87502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49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4DBFA6-B694-1DD3-136B-0BDDA1647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latin typeface="Poppins Bold" panose="00000800000000000000" pitchFamily="2" charset="-18"/>
                <a:cs typeface="Poppins Bold" panose="00000800000000000000" pitchFamily="2" charset="-18"/>
              </a:rPr>
              <a:t>Natural Language Processing</a:t>
            </a:r>
            <a:endParaRPr lang="en-GB" dirty="0">
              <a:latin typeface="Poppins Bold" panose="00000800000000000000" pitchFamily="2" charset="-18"/>
              <a:cs typeface="Poppins Bold" panose="00000800000000000000" pitchFamily="2" charset="-18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7DAF07D-CDC9-C1F2-0D32-4FA75B3FB4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b="1" dirty="0">
                <a:latin typeface="Poppins" panose="00000500000000000000" pitchFamily="2" charset="-18"/>
                <a:cs typeface="Poppins" panose="00000500000000000000" pitchFamily="2" charset="-18"/>
              </a:rPr>
              <a:t>Course 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45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96021D72-4DCA-4DCB-59F7-448005537FC6}"/>
              </a:ext>
            </a:extLst>
          </p:cNvPr>
          <p:cNvSpPr txBox="1"/>
          <p:nvPr/>
        </p:nvSpPr>
        <p:spPr>
          <a:xfrm>
            <a:off x="407988" y="56580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Generative AI seems to have human like capabilities</a:t>
            </a:r>
          </a:p>
        </p:txBody>
      </p:sp>
      <p:pic>
        <p:nvPicPr>
          <p:cNvPr id="1026" name="Picture 2" descr="Download ChatGPT Icon Logo Vector &amp; PNG">
            <a:extLst>
              <a:ext uri="{FF2B5EF4-FFF2-40B4-BE49-F238E27FC236}">
                <a16:creationId xmlns:a16="http://schemas.microsoft.com/office/drawing/2014/main" id="{A6A0B9A1-648A-2269-99D3-0B2983CB9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6" y="2527301"/>
            <a:ext cx="1387474" cy="138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AFA95F41-80E2-B7CF-4F50-953C602E7719}"/>
              </a:ext>
            </a:extLst>
          </p:cNvPr>
          <p:cNvSpPr txBox="1"/>
          <p:nvPr/>
        </p:nvSpPr>
        <p:spPr>
          <a:xfrm>
            <a:off x="1470026" y="1782971"/>
            <a:ext cx="138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Poppins" panose="00000500000000000000" pitchFamily="2" charset="-18"/>
                <a:cs typeface="Poppins" panose="00000500000000000000" pitchFamily="2" charset="-18"/>
              </a:rPr>
              <a:t>Chat GPT</a:t>
            </a:r>
          </a:p>
        </p:txBody>
      </p:sp>
      <p:pic>
        <p:nvPicPr>
          <p:cNvPr id="1030" name="Picture 6" descr="Stability AI - Crunchbase Company Profile &amp; Funding">
            <a:extLst>
              <a:ext uri="{FF2B5EF4-FFF2-40B4-BE49-F238E27FC236}">
                <a16:creationId xmlns:a16="http://schemas.microsoft.com/office/drawing/2014/main" id="{6033A094-2A49-90D5-295C-B2D75D161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083" y="2215635"/>
            <a:ext cx="2037834" cy="203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E1FF3C92-2A51-817F-9BA0-0BCCEE519B51}"/>
              </a:ext>
            </a:extLst>
          </p:cNvPr>
          <p:cNvSpPr txBox="1"/>
          <p:nvPr/>
        </p:nvSpPr>
        <p:spPr>
          <a:xfrm>
            <a:off x="5402263" y="1707803"/>
            <a:ext cx="1387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Poppins" panose="00000500000000000000" pitchFamily="2" charset="-18"/>
                <a:cs typeface="Poppins" panose="00000500000000000000" pitchFamily="2" charset="-18"/>
              </a:rPr>
              <a:t>Stable Diffusion</a:t>
            </a:r>
          </a:p>
        </p:txBody>
      </p:sp>
      <p:pic>
        <p:nvPicPr>
          <p:cNvPr id="1032" name="Picture 8" descr="Eleven Labs Company Profile: Valuation &amp; Investors | PitchBook">
            <a:extLst>
              <a:ext uri="{FF2B5EF4-FFF2-40B4-BE49-F238E27FC236}">
                <a16:creationId xmlns:a16="http://schemas.microsoft.com/office/drawing/2014/main" id="{8F6D4710-E9B7-2D49-69B1-DD074300C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700" y="221563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AAF7C41-E660-3CAE-D4AC-D3B2CFA0E0E2}"/>
              </a:ext>
            </a:extLst>
          </p:cNvPr>
          <p:cNvSpPr txBox="1"/>
          <p:nvPr/>
        </p:nvSpPr>
        <p:spPr>
          <a:xfrm>
            <a:off x="9415463" y="1687374"/>
            <a:ext cx="1387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Poppins" panose="00000500000000000000" pitchFamily="2" charset="-18"/>
                <a:cs typeface="Poppins" panose="00000500000000000000" pitchFamily="2" charset="-18"/>
              </a:rPr>
              <a:t>Prime Voice AI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3AF7EE7-1F76-09DC-4783-014C6B841DBD}"/>
              </a:ext>
            </a:extLst>
          </p:cNvPr>
          <p:cNvSpPr txBox="1"/>
          <p:nvPr/>
        </p:nvSpPr>
        <p:spPr>
          <a:xfrm>
            <a:off x="711200" y="4120635"/>
            <a:ext cx="3162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Generate human-like conversations and 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Answer complex queries on any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Great at writing and refactoring code 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32E13CF-0625-A4B4-FA16-7F447D7DFCB1}"/>
              </a:ext>
            </a:extLst>
          </p:cNvPr>
          <p:cNvSpPr txBox="1"/>
          <p:nvPr/>
        </p:nvSpPr>
        <p:spPr>
          <a:xfrm>
            <a:off x="4659313" y="4120635"/>
            <a:ext cx="3162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Text-to-image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Accelerates creative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Still some way to go before replacing actual graphic designers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7342969-F791-A261-A09D-D77BE2A895D7}"/>
              </a:ext>
            </a:extLst>
          </p:cNvPr>
          <p:cNvSpPr txBox="1"/>
          <p:nvPr/>
        </p:nvSpPr>
        <p:spPr>
          <a:xfrm>
            <a:off x="8528050" y="4120635"/>
            <a:ext cx="3162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Mimic any voice and maintain emotions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Potential to replace lectors and dubbing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66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96021D72-4DCA-4DCB-59F7-448005537FC6}"/>
              </a:ext>
            </a:extLst>
          </p:cNvPr>
          <p:cNvSpPr txBox="1"/>
          <p:nvPr/>
        </p:nvSpPr>
        <p:spPr>
          <a:xfrm>
            <a:off x="407988" y="56580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But it also present a wide range of issues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79F51B-B99D-2AA7-7271-B01F3812DB0F}"/>
              </a:ext>
            </a:extLst>
          </p:cNvPr>
          <p:cNvSpPr/>
          <p:nvPr/>
        </p:nvSpPr>
        <p:spPr>
          <a:xfrm>
            <a:off x="407988" y="1449388"/>
            <a:ext cx="5543550" cy="3979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Intellectual property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411C19A8-E51A-2643-3EF3-47A87C678D43}"/>
              </a:ext>
            </a:extLst>
          </p:cNvPr>
          <p:cNvSpPr txBox="1">
            <a:spLocks/>
          </p:cNvSpPr>
          <p:nvPr/>
        </p:nvSpPr>
        <p:spPr>
          <a:xfrm>
            <a:off x="407987" y="1915297"/>
            <a:ext cx="5543551" cy="1405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latin typeface="Poppins" panose="00000500000000000000" pitchFamily="2" charset="-18"/>
                <a:cs typeface="Poppins" panose="00000500000000000000" pitchFamily="2" charset="-18"/>
              </a:rPr>
              <a:t>An image generation model processes thousands of images – is it a digital age equivalent of an artist visiting The Louvre or is it actually profiting from artists’ talent for free?</a:t>
            </a:r>
          </a:p>
          <a:p>
            <a:pPr>
              <a:lnSpc>
                <a:spcPct val="150000"/>
              </a:lnSpc>
            </a:pPr>
            <a:endParaRPr lang="en-GB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21572A9-FA13-0408-741B-53EA5F5D964E}"/>
              </a:ext>
            </a:extLst>
          </p:cNvPr>
          <p:cNvSpPr/>
          <p:nvPr/>
        </p:nvSpPr>
        <p:spPr>
          <a:xfrm>
            <a:off x="407988" y="3593285"/>
            <a:ext cx="5543550" cy="3979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Cheating and plagiarism 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70943EBE-DDC1-6C9F-0104-818BA62BD331}"/>
              </a:ext>
            </a:extLst>
          </p:cNvPr>
          <p:cNvSpPr txBox="1">
            <a:spLocks/>
          </p:cNvSpPr>
          <p:nvPr/>
        </p:nvSpPr>
        <p:spPr>
          <a:xfrm>
            <a:off x="407987" y="4059194"/>
            <a:ext cx="5543551" cy="1405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latin typeface="Poppins" panose="00000500000000000000" pitchFamily="2" charset="-18"/>
                <a:cs typeface="Poppins" panose="00000500000000000000" pitchFamily="2" charset="-18"/>
              </a:rPr>
              <a:t>Can students find information and learn faster or will they just auto-generate their homework? </a:t>
            </a:r>
          </a:p>
          <a:p>
            <a:pPr>
              <a:lnSpc>
                <a:spcPct val="150000"/>
              </a:lnSpc>
            </a:pPr>
            <a:endParaRPr lang="en-GB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B2C4C258-40BE-482A-AF57-C376B5C87396}"/>
              </a:ext>
            </a:extLst>
          </p:cNvPr>
          <p:cNvSpPr/>
          <p:nvPr/>
        </p:nvSpPr>
        <p:spPr>
          <a:xfrm>
            <a:off x="6240462" y="1449388"/>
            <a:ext cx="5543550" cy="3979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Limitless fake news </a:t>
            </a:r>
          </a:p>
        </p:txBody>
      </p:sp>
      <p:sp>
        <p:nvSpPr>
          <p:cNvPr id="9" name="Symbol zastępczy zawartości 2">
            <a:extLst>
              <a:ext uri="{FF2B5EF4-FFF2-40B4-BE49-F238E27FC236}">
                <a16:creationId xmlns:a16="http://schemas.microsoft.com/office/drawing/2014/main" id="{B41877BA-4862-1924-3334-B2614FE3DBB1}"/>
              </a:ext>
            </a:extLst>
          </p:cNvPr>
          <p:cNvSpPr txBox="1">
            <a:spLocks/>
          </p:cNvSpPr>
          <p:nvPr/>
        </p:nvSpPr>
        <p:spPr>
          <a:xfrm>
            <a:off x="6240461" y="1915297"/>
            <a:ext cx="5543551" cy="1405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latin typeface="Poppins" panose="00000500000000000000" pitchFamily="2" charset="-18"/>
                <a:cs typeface="Poppins" panose="00000500000000000000" pitchFamily="2" charset="-18"/>
              </a:rPr>
              <a:t>Autogenerating content is nearly free, how can we control its quality? If fake news is a problem when someone has to spend time making it up, how can we handle endless, autogenerated fake news?</a:t>
            </a:r>
          </a:p>
          <a:p>
            <a:pPr>
              <a:lnSpc>
                <a:spcPct val="150000"/>
              </a:lnSpc>
            </a:pPr>
            <a:endParaRPr lang="en-GB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1F65773D-0C89-49BF-E87C-50F108AEF55C}"/>
              </a:ext>
            </a:extLst>
          </p:cNvPr>
          <p:cNvSpPr/>
          <p:nvPr/>
        </p:nvSpPr>
        <p:spPr>
          <a:xfrm>
            <a:off x="6240462" y="3593285"/>
            <a:ext cx="5543550" cy="3979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Impersonation</a:t>
            </a:r>
          </a:p>
        </p:txBody>
      </p:sp>
      <p:sp>
        <p:nvSpPr>
          <p:cNvPr id="11" name="Symbol zastępczy zawartości 2">
            <a:extLst>
              <a:ext uri="{FF2B5EF4-FFF2-40B4-BE49-F238E27FC236}">
                <a16:creationId xmlns:a16="http://schemas.microsoft.com/office/drawing/2014/main" id="{0297AF7D-F8C1-1DDD-B777-A185D3341F53}"/>
              </a:ext>
            </a:extLst>
          </p:cNvPr>
          <p:cNvSpPr txBox="1">
            <a:spLocks/>
          </p:cNvSpPr>
          <p:nvPr/>
        </p:nvSpPr>
        <p:spPr>
          <a:xfrm>
            <a:off x="6240461" y="4059194"/>
            <a:ext cx="5543551" cy="1405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latin typeface="Poppins" panose="00000500000000000000" pitchFamily="2" charset="-18"/>
                <a:cs typeface="Poppins" panose="00000500000000000000" pitchFamily="2" charset="-18"/>
              </a:rPr>
              <a:t>Generative speech and video makes it easier to create fake videos. How will we validate if we are speaking to the actual person if his voice can be copied with a few seconds recording?</a:t>
            </a:r>
          </a:p>
          <a:p>
            <a:pPr>
              <a:lnSpc>
                <a:spcPct val="150000"/>
              </a:lnSpc>
            </a:pPr>
            <a:endParaRPr lang="en-GB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77F4E98-9ECB-9132-6BE2-1F7137981460}"/>
              </a:ext>
            </a:extLst>
          </p:cNvPr>
          <p:cNvSpPr txBox="1"/>
          <p:nvPr/>
        </p:nvSpPr>
        <p:spPr>
          <a:xfrm>
            <a:off x="407988" y="5830530"/>
            <a:ext cx="11376025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Poppins" panose="00000500000000000000" pitchFamily="2" charset="-18"/>
                <a:cs typeface="Poppins" panose="00000500000000000000" pitchFamily="2" charset="-18"/>
              </a:rPr>
              <a:t>Handling these issue in the future can become a whole new industry</a:t>
            </a:r>
          </a:p>
        </p:txBody>
      </p:sp>
    </p:spTree>
    <p:extLst>
      <p:ext uri="{BB962C8B-B14F-4D97-AF65-F5344CB8AC3E}">
        <p14:creationId xmlns:p14="http://schemas.microsoft.com/office/powerpoint/2010/main" val="3517405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2">
            <a:extLst>
              <a:ext uri="{FF2B5EF4-FFF2-40B4-BE49-F238E27FC236}">
                <a16:creationId xmlns:a16="http://schemas.microsoft.com/office/drawing/2014/main" id="{3C9ABE4E-363E-E080-A109-A47A3553C189}"/>
              </a:ext>
            </a:extLst>
          </p:cNvPr>
          <p:cNvSpPr txBox="1">
            <a:spLocks/>
          </p:cNvSpPr>
          <p:nvPr/>
        </p:nvSpPr>
        <p:spPr>
          <a:xfrm>
            <a:off x="552450" y="1728486"/>
            <a:ext cx="11376026" cy="3185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2400" b="1" dirty="0">
                <a:latin typeface="Poppins" panose="00000500000000000000" pitchFamily="2" charset="-18"/>
                <a:cs typeface="Poppins" panose="00000500000000000000" pitchFamily="2" charset="-18"/>
              </a:rPr>
              <a:t>Artificial Intelligence will not replace programmers and engineers…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4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400" b="1" dirty="0">
                <a:latin typeface="Poppins" panose="00000500000000000000" pitchFamily="2" charset="-18"/>
                <a:cs typeface="Poppins" panose="00000500000000000000" pitchFamily="2" charset="-18"/>
              </a:rPr>
              <a:t>… but programmers leveraging AI to make their work more efficient will replace ones who don’t</a:t>
            </a:r>
          </a:p>
          <a:p>
            <a:pPr>
              <a:lnSpc>
                <a:spcPct val="150000"/>
              </a:lnSpc>
            </a:pPr>
            <a:endParaRPr lang="en-GB" sz="24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24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87157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4DBFA6-B694-1DD3-136B-0BDDA1647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141" y="2069757"/>
            <a:ext cx="9144000" cy="2923017"/>
          </a:xfrm>
        </p:spPr>
        <p:txBody>
          <a:bodyPr>
            <a:normAutofit fontScale="90000"/>
          </a:bodyPr>
          <a:lstStyle/>
          <a:p>
            <a:r>
              <a:rPr lang="en-GB" sz="4800" b="1" dirty="0">
                <a:latin typeface="Poppins" panose="00000500000000000000" pitchFamily="2" charset="-18"/>
                <a:cs typeface="Poppins" panose="00000500000000000000" pitchFamily="2" charset="-18"/>
              </a:rPr>
              <a:t>Thanks for your attention</a:t>
            </a:r>
            <a:br>
              <a:rPr lang="en-GB" sz="4800" b="1" dirty="0">
                <a:latin typeface="Poppins" panose="00000500000000000000" pitchFamily="2" charset="-18"/>
                <a:cs typeface="Poppins" panose="00000500000000000000" pitchFamily="2" charset="-18"/>
              </a:rPr>
            </a:br>
            <a:br>
              <a:rPr lang="en-GB" sz="4800" b="1" dirty="0">
                <a:latin typeface="Poppins" panose="00000500000000000000" pitchFamily="2" charset="-18"/>
                <a:cs typeface="Poppins" panose="00000500000000000000" pitchFamily="2" charset="-18"/>
              </a:rPr>
            </a:br>
            <a:r>
              <a:rPr lang="en-GB" sz="4000" b="1" dirty="0">
                <a:latin typeface="Poppins" panose="00000500000000000000" pitchFamily="2" charset="-18"/>
                <a:cs typeface="Poppins" panose="00000500000000000000" pitchFamily="2" charset="-18"/>
              </a:rPr>
              <a:t>Jan Majewski</a:t>
            </a:r>
            <a:br>
              <a:rPr lang="en-GB" sz="4000" b="1" dirty="0">
                <a:latin typeface="Poppins" panose="00000500000000000000" pitchFamily="2" charset="-18"/>
                <a:cs typeface="Poppins" panose="00000500000000000000" pitchFamily="2" charset="-18"/>
              </a:rPr>
            </a:br>
            <a:r>
              <a:rPr lang="en-GB" sz="4000" b="1" dirty="0">
                <a:latin typeface="Poppins" panose="00000500000000000000" pitchFamily="2" charset="-18"/>
                <a:cs typeface="Poppins" panose="00000500000000000000" pitchFamily="2" charset="-18"/>
              </a:rPr>
              <a:t>jan.majewski@resider.pl</a:t>
            </a:r>
            <a:br>
              <a:rPr lang="en-GB" sz="4800" b="1" dirty="0">
                <a:latin typeface="Poppins" panose="00000500000000000000" pitchFamily="2" charset="-18"/>
                <a:cs typeface="Poppins" panose="00000500000000000000" pitchFamily="2" charset="-18"/>
              </a:rPr>
            </a:br>
            <a:endParaRPr lang="en-GB" sz="4800" dirty="0">
              <a:latin typeface="Poppins Bold" panose="00000800000000000000" pitchFamily="2" charset="-18"/>
              <a:cs typeface="Poppins Bold" panose="000008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73690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A9F3D9F6-6A69-50D2-9D75-E06ABBB5AE5B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Poppins" panose="00000500000000000000" pitchFamily="2" charset="-18"/>
                <a:cs typeface="Poppins" panose="00000500000000000000" pitchFamily="2" charset="-18"/>
              </a:rPr>
              <a:t>Feedback session</a:t>
            </a:r>
            <a:endParaRPr lang="en-GB" dirty="0">
              <a:latin typeface="Poppins Bold" panose="00000800000000000000" pitchFamily="2" charset="-18"/>
              <a:cs typeface="Poppins Bold" panose="00000800000000000000" pitchFamily="2" charset="-18"/>
            </a:endParaRP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7C901EF5-9311-DE09-7961-0B4EB9A0F7B8}"/>
              </a:ext>
            </a:extLst>
          </p:cNvPr>
          <p:cNvSpPr txBox="1">
            <a:spLocks/>
          </p:cNvSpPr>
          <p:nvPr/>
        </p:nvSpPr>
        <p:spPr>
          <a:xfrm>
            <a:off x="407987" y="3849130"/>
            <a:ext cx="11376025" cy="21933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GB" sz="2400" dirty="0">
                <a:latin typeface="Poppins" panose="00000500000000000000" pitchFamily="2" charset="-18"/>
                <a:cs typeface="Poppins" panose="00000500000000000000" pitchFamily="2" charset="-18"/>
              </a:rPr>
              <a:t>I would really appreciate you spending 5 mins on a quick feedback form so that I can improve my future courses:</a:t>
            </a:r>
            <a:br>
              <a:rPr lang="en-GB" sz="2400" dirty="0">
                <a:latin typeface="Poppins" panose="00000500000000000000" pitchFamily="2" charset="-18"/>
                <a:cs typeface="Poppins" panose="00000500000000000000" pitchFamily="2" charset="-18"/>
              </a:rPr>
            </a:br>
            <a:r>
              <a:rPr lang="en-GB" sz="2400" dirty="0">
                <a:latin typeface="Poppins" panose="00000500000000000000" pitchFamily="2" charset="-18"/>
                <a:cs typeface="Poppins" panose="00000500000000000000" pitchFamily="2" charset="-18"/>
              </a:rPr>
              <a:t>https://docs.google.com/forms/d/e/1FAIpQLSfIR1ZE4iXEZop5z1Kom7FEEMBjhtH48gZ4tX4N0tv6i75BHQ/viewform</a:t>
            </a:r>
          </a:p>
          <a:p>
            <a:pPr>
              <a:lnSpc>
                <a:spcPct val="150000"/>
              </a:lnSpc>
            </a:pPr>
            <a:endParaRPr lang="en-GB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97896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0F140456-47EE-9157-8335-5DA63E3E40B1}"/>
              </a:ext>
            </a:extLst>
          </p:cNvPr>
          <p:cNvSpPr txBox="1"/>
          <p:nvPr/>
        </p:nvSpPr>
        <p:spPr>
          <a:xfrm>
            <a:off x="407988" y="56580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W5 Agenda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FE70D87-7CD2-F74B-02FE-8FC044A1651E}"/>
              </a:ext>
            </a:extLst>
          </p:cNvPr>
          <p:cNvSpPr txBox="1"/>
          <p:nvPr/>
        </p:nvSpPr>
        <p:spPr>
          <a:xfrm>
            <a:off x="407988" y="1089025"/>
            <a:ext cx="11376025" cy="5201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Assignment presentation</a:t>
            </a:r>
            <a:endParaRPr lang="pl-PL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How to expand NLP and ML knowledge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Generative AI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Quick feedback session</a:t>
            </a:r>
          </a:p>
          <a:p>
            <a:pPr>
              <a:lnSpc>
                <a:spcPct val="150000"/>
              </a:lnSpc>
            </a:pP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7616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4DBFA6-B694-1DD3-136B-0BDDA1647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b="1" dirty="0">
                <a:latin typeface="Poppins" panose="00000500000000000000" pitchFamily="2" charset="-18"/>
                <a:cs typeface="Poppins" panose="00000500000000000000" pitchFamily="2" charset="-18"/>
              </a:rPr>
              <a:t>Assignment presentation</a:t>
            </a:r>
            <a:endParaRPr lang="en-GB" dirty="0">
              <a:latin typeface="Poppins Bold" panose="00000800000000000000" pitchFamily="2" charset="-18"/>
              <a:cs typeface="Poppins Bold" panose="000008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84901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96021D72-4DCA-4DCB-59F7-448005537FC6}"/>
              </a:ext>
            </a:extLst>
          </p:cNvPr>
          <p:cNvSpPr txBox="1"/>
          <p:nvPr/>
        </p:nvSpPr>
        <p:spPr>
          <a:xfrm>
            <a:off x="407988" y="56580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Assignment summary</a:t>
            </a: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BF7D8ED7-2D96-F8C3-CB09-59DFA34B2269}"/>
              </a:ext>
            </a:extLst>
          </p:cNvPr>
          <p:cNvSpPr txBox="1">
            <a:spLocks/>
          </p:cNvSpPr>
          <p:nvPr/>
        </p:nvSpPr>
        <p:spPr>
          <a:xfrm>
            <a:off x="407987" y="1449388"/>
            <a:ext cx="11376025" cy="3480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2400" dirty="0">
                <a:latin typeface="Poppins" panose="00000500000000000000" pitchFamily="2" charset="-18"/>
                <a:cs typeface="Poppins" panose="00000500000000000000" pitchFamily="2" charset="-18"/>
              </a:rPr>
              <a:t>Are you happy with the model’s performance?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Poppins" panose="00000500000000000000" pitchFamily="2" charset="-18"/>
                <a:cs typeface="Poppins" panose="00000500000000000000" pitchFamily="2" charset="-18"/>
              </a:rPr>
              <a:t>What was the biggest challenge?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Poppins" panose="00000500000000000000" pitchFamily="2" charset="-18"/>
                <a:cs typeface="Poppins" panose="00000500000000000000" pitchFamily="2" charset="-18"/>
              </a:rPr>
              <a:t>Do you have any ideas how this approach could be transferred to real life business scenario?</a:t>
            </a:r>
          </a:p>
          <a:p>
            <a:pPr>
              <a:lnSpc>
                <a:spcPct val="150000"/>
              </a:lnSpc>
            </a:pPr>
            <a:endParaRPr lang="en-GB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34473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4DBFA6-B694-1DD3-136B-0BDDA1647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b="1" dirty="0">
                <a:latin typeface="Poppins" panose="00000500000000000000" pitchFamily="2" charset="-18"/>
                <a:cs typeface="Poppins" panose="00000500000000000000" pitchFamily="2" charset="-18"/>
              </a:rPr>
              <a:t>How to expand NLP and ML knowledge</a:t>
            </a:r>
            <a:endParaRPr lang="en-GB" dirty="0">
              <a:latin typeface="Poppins Bold" panose="00000800000000000000" pitchFamily="2" charset="-18"/>
              <a:cs typeface="Poppins Bold" panose="000008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56977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96021D72-4DCA-4DCB-59F7-448005537FC6}"/>
              </a:ext>
            </a:extLst>
          </p:cNvPr>
          <p:cNvSpPr txBox="1"/>
          <p:nvPr/>
        </p:nvSpPr>
        <p:spPr>
          <a:xfrm>
            <a:off x="407988" y="56580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All the learning and practice is easily available online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FA94EB53-E590-4AEA-5018-1942C9CC2CDD}"/>
              </a:ext>
            </a:extLst>
          </p:cNvPr>
          <p:cNvSpPr txBox="1">
            <a:spLocks/>
          </p:cNvSpPr>
          <p:nvPr/>
        </p:nvSpPr>
        <p:spPr>
          <a:xfrm>
            <a:off x="407988" y="2360141"/>
            <a:ext cx="5543550" cy="3480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2400" dirty="0">
                <a:latin typeface="Poppins" panose="00000500000000000000" pitchFamily="2" charset="-18"/>
                <a:cs typeface="Poppins" panose="00000500000000000000" pitchFamily="2" charset="-18"/>
              </a:rPr>
              <a:t>Coursera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Poppins" panose="00000500000000000000" pitchFamily="2" charset="-18"/>
                <a:cs typeface="Poppins" panose="00000500000000000000" pitchFamily="2" charset="-18"/>
              </a:rPr>
              <a:t>Medium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Poppins" panose="00000500000000000000" pitchFamily="2" charset="-18"/>
                <a:cs typeface="Poppins" panose="00000500000000000000" pitchFamily="2" charset="-18"/>
              </a:rPr>
              <a:t>Udemy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976D1286-628A-F779-6134-ADE1456E505A}"/>
              </a:ext>
            </a:extLst>
          </p:cNvPr>
          <p:cNvSpPr/>
          <p:nvPr/>
        </p:nvSpPr>
        <p:spPr>
          <a:xfrm>
            <a:off x="407988" y="1449388"/>
            <a:ext cx="5543550" cy="7900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Online courses and materials</a:t>
            </a:r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7BFD798B-34C3-4FF1-A4AF-F475CCA0401F}"/>
              </a:ext>
            </a:extLst>
          </p:cNvPr>
          <p:cNvSpPr/>
          <p:nvPr/>
        </p:nvSpPr>
        <p:spPr>
          <a:xfrm>
            <a:off x="6240462" y="1449388"/>
            <a:ext cx="5543550" cy="7900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Kaggle and pet projects</a:t>
            </a: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B17C5CE4-6707-A587-93BC-ED8D3823D6C9}"/>
              </a:ext>
            </a:extLst>
          </p:cNvPr>
          <p:cNvSpPr txBox="1">
            <a:spLocks/>
          </p:cNvSpPr>
          <p:nvPr/>
        </p:nvSpPr>
        <p:spPr>
          <a:xfrm>
            <a:off x="6240462" y="2360141"/>
            <a:ext cx="5543550" cy="3480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2400" dirty="0">
                <a:latin typeface="Poppins" panose="00000500000000000000" pitchFamily="2" charset="-18"/>
                <a:cs typeface="Poppins" panose="00000500000000000000" pitchFamily="2" charset="-18"/>
              </a:rPr>
              <a:t>Kaggle – competitions and reading other people’s code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Poppins" panose="00000500000000000000" pitchFamily="2" charset="-18"/>
                <a:cs typeface="Poppins" panose="00000500000000000000" pitchFamily="2" charset="-18"/>
              </a:rPr>
              <a:t>Pet projects – find some data you are interested in and do something useful with it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63500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96021D72-4DCA-4DCB-59F7-448005537FC6}"/>
              </a:ext>
            </a:extLst>
          </p:cNvPr>
          <p:cNvSpPr txBox="1"/>
          <p:nvPr/>
        </p:nvSpPr>
        <p:spPr>
          <a:xfrm>
            <a:off x="407988" y="56580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Recommended courses</a:t>
            </a: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BF7D8ED7-2D96-F8C3-CB09-59DFA34B2269}"/>
              </a:ext>
            </a:extLst>
          </p:cNvPr>
          <p:cNvSpPr txBox="1">
            <a:spLocks/>
          </p:cNvSpPr>
          <p:nvPr/>
        </p:nvSpPr>
        <p:spPr>
          <a:xfrm>
            <a:off x="407987" y="1449387"/>
            <a:ext cx="11376025" cy="48428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2400" dirty="0">
                <a:latin typeface="Poppins" panose="00000500000000000000" pitchFamily="2" charset="-18"/>
                <a:cs typeface="Poppins" panose="00000500000000000000" pitchFamily="2" charset="-18"/>
              </a:rPr>
              <a:t>All the courses from DeepLearning.AI and Andrew Ng on Coursera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Poppins" panose="00000500000000000000" pitchFamily="2" charset="-18"/>
                <a:cs typeface="Poppins" panose="00000500000000000000" pitchFamily="2" charset="-18"/>
              </a:rPr>
              <a:t>I personally recommend:</a:t>
            </a:r>
          </a:p>
          <a:p>
            <a:pPr lvl="1">
              <a:lnSpc>
                <a:spcPct val="150000"/>
              </a:lnSpc>
            </a:pPr>
            <a:r>
              <a:rPr lang="en-GB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Especially</a:t>
            </a:r>
            <a:r>
              <a:rPr lang="en-GB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en-GB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Machine Learning by Stanford University</a:t>
            </a:r>
          </a:p>
          <a:p>
            <a:pPr lvl="1">
              <a:lnSpc>
                <a:spcPct val="150000"/>
              </a:lnSpc>
            </a:pPr>
            <a:r>
              <a:rPr lang="en-GB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DeepLearningAI’s</a:t>
            </a:r>
            <a:r>
              <a:rPr lang="en-GB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en-GB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Deep Learning Specialization</a:t>
            </a:r>
          </a:p>
          <a:p>
            <a:pPr lvl="1">
              <a:lnSpc>
                <a:spcPct val="150000"/>
              </a:lnSpc>
            </a:pPr>
            <a:r>
              <a:rPr lang="en-GB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DeepLearningAI’s</a:t>
            </a:r>
            <a:r>
              <a:rPr lang="en-GB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en-GB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Natural Language Processing Specialization</a:t>
            </a:r>
          </a:p>
          <a:p>
            <a:pPr lvl="1">
              <a:lnSpc>
                <a:spcPct val="150000"/>
              </a:lnSpc>
            </a:pPr>
            <a:r>
              <a:rPr lang="en-GB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Generative AI with Large Language Models </a:t>
            </a:r>
            <a:r>
              <a:rPr lang="en-GB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DeepLearningAI&amp;AWS</a:t>
            </a:r>
            <a:endParaRPr lang="en-GB" sz="20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en-GB" sz="2400" dirty="0">
                <a:latin typeface="Poppins" panose="00000500000000000000" pitchFamily="2" charset="-18"/>
                <a:cs typeface="Poppins" panose="00000500000000000000" pitchFamily="2" charset="-18"/>
              </a:rPr>
              <a:t>From my perspective these materials combine a good theory-to-practice ratio and really accelerate  ML/NLP learning. These recommendations are based purely on my personal experience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26148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96021D72-4DCA-4DCB-59F7-448005537FC6}"/>
              </a:ext>
            </a:extLst>
          </p:cNvPr>
          <p:cNvSpPr txBox="1"/>
          <p:nvPr/>
        </p:nvSpPr>
        <p:spPr>
          <a:xfrm>
            <a:off x="407988" y="56580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No better way to learn than starting to code!</a:t>
            </a:r>
          </a:p>
        </p:txBody>
      </p:sp>
      <p:sp>
        <p:nvSpPr>
          <p:cNvPr id="2" name="Symbol zastępczy zawartości 2">
            <a:extLst>
              <a:ext uri="{FF2B5EF4-FFF2-40B4-BE49-F238E27FC236}">
                <a16:creationId xmlns:a16="http://schemas.microsoft.com/office/drawing/2014/main" id="{7DADCD35-F196-E70F-CF74-81F016CE6993}"/>
              </a:ext>
            </a:extLst>
          </p:cNvPr>
          <p:cNvSpPr txBox="1">
            <a:spLocks/>
          </p:cNvSpPr>
          <p:nvPr/>
        </p:nvSpPr>
        <p:spPr>
          <a:xfrm>
            <a:off x="407987" y="1449387"/>
            <a:ext cx="11376025" cy="4593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2400" dirty="0">
                <a:latin typeface="Poppins" panose="00000500000000000000" pitchFamily="2" charset="-18"/>
                <a:cs typeface="Poppins" panose="00000500000000000000" pitchFamily="2" charset="-18"/>
              </a:rPr>
              <a:t>But there is no substitute for coding – ML or any area of programming is a craft and the only way to master it is to practice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Poppins" panose="00000500000000000000" pitchFamily="2" charset="-18"/>
                <a:cs typeface="Poppins" panose="00000500000000000000" pitchFamily="2" charset="-18"/>
              </a:rPr>
              <a:t>Kaggle projects are nice to start as you can get inspired by code written by great engineers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Poppins" panose="00000500000000000000" pitchFamily="2" charset="-18"/>
                <a:cs typeface="Poppins" panose="00000500000000000000" pitchFamily="2" charset="-18"/>
              </a:rPr>
              <a:t>Once you are off the ground it is best to do something unique – get some data that you are actually interested in and do something </a:t>
            </a:r>
            <a:r>
              <a:rPr lang="en-GB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usefull</a:t>
            </a:r>
            <a:r>
              <a:rPr lang="en-GB" sz="2400" dirty="0">
                <a:latin typeface="Poppins" panose="00000500000000000000" pitchFamily="2" charset="-18"/>
                <a:cs typeface="Poppins" panose="00000500000000000000" pitchFamily="2" charset="-18"/>
              </a:rPr>
              <a:t> with it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Poppins" panose="00000500000000000000" pitchFamily="2" charset="-18"/>
                <a:cs typeface="Poppins" panose="00000500000000000000" pitchFamily="2" charset="-18"/>
              </a:rPr>
              <a:t>Avoid committing too much time to working with the most popular datasets like Titanic, MNIST, IMDB etc. – do something original</a:t>
            </a:r>
          </a:p>
          <a:p>
            <a:pPr>
              <a:lnSpc>
                <a:spcPct val="150000"/>
              </a:lnSpc>
            </a:pPr>
            <a:endParaRPr lang="en-GB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661110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4DBFA6-B694-1DD3-136B-0BDDA1647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b="1" dirty="0">
                <a:latin typeface="Poppins" panose="00000500000000000000" pitchFamily="2" charset="-18"/>
                <a:cs typeface="Poppins" panose="00000500000000000000" pitchFamily="2" charset="-18"/>
              </a:rPr>
              <a:t>Generative AI</a:t>
            </a:r>
            <a:endParaRPr lang="en-GB" dirty="0">
              <a:latin typeface="Poppins Bold" panose="00000800000000000000" pitchFamily="2" charset="-18"/>
              <a:cs typeface="Poppins Bold" panose="000008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2883299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581</Words>
  <Application>Microsoft Office PowerPoint</Application>
  <PresentationFormat>Panoramiczny</PresentationFormat>
  <Paragraphs>85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Poppins</vt:lpstr>
      <vt:lpstr>Poppins Bold</vt:lpstr>
      <vt:lpstr>Motyw pakietu Office</vt:lpstr>
      <vt:lpstr>Natural Language Processing</vt:lpstr>
      <vt:lpstr>Prezentacja programu PowerPoint</vt:lpstr>
      <vt:lpstr>Assignment presentation</vt:lpstr>
      <vt:lpstr>Prezentacja programu PowerPoint</vt:lpstr>
      <vt:lpstr>How to expand NLP and ML knowledge</vt:lpstr>
      <vt:lpstr>Prezentacja programu PowerPoint</vt:lpstr>
      <vt:lpstr>Prezentacja programu PowerPoint</vt:lpstr>
      <vt:lpstr>Prezentacja programu PowerPoint</vt:lpstr>
      <vt:lpstr>Generative AI</vt:lpstr>
      <vt:lpstr>Prezentacja programu PowerPoint</vt:lpstr>
      <vt:lpstr>Prezentacja programu PowerPoint</vt:lpstr>
      <vt:lpstr>Prezentacja programu PowerPoint</vt:lpstr>
      <vt:lpstr>Thanks for your attention  Jan Majewski jan.majewski@resider.pl 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jan majewski</dc:creator>
  <cp:lastModifiedBy>jan majewski</cp:lastModifiedBy>
  <cp:revision>33</cp:revision>
  <dcterms:created xsi:type="dcterms:W3CDTF">2022-12-12T17:14:53Z</dcterms:created>
  <dcterms:modified xsi:type="dcterms:W3CDTF">2024-01-21T18:03:49Z</dcterms:modified>
</cp:coreProperties>
</file>