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5" r:id="rId5"/>
    <p:sldId id="297" r:id="rId6"/>
    <p:sldId id="311" r:id="rId7"/>
    <p:sldId id="299" r:id="rId8"/>
    <p:sldId id="298" r:id="rId9"/>
    <p:sldId id="317" r:id="rId10"/>
    <p:sldId id="300" r:id="rId11"/>
    <p:sldId id="301" r:id="rId12"/>
    <p:sldId id="302" r:id="rId13"/>
    <p:sldId id="303" r:id="rId14"/>
    <p:sldId id="306" r:id="rId15"/>
    <p:sldId id="293" r:id="rId16"/>
    <p:sldId id="312" r:id="rId17"/>
    <p:sldId id="313" r:id="rId18"/>
    <p:sldId id="309" r:id="rId19"/>
    <p:sldId id="314" r:id="rId20"/>
    <p:sldId id="308" r:id="rId21"/>
    <p:sldId id="315" r:id="rId22"/>
    <p:sldId id="316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3749" userDrawn="1">
          <p15:clr>
            <a:srgbClr val="A4A3A4"/>
          </p15:clr>
        </p15:guide>
        <p15:guide id="7" pos="3931" userDrawn="1">
          <p15:clr>
            <a:srgbClr val="A4A3A4"/>
          </p15:clr>
        </p15:guide>
        <p15:guide id="8" orient="horz" pos="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2142"/>
      </p:cViewPr>
      <p:guideLst>
        <p:guide orient="horz" pos="2092"/>
        <p:guide pos="3840"/>
        <p:guide pos="257"/>
        <p:guide pos="7423"/>
        <p:guide orient="horz" pos="414"/>
        <p:guide pos="3749"/>
        <p:guide pos="3931"/>
        <p:guide orient="horz"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9C3C5-731D-4B21-ADFE-660A2C634B6C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BE211-3BA3-451F-B357-E84761B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2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BB98A-8551-6441-3E3D-583CB269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1F2BCF-EC0A-BA51-AA1F-ED42B403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8137C5-A5CD-C69F-3D4F-2F3EA332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FD547A-3272-DC0E-4F6B-DE59ADFB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9A6CFA-2918-473D-8940-24BA956C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E02FB-62C6-1779-15CF-95680F42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45696B7-B1A7-486A-B90D-DC49CFD9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650761-881B-5492-4C65-5C372F59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3C335D-4341-8D37-9AA4-CC22EDC5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517A1E-E518-DEFA-5026-3C4FCEDF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FB50E51-B998-547D-F654-69CB9926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FAF86B-C20C-59A2-E0EE-31FEC056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D3CC86-7FA4-24E6-5E92-FE287DB3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3C4B3C-62AE-3CAD-3AA2-9782FD2D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6ABF44-772A-D27D-B605-B8A096F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731E2-CF2E-EE59-1DBC-70B53523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BCF3CA-2E13-C1FB-D69B-2F38F20C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83A18-26A0-E7B2-095E-135A8C5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30363F-4099-12FC-9E42-4AA1BEB7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2558F6-7846-AB7B-4382-D865E71D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1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24EA2-227B-0C0C-589F-2A90ADF8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293CB2-230F-5A85-89A8-405AD916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E7D7AA-87E0-FBBC-036B-6DD6CA96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1061B1-84A6-B6B8-7D77-B5F308B2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E77999-74A2-9787-4136-E665F2F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5D9910-B196-7B71-56B4-3A95B9F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F0C33A-F580-AE3B-A3A0-07AE6785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E4FBCEC-8627-6B44-1937-E5AFD3063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67E6B0-8C3A-2359-7C4F-569E4403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2A9342-A9A9-E60A-5AEF-EE139463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8B6A8C-EBD6-5A37-4616-F723D985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0C5DAE-7955-1D4D-3432-58A2B971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57E14E-2BB1-CB4A-F7DC-226AF27B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338D40-8FA1-29CC-A632-2EA92ADBE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6869D3-B70C-BDC2-45F4-ACC90C11D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13715A8-E2E1-A495-59FC-8B3C25138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5E5A15-1D67-3776-DB0B-33C20C58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5C0E2CB-92A7-E5F7-73C4-A2CFFFA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A9D9FA4-E5D2-48FF-97BF-65D3E559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7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A79E38-B3EB-6F05-E345-8B46980E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830C3C3-1378-8948-B50C-0D3AF74F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B28A3B5-3D00-EA50-A8CF-466911A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8C622A-3017-46CA-74C0-B5E62A1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B01EB9D-4462-425A-5111-93C576C5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B43489E-7689-1129-A016-49E57C6C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86505D-BE73-59B2-607F-D288E607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6B87F-C1B3-E658-5F7C-C9F61B39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E5C7DE-9178-25F8-D9F0-D940432F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6B7D064-5138-07A3-6711-92C22010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FA8804-5DBB-7A7E-8BC0-38ECB65F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F1676E-6649-DAE4-DB94-19E87359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BF986C-58F9-D535-B503-25832DB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E04ABD-28E0-B301-ADC7-49387177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9215C42-4DD5-FCF3-CFB4-5B9AE23B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F9885E-C7C0-4789-C7A5-219CD9213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019EA1-BFC5-55D7-786F-6D18C152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23447A-A849-9F31-E8A5-20108034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69633B6-312A-AAF3-327C-D15752AB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6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B68C125-A596-14B8-5DC8-5B04B4D9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E6B24D-DC78-6AC8-3A2C-65DA76EC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2E3C56-2973-39FA-10E2-E166A083C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00B2-F792-46CA-9124-502B729CBF46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ABC264-A01C-72BB-86C7-95816D95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DCDCC4-A20C-45F5-9E93-430B8750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Poppins Bold" panose="00000800000000000000" pitchFamily="2" charset="-18"/>
                <a:cs typeface="Poppins Bold" panose="00000800000000000000" pitchFamily="2" charset="-18"/>
              </a:rPr>
              <a:t>Natural Language Processing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7DAF07D-CDC9-C1F2-0D32-4FA75B3FB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5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Difference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between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NER and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8ACEDF09-E55D-8F87-3858-D3D89FE37350}"/>
              </a:ext>
            </a:extLst>
          </p:cNvPr>
          <p:cNvSpPr/>
          <p:nvPr/>
        </p:nvSpPr>
        <p:spPr>
          <a:xfrm>
            <a:off x="407988" y="1820091"/>
            <a:ext cx="5543550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endParaRPr lang="en-GB" sz="1600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2CD7F0FC-6B06-EB3D-CEB2-AAD44E71524A}"/>
              </a:ext>
            </a:extLst>
          </p:cNvPr>
          <p:cNvSpPr/>
          <p:nvPr/>
        </p:nvSpPr>
        <p:spPr>
          <a:xfrm>
            <a:off x="6240464" y="1820091"/>
            <a:ext cx="5543548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endParaRPr lang="en-GB" sz="1600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EA9233EF-B933-BEA4-06C7-A039C561E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2659378"/>
            <a:ext cx="5543550" cy="3632817"/>
          </a:xfrm>
        </p:spPr>
        <p:txBody>
          <a:bodyPr>
            <a:normAutofit/>
          </a:bodyPr>
          <a:lstStyle/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Categorize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overall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meaning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sentyment of 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sentence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whole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labels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per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It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hard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precisely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locate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part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influenced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decision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07A3CBDF-DA42-C364-17B9-9DD5C362322D}"/>
              </a:ext>
            </a:extLst>
          </p:cNvPr>
          <p:cNvSpPr txBox="1">
            <a:spLocks/>
          </p:cNvSpPr>
          <p:nvPr/>
        </p:nvSpPr>
        <p:spPr>
          <a:xfrm>
            <a:off x="6238875" y="2659378"/>
            <a:ext cx="5543550" cy="3632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short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(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usually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1-3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words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),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important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One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per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set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words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We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clear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location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within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predicted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C5F4A89-771B-7E33-DFB8-E5563DFA64E0}"/>
              </a:ext>
            </a:extLst>
          </p:cNvPr>
          <p:cNvSpPr/>
          <p:nvPr/>
        </p:nvSpPr>
        <p:spPr>
          <a:xfrm>
            <a:off x="407989" y="5195516"/>
            <a:ext cx="11376024" cy="1113872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pl-PL" sz="1600" dirty="0" err="1">
                <a:solidFill>
                  <a:schemeClr val="tx1"/>
                </a:solidFill>
                <a:latin typeface="Söhne"/>
              </a:rPr>
              <a:t>If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our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Entities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become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too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long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or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have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unclear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boundaries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we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might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be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facing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an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actual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classification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problem. </a:t>
            </a:r>
          </a:p>
          <a:p>
            <a:r>
              <a:rPr lang="pl-PL" sz="1600" dirty="0" err="1">
                <a:solidFill>
                  <a:schemeClr val="tx1"/>
                </a:solidFill>
                <a:latin typeface="Söhne"/>
              </a:rPr>
              <a:t>Example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: „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This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rental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offer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Söhne"/>
              </a:rPr>
              <a:t>includes</a:t>
            </a:r>
            <a:r>
              <a:rPr lang="pl-PL" sz="16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Söhne"/>
              </a:rPr>
              <a:t>total</a:t>
            </a:r>
            <a:r>
              <a:rPr lang="pl-PL" sz="16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Söhne"/>
              </a:rPr>
              <a:t>monthly</a:t>
            </a:r>
            <a:r>
              <a:rPr lang="pl-PL" sz="16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Söhne"/>
              </a:rPr>
              <a:t>costs</a:t>
            </a:r>
            <a:r>
              <a:rPr lang="pl-PL" sz="16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– the </a:t>
            </a:r>
            <a:r>
              <a:rPr lang="pl-PL" sz="1600" b="1" dirty="0" err="1">
                <a:solidFill>
                  <a:schemeClr val="tx1"/>
                </a:solidFill>
                <a:latin typeface="Söhne"/>
              </a:rPr>
              <a:t>additional</a:t>
            </a:r>
            <a:r>
              <a:rPr lang="pl-PL" sz="16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Söhne"/>
              </a:rPr>
              <a:t>administrative</a:t>
            </a:r>
            <a:r>
              <a:rPr lang="pl-PL" sz="1600" b="1" dirty="0">
                <a:solidFill>
                  <a:schemeClr val="tx1"/>
                </a:solidFill>
                <a:latin typeface="Söhne"/>
              </a:rPr>
              <a:t> rent </a:t>
            </a:r>
            <a:r>
              <a:rPr lang="pl-PL" sz="1600" b="1" dirty="0" err="1">
                <a:solidFill>
                  <a:schemeClr val="tx1"/>
                </a:solidFill>
                <a:latin typeface="Söhne"/>
              </a:rPr>
              <a:t>is</a:t>
            </a:r>
            <a:r>
              <a:rPr lang="pl-PL" sz="16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Söhne"/>
              </a:rPr>
              <a:t>paid</a:t>
            </a:r>
            <a:r>
              <a:rPr lang="pl-PL" sz="1600" b="1" dirty="0">
                <a:solidFill>
                  <a:schemeClr val="tx1"/>
                </a:solidFill>
                <a:latin typeface="Söhne"/>
              </a:rPr>
              <a:t> by the </a:t>
            </a:r>
            <a:r>
              <a:rPr lang="pl-PL" sz="1600" b="1" dirty="0" err="1">
                <a:solidFill>
                  <a:schemeClr val="tx1"/>
                </a:solidFill>
                <a:latin typeface="Söhne"/>
              </a:rPr>
              <a:t>owner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”</a:t>
            </a:r>
          </a:p>
          <a:p>
            <a:r>
              <a:rPr lang="pl-PL" sz="1600" dirty="0" err="1">
                <a:solidFill>
                  <a:schemeClr val="tx1"/>
                </a:solidFill>
                <a:latin typeface="Söhne"/>
              </a:rPr>
              <a:t>Can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we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easily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mark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the „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administrative_rent_included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”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entity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or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is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it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a </a:t>
            </a:r>
            <a:r>
              <a:rPr lang="pl-PL" sz="1600" dirty="0" err="1">
                <a:solidFill>
                  <a:schemeClr val="tx1"/>
                </a:solidFill>
                <a:latin typeface="Söhne"/>
              </a:rPr>
              <a:t>classification</a:t>
            </a:r>
            <a:r>
              <a:rPr lang="pl-PL" sz="1600" dirty="0">
                <a:solidFill>
                  <a:schemeClr val="tx1"/>
                </a:solidFill>
                <a:latin typeface="Söhne"/>
              </a:rPr>
              <a:t> problem? </a:t>
            </a:r>
          </a:p>
          <a:p>
            <a:endParaRPr lang="en-GB" sz="1600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200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NER data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annotation</a:t>
            </a:r>
            <a:endParaRPr lang="pl-PL" sz="6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70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96A5E690-2987-15D9-3B9C-259AB744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543550" cy="4351338"/>
          </a:xfrm>
        </p:spPr>
        <p:txBody>
          <a:bodyPr>
            <a:normAutofit fontScale="92500" lnSpcReduction="20000"/>
          </a:bodyPr>
          <a:lstStyle/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Before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start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annotation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define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how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many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labels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Labeling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above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10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labels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becomes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much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slower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might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harder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distinguish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not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able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make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clear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guideliness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label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their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definitions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probably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too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vague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want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mark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3-4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words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event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whole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sentences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label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might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suitable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Avoid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lables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 lot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overlap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challenging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both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annotation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training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Remove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html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split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words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mix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chars,nums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interpunction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–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help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make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sure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always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annotate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whole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words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buNone/>
            </a:pP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Data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annotation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usually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toughest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part of NER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59E89B-30F6-39E0-1B7E-4D1E34DD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86" y="2516188"/>
            <a:ext cx="5571526" cy="25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NER data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saved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many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formats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C8BC0100-8E97-B81B-A8BE-C0D75F63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543550" cy="4351338"/>
          </a:xfrm>
        </p:spPr>
        <p:txBody>
          <a:bodyPr>
            <a:normAutofit/>
          </a:bodyPr>
          <a:lstStyle/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NER data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consists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their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locations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Different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annotation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tools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different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format</a:t>
            </a: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Before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train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our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model we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often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transform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data format</a:t>
            </a:r>
          </a:p>
          <a:p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B6A58E-CA23-9CB2-AD9F-BFCA31CB7002}"/>
              </a:ext>
            </a:extLst>
          </p:cNvPr>
          <p:cNvSpPr txBox="1"/>
          <p:nvPr/>
        </p:nvSpPr>
        <p:spPr>
          <a:xfrm>
            <a:off x="6240463" y="1779442"/>
            <a:ext cx="5543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{'</a:t>
            </a:r>
            <a:r>
              <a:rPr lang="en-GB" sz="1200" dirty="0" err="1"/>
              <a:t>workerId</a:t>
            </a:r>
            <a:r>
              <a:rPr lang="en-GB" sz="1200" dirty="0"/>
              <a:t>': 'some-random-worker-no-123',</a:t>
            </a:r>
          </a:p>
          <a:p>
            <a:r>
              <a:rPr lang="en-GB" sz="1200" dirty="0"/>
              <a:t> '</a:t>
            </a:r>
            <a:r>
              <a:rPr lang="en-GB" sz="1200" dirty="0" err="1"/>
              <a:t>dataObject</a:t>
            </a:r>
            <a:r>
              <a:rPr lang="en-GB" sz="1200" dirty="0"/>
              <a:t>': {'content': 'Mr. Egeland said the latest figures show 1.8 million people are in need of food assistance - with the need greatest in Indonesia , Sri Lanka , the Maldives and India .'},</a:t>
            </a:r>
          </a:p>
          <a:p>
            <a:r>
              <a:rPr lang="en-GB" sz="1200" dirty="0"/>
              <a:t> '</a:t>
            </a:r>
            <a:r>
              <a:rPr lang="en-GB" sz="1200" dirty="0" err="1"/>
              <a:t>annotationData</a:t>
            </a:r>
            <a:r>
              <a:rPr lang="en-GB" sz="1200" dirty="0"/>
              <a:t>': {'content': {'entities': [{'</a:t>
            </a:r>
            <a:r>
              <a:rPr lang="en-GB" sz="1200" dirty="0" err="1"/>
              <a:t>endOffset</a:t>
            </a:r>
            <a:r>
              <a:rPr lang="en-GB" sz="1200" dirty="0"/>
              <a:t>': 11,</a:t>
            </a:r>
          </a:p>
          <a:p>
            <a:r>
              <a:rPr lang="en-GB" sz="1200" dirty="0"/>
              <a:t>     'label': 'per',</a:t>
            </a:r>
          </a:p>
          <a:p>
            <a:r>
              <a:rPr lang="en-GB" sz="1200" dirty="0"/>
              <a:t>     '</a:t>
            </a:r>
            <a:r>
              <a:rPr lang="en-GB" sz="1200" dirty="0" err="1"/>
              <a:t>startOffset</a:t>
            </a:r>
            <a:r>
              <a:rPr lang="en-GB" sz="1200" dirty="0"/>
              <a:t>': 0},</a:t>
            </a:r>
          </a:p>
          <a:p>
            <a:r>
              <a:rPr lang="en-GB" sz="1200" dirty="0"/>
              <a:t>    {'</a:t>
            </a:r>
            <a:r>
              <a:rPr lang="en-GB" sz="1200" dirty="0" err="1"/>
              <a:t>endOffset</a:t>
            </a:r>
            <a:r>
              <a:rPr lang="en-GB" sz="1200" dirty="0"/>
              <a:t>': 128, 'label': '</a:t>
            </a:r>
            <a:r>
              <a:rPr lang="en-GB" sz="1200" dirty="0" err="1"/>
              <a:t>tim</a:t>
            </a:r>
            <a:r>
              <a:rPr lang="en-GB" sz="1200" dirty="0"/>
              <a:t>', '</a:t>
            </a:r>
            <a:r>
              <a:rPr lang="en-GB" sz="1200" dirty="0" err="1"/>
              <a:t>startOffset</a:t>
            </a:r>
            <a:r>
              <a:rPr lang="en-GB" sz="1200" dirty="0"/>
              <a:t>': 119},</a:t>
            </a:r>
          </a:p>
          <a:p>
            <a:r>
              <a:rPr lang="en-GB" sz="1200" dirty="0"/>
              <a:t>    {'</a:t>
            </a:r>
            <a:r>
              <a:rPr lang="en-GB" sz="1200" dirty="0" err="1"/>
              <a:t>endOffset</a:t>
            </a:r>
            <a:r>
              <a:rPr lang="en-GB" sz="1200" dirty="0"/>
              <a:t>': 134, 'label': 'per', '</a:t>
            </a:r>
            <a:r>
              <a:rPr lang="en-GB" sz="1200" dirty="0" err="1"/>
              <a:t>startOffset</a:t>
            </a:r>
            <a:r>
              <a:rPr lang="en-GB" sz="1200" dirty="0"/>
              <a:t>': 131},</a:t>
            </a:r>
          </a:p>
          <a:p>
            <a:r>
              <a:rPr lang="en-GB" sz="1200" dirty="0"/>
              <a:t>    {'</a:t>
            </a:r>
            <a:r>
              <a:rPr lang="en-GB" sz="1200" dirty="0" err="1"/>
              <a:t>endOffset</a:t>
            </a:r>
            <a:r>
              <a:rPr lang="en-GB" sz="1200" dirty="0"/>
              <a:t>': 140, 'label': '</a:t>
            </a:r>
            <a:r>
              <a:rPr lang="en-GB" sz="1200" dirty="0" err="1"/>
              <a:t>gpe</a:t>
            </a:r>
            <a:r>
              <a:rPr lang="en-GB" sz="1200" dirty="0"/>
              <a:t>', '</a:t>
            </a:r>
            <a:r>
              <a:rPr lang="en-GB" sz="1200" dirty="0" err="1"/>
              <a:t>startOffset</a:t>
            </a:r>
            <a:r>
              <a:rPr lang="en-GB" sz="1200" dirty="0"/>
              <a:t>': 135},</a:t>
            </a:r>
          </a:p>
          <a:p>
            <a:r>
              <a:rPr lang="en-GB" sz="1200" dirty="0"/>
              <a:t>    {'</a:t>
            </a:r>
            <a:r>
              <a:rPr lang="en-GB" sz="1200" dirty="0" err="1"/>
              <a:t>endOffset</a:t>
            </a:r>
            <a:r>
              <a:rPr lang="en-GB" sz="1200" dirty="0"/>
              <a:t>': 155, 'label': 'geo', '</a:t>
            </a:r>
            <a:r>
              <a:rPr lang="en-GB" sz="1200" dirty="0" err="1"/>
              <a:t>startOffset</a:t>
            </a:r>
            <a:r>
              <a:rPr lang="en-GB" sz="1200" dirty="0"/>
              <a:t>': 147},</a:t>
            </a:r>
          </a:p>
          <a:p>
            <a:r>
              <a:rPr lang="en-GB" sz="1200" dirty="0"/>
              <a:t>    {'</a:t>
            </a:r>
            <a:r>
              <a:rPr lang="en-GB" sz="1200" dirty="0" err="1"/>
              <a:t>endOffset</a:t>
            </a:r>
            <a:r>
              <a:rPr lang="en-GB" sz="1200" dirty="0"/>
              <a:t>': 165, 'label': 'geo', '</a:t>
            </a:r>
            <a:r>
              <a:rPr lang="en-GB" sz="1200" dirty="0" err="1"/>
              <a:t>startOffset</a:t>
            </a:r>
            <a:r>
              <a:rPr lang="en-GB" sz="1200" dirty="0"/>
              <a:t>': 160}]}}}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A278706-5F8C-E6B2-28AB-9537BD9B48D4}"/>
              </a:ext>
            </a:extLst>
          </p:cNvPr>
          <p:cNvSpPr txBox="1"/>
          <p:nvPr/>
        </p:nvSpPr>
        <p:spPr>
          <a:xfrm>
            <a:off x="6240463" y="4842857"/>
            <a:ext cx="55435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('Mr. Egeland said the latest figures show 1.8 million people are in need of food assistance - with the need greatest in Indonesia , Sri Lanka , the Maldives and India .',</a:t>
            </a:r>
          </a:p>
          <a:p>
            <a:r>
              <a:rPr lang="en-GB" sz="1200" dirty="0"/>
              <a:t> {'entities': [(0, 11, 'per'),</a:t>
            </a:r>
          </a:p>
          <a:p>
            <a:r>
              <a:rPr lang="en-GB" sz="1200" dirty="0"/>
              <a:t>   (119, 128, '</a:t>
            </a:r>
            <a:r>
              <a:rPr lang="en-GB" sz="1200" dirty="0" err="1"/>
              <a:t>tim</a:t>
            </a:r>
            <a:r>
              <a:rPr lang="en-GB" sz="1200" dirty="0"/>
              <a:t>'),</a:t>
            </a:r>
          </a:p>
          <a:p>
            <a:r>
              <a:rPr lang="en-GB" sz="1200" dirty="0"/>
              <a:t>   (131, 134, 'per'),</a:t>
            </a:r>
          </a:p>
          <a:p>
            <a:r>
              <a:rPr lang="en-GB" sz="1200" dirty="0"/>
              <a:t>   (135, 140, '</a:t>
            </a:r>
            <a:r>
              <a:rPr lang="en-GB" sz="1200" dirty="0" err="1"/>
              <a:t>gpe</a:t>
            </a:r>
            <a:r>
              <a:rPr lang="en-GB" sz="1200" dirty="0"/>
              <a:t>'),</a:t>
            </a:r>
          </a:p>
          <a:p>
            <a:r>
              <a:rPr lang="en-GB" sz="1200" dirty="0"/>
              <a:t>   (147, 155, 'geo'),</a:t>
            </a:r>
          </a:p>
          <a:p>
            <a:r>
              <a:rPr lang="en-GB" sz="1200" dirty="0"/>
              <a:t>   (160, 165, 'geo')]})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57A6B7E-5DB1-F783-C36F-6857C337D09C}"/>
              </a:ext>
            </a:extLst>
          </p:cNvPr>
          <p:cNvSpPr txBox="1"/>
          <p:nvPr/>
        </p:nvSpPr>
        <p:spPr>
          <a:xfrm>
            <a:off x="6240463" y="1448416"/>
            <a:ext cx="554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Data format from AWS </a:t>
            </a:r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Sage</a:t>
            </a:r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 Maker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981D83A-EA84-909E-40A5-DC01AA9AB09F}"/>
              </a:ext>
            </a:extLst>
          </p:cNvPr>
          <p:cNvSpPr txBox="1"/>
          <p:nvPr/>
        </p:nvSpPr>
        <p:spPr>
          <a:xfrm>
            <a:off x="6240463" y="4415453"/>
            <a:ext cx="554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Final</a:t>
            </a:r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 format we </a:t>
            </a:r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 NER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8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310D132-CFEB-47E5-7553-0B897605E70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A198ECA-CF0C-95F4-3C51-84B561EB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37" y="1449388"/>
            <a:ext cx="5832475" cy="3527545"/>
          </a:xfrm>
          <a:prstGeom prst="rect">
            <a:avLst/>
          </a:prstGeo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1B785D36-5D68-844B-B56C-CA1860BF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269942" cy="4351338"/>
          </a:xfrm>
        </p:spPr>
        <p:txBody>
          <a:bodyPr>
            <a:normAutofit/>
          </a:bodyPr>
          <a:lstStyle/>
          <a:p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one of the most popular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libraries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for NLP</a:t>
            </a:r>
          </a:p>
          <a:p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It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has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low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barier of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entry</a:t>
            </a:r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build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within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few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dozens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lines of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in a notebook</a:t>
            </a:r>
          </a:p>
          <a:p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CLI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interface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great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building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production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replicability</a:t>
            </a:r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buNone/>
            </a:pPr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2896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50861C-1ABE-05DA-B93E-7BCC8161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Proceed to notebook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W3_NER_BLANK 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exercise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NER: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A0C1889-1362-D905-0D43-FC9DF4E1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7" y="0"/>
            <a:ext cx="621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3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introduction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6960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Poppins" panose="00000500000000000000" pitchFamily="2" charset="-18"/>
                <a:cs typeface="Poppins" panose="00000500000000000000" pitchFamily="2" charset="-18"/>
              </a:rPr>
              <a:t>Text Classification 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FA94EB53-E590-4AEA-5018-1942C9CC2CDD}"/>
              </a:ext>
            </a:extLst>
          </p:cNvPr>
          <p:cNvSpPr txBox="1">
            <a:spLocks/>
          </p:cNvSpPr>
          <p:nvPr/>
        </p:nvSpPr>
        <p:spPr>
          <a:xfrm>
            <a:off x="407988" y="2239453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-18"/>
                <a:cs typeface="Poppins" panose="00000500000000000000" pitchFamily="2" charset="-18"/>
              </a:rPr>
              <a:t>Text Classification aims to divide texts into clear classes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-18"/>
                <a:cs typeface="Poppins" panose="00000500000000000000" pitchFamily="2" charset="-18"/>
              </a:rPr>
              <a:t>We can classify binary classes like spam vs normal email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-18"/>
                <a:cs typeface="Poppins" panose="00000500000000000000" pitchFamily="2" charset="-18"/>
              </a:rPr>
              <a:t>Or multiple classes like e-commerce category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-18"/>
                <a:cs typeface="Poppins" panose="00000500000000000000" pitchFamily="2" charset="-18"/>
              </a:rPr>
              <a:t>It is usually easier to work with exclusive classes but we can also have multiple classes per text 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5D7F2A0-DB8B-1C05-5810-1B50D59201D4}"/>
              </a:ext>
            </a:extLst>
          </p:cNvPr>
          <p:cNvSpPr/>
          <p:nvPr/>
        </p:nvSpPr>
        <p:spPr>
          <a:xfrm>
            <a:off x="6240462" y="1449388"/>
            <a:ext cx="5543550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Typical segmentation criteria</a:t>
            </a:r>
          </a:p>
        </p:txBody>
      </p: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D9020F28-10B4-3D62-EDF9-3818494C4F41}"/>
              </a:ext>
            </a:extLst>
          </p:cNvPr>
          <p:cNvSpPr txBox="1">
            <a:spLocks/>
          </p:cNvSpPr>
          <p:nvPr/>
        </p:nvSpPr>
        <p:spPr>
          <a:xfrm>
            <a:off x="6240463" y="2239453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-18"/>
                <a:cs typeface="Poppins" panose="00000500000000000000" pitchFamily="2" charset="-18"/>
              </a:rPr>
              <a:t>Topic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e.g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.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classifying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messages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customers</a:t>
            </a: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Poppins" panose="00000500000000000000" pitchFamily="2" charset="-18"/>
                <a:cs typeface="Poppins" panose="00000500000000000000" pitchFamily="2" charset="-18"/>
              </a:rPr>
              <a:t>Positive vs Negative e.g. review, sentiment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Business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area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Item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categorization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speech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detection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True vs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fake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news</a:t>
            </a: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Fake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accounts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ED3DC046-32B9-20DE-5901-3C4169FCBAD1}"/>
              </a:ext>
            </a:extLst>
          </p:cNvPr>
          <p:cNvSpPr/>
          <p:nvPr/>
        </p:nvSpPr>
        <p:spPr>
          <a:xfrm>
            <a:off x="407988" y="1449388"/>
            <a:ext cx="5543550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basics</a:t>
            </a:r>
            <a:endParaRPr lang="en-US" sz="1600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6991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latin typeface="Poppins" panose="00000500000000000000" pitchFamily="2" charset="-18"/>
                <a:cs typeface="Poppins" panose="00000500000000000000" pitchFamily="2" charset="-18"/>
              </a:rPr>
              <a:t>When classification works best… and when it doesn’t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FA94EB53-E590-4AEA-5018-1942C9CC2CDD}"/>
              </a:ext>
            </a:extLst>
          </p:cNvPr>
          <p:cNvSpPr txBox="1">
            <a:spLocks/>
          </p:cNvSpPr>
          <p:nvPr/>
        </p:nvSpPr>
        <p:spPr>
          <a:xfrm>
            <a:off x="407988" y="2360141"/>
            <a:ext cx="5543550" cy="348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Spam classification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Hate speech detection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Categorization e.g. article topic, item category</a:t>
            </a: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976D1286-628A-F779-6134-ADE1456E505A}"/>
              </a:ext>
            </a:extLst>
          </p:cNvPr>
          <p:cNvSpPr/>
          <p:nvPr/>
        </p:nvSpPr>
        <p:spPr>
          <a:xfrm>
            <a:off x="407988" y="1449388"/>
            <a:ext cx="5543550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Common use cases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7BFD798B-34C3-4FF1-A4AF-F475CCA0401F}"/>
              </a:ext>
            </a:extLst>
          </p:cNvPr>
          <p:cNvSpPr/>
          <p:nvPr/>
        </p:nvSpPr>
        <p:spPr>
          <a:xfrm>
            <a:off x="6240462" y="1449388"/>
            <a:ext cx="5543550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Other approach might work better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F444B335-6CD9-912F-9206-344379ED95D9}"/>
              </a:ext>
            </a:extLst>
          </p:cNvPr>
          <p:cNvSpPr txBox="1">
            <a:spLocks/>
          </p:cNvSpPr>
          <p:nvPr/>
        </p:nvSpPr>
        <p:spPr>
          <a:xfrm>
            <a:off x="6240462" y="2360141"/>
            <a:ext cx="5543550" cy="348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P</a:t>
            </a:r>
            <a:r>
              <a:rPr lang="en-GB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roblems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, where labels can be sorted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e.g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. sentyment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analysis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where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positive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/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negative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 – ordinal regression might work better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When we are looking for 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a 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high number of categories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very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specific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information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where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should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choose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NER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3624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Error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analysis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4092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3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Agenda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FE70D87-7CD2-F74B-02FE-8FC044A1651E}"/>
              </a:ext>
            </a:extLst>
          </p:cNvPr>
          <p:cNvSpPr txBox="1"/>
          <p:nvPr/>
        </p:nvSpPr>
        <p:spPr>
          <a:xfrm>
            <a:off x="407988" y="1089025"/>
            <a:ext cx="11376025" cy="520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End-of-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course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assignments</a:t>
            </a:r>
            <a:endParaRPr lang="pl-PL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summary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NER data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annotation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Introdution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endParaRPr lang="pl-PL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introduction</a:t>
            </a:r>
            <a:endParaRPr lang="pl-PL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Error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analysis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616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Confusion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matrix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D758D14E-A204-C5C9-D246-E9E86924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384" y="1393427"/>
            <a:ext cx="2722883" cy="224313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591C647-07C0-0428-C0F7-B64885BB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29" y="3945301"/>
            <a:ext cx="3650091" cy="2779828"/>
          </a:xfrm>
          <a:prstGeom prst="rect">
            <a:avLst/>
          </a:prstGeom>
        </p:spPr>
      </p:pic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DA549FE9-A920-50F0-9027-45DD499A0CA7}"/>
              </a:ext>
            </a:extLst>
          </p:cNvPr>
          <p:cNvGraphicFramePr>
            <a:graphicFrameLocks noGrp="1"/>
          </p:cNvGraphicFramePr>
          <p:nvPr/>
        </p:nvGraphicFramePr>
        <p:xfrm>
          <a:off x="1192427" y="1835296"/>
          <a:ext cx="4759113" cy="333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71">
                  <a:extLst>
                    <a:ext uri="{9D8B030D-6E8A-4147-A177-3AD203B41FA5}">
                      <a16:colId xmlns:a16="http://schemas.microsoft.com/office/drawing/2014/main" val="295012721"/>
                    </a:ext>
                  </a:extLst>
                </a:gridCol>
                <a:gridCol w="1586371">
                  <a:extLst>
                    <a:ext uri="{9D8B030D-6E8A-4147-A177-3AD203B41FA5}">
                      <a16:colId xmlns:a16="http://schemas.microsoft.com/office/drawing/2014/main" val="40841914"/>
                    </a:ext>
                  </a:extLst>
                </a:gridCol>
                <a:gridCol w="1586371">
                  <a:extLst>
                    <a:ext uri="{9D8B030D-6E8A-4147-A177-3AD203B41FA5}">
                      <a16:colId xmlns:a16="http://schemas.microsoft.com/office/drawing/2014/main" val="1134563532"/>
                    </a:ext>
                  </a:extLst>
                </a:gridCol>
              </a:tblGrid>
              <a:tr h="111120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r>
                        <a:rPr lang="pl-P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15934"/>
                  </a:ext>
                </a:extLst>
              </a:tr>
              <a:tr h="1111201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Positive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True </a:t>
                      </a:r>
                      <a:r>
                        <a:rPr lang="pl-PL" b="1" dirty="0" err="1"/>
                        <a:t>positive</a:t>
                      </a:r>
                      <a:endParaRPr lang="pl-PL" b="1" dirty="0"/>
                    </a:p>
                    <a:p>
                      <a:pPr algn="ctr"/>
                      <a:r>
                        <a:rPr lang="pl-PL" b="1" dirty="0"/>
                        <a:t>(TP)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pl-P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r>
                        <a:rPr lang="pl-P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(FN)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528679"/>
                  </a:ext>
                </a:extLst>
              </a:tr>
              <a:tr h="1111201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Negative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False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positive</a:t>
                      </a:r>
                      <a:endParaRPr lang="pl-PL" b="1" dirty="0"/>
                    </a:p>
                    <a:p>
                      <a:pPr algn="ctr"/>
                      <a:r>
                        <a:rPr lang="pl-PL" b="1" dirty="0"/>
                        <a:t>(FP)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pl-PL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pl-PL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(TN)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547856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260BD3BA-6A64-1555-6098-F91FF9A3087A}"/>
              </a:ext>
            </a:extLst>
          </p:cNvPr>
          <p:cNvSpPr txBox="1"/>
          <p:nvPr/>
        </p:nvSpPr>
        <p:spPr>
          <a:xfrm>
            <a:off x="2891481" y="1463433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Predicted</a:t>
            </a:r>
            <a:endParaRPr lang="en-GB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7485A48-04F2-F72F-C314-805EB90FFDA7}"/>
              </a:ext>
            </a:extLst>
          </p:cNvPr>
          <p:cNvSpPr txBox="1"/>
          <p:nvPr/>
        </p:nvSpPr>
        <p:spPr>
          <a:xfrm rot="16200000">
            <a:off x="-360407" y="3725517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True</a:t>
            </a:r>
            <a:endParaRPr lang="en-GB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A8F9FF9-EAB4-4ADA-3B69-D6C732333953}"/>
              </a:ext>
            </a:extLst>
          </p:cNvPr>
          <p:cNvSpPr txBox="1"/>
          <p:nvPr/>
        </p:nvSpPr>
        <p:spPr>
          <a:xfrm rot="16200000">
            <a:off x="6240463" y="2180328"/>
            <a:ext cx="22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Binary</a:t>
            </a:r>
            <a:endParaRPr lang="en-GB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0FD84F3-3CF1-805E-90F0-F5D0FF2E0FBB}"/>
              </a:ext>
            </a:extLst>
          </p:cNvPr>
          <p:cNvSpPr txBox="1"/>
          <p:nvPr/>
        </p:nvSpPr>
        <p:spPr>
          <a:xfrm rot="16200000">
            <a:off x="6240463" y="4583717"/>
            <a:ext cx="22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Multi </a:t>
            </a:r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</a:t>
            </a:r>
            <a:endParaRPr lang="en-GB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07151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Precision and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Recall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DA8A382D-BBAF-AF92-0C9C-DA54BD49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2120385"/>
            <a:ext cx="5543550" cy="2638110"/>
          </a:xfrm>
          <a:prstGeom prst="rect">
            <a:avLst/>
          </a:prstGeom>
        </p:spPr>
      </p:pic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30D1A0F8-7236-E82F-E962-B942F4FE617A}"/>
              </a:ext>
            </a:extLst>
          </p:cNvPr>
          <p:cNvSpPr/>
          <p:nvPr/>
        </p:nvSpPr>
        <p:spPr>
          <a:xfrm>
            <a:off x="1650334" y="1810265"/>
            <a:ext cx="3095368" cy="715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How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many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our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predictions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actually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right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? </a:t>
            </a:r>
            <a:endParaRPr lang="en-GB" sz="12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4A0D987B-7C9C-77B7-7CCF-0F97D615781F}"/>
              </a:ext>
            </a:extLst>
          </p:cNvPr>
          <p:cNvSpPr/>
          <p:nvPr/>
        </p:nvSpPr>
        <p:spPr>
          <a:xfrm>
            <a:off x="1650334" y="5115698"/>
            <a:ext cx="3095368" cy="715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share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all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instances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were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looking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did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actually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find</a:t>
            </a:r>
            <a:r>
              <a:rPr lang="pl-PL" sz="12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? </a:t>
            </a:r>
            <a:endParaRPr lang="en-GB" sz="12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E78B5D35-8504-6926-D4EF-E6B14D95397B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2699951" y="4479324"/>
            <a:ext cx="498067" cy="63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807BBD4B-3949-8F6B-6103-B6628B6F19D5}"/>
              </a:ext>
            </a:extLst>
          </p:cNvPr>
          <p:cNvCxnSpPr>
            <a:stCxn id="29" idx="2"/>
          </p:cNvCxnSpPr>
          <p:nvPr/>
        </p:nvCxnSpPr>
        <p:spPr>
          <a:xfrm flipH="1">
            <a:off x="2520778" y="2526010"/>
            <a:ext cx="677240" cy="50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ole tekstowe 36">
                <a:extLst>
                  <a:ext uri="{FF2B5EF4-FFF2-40B4-BE49-F238E27FC236}">
                    <a16:creationId xmlns:a16="http://schemas.microsoft.com/office/drawing/2014/main" id="{320AF88B-CDB0-555A-F13A-DCC0CC050009}"/>
                  </a:ext>
                </a:extLst>
              </p:cNvPr>
              <p:cNvSpPr txBox="1"/>
              <p:nvPr/>
            </p:nvSpPr>
            <p:spPr>
              <a:xfrm>
                <a:off x="1546916" y="3828077"/>
                <a:ext cx="4056361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Recall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pole tekstowe 36">
                <a:extLst>
                  <a:ext uri="{FF2B5EF4-FFF2-40B4-BE49-F238E27FC236}">
                    <a16:creationId xmlns:a16="http://schemas.microsoft.com/office/drawing/2014/main" id="{320AF88B-CDB0-555A-F13A-DCC0CC050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916" y="3828077"/>
                <a:ext cx="4056361" cy="485582"/>
              </a:xfrm>
              <a:prstGeom prst="rect">
                <a:avLst/>
              </a:prstGeom>
              <a:blipFill>
                <a:blip r:embed="rId3"/>
                <a:stretch>
                  <a:fillRect l="-1353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>
                <a:extLst>
                  <a:ext uri="{FF2B5EF4-FFF2-40B4-BE49-F238E27FC236}">
                    <a16:creationId xmlns:a16="http://schemas.microsoft.com/office/drawing/2014/main" id="{9BF27743-8931-95A8-9F06-7EFD9AA295BE}"/>
                  </a:ext>
                </a:extLst>
              </p:cNvPr>
              <p:cNvSpPr txBox="1"/>
              <p:nvPr/>
            </p:nvSpPr>
            <p:spPr>
              <a:xfrm>
                <a:off x="1546916" y="3210365"/>
                <a:ext cx="4056361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Precision</a:t>
                </a:r>
                <a14:m>
                  <m:oMath xmlns:m="http://schemas.openxmlformats.org/officeDocument/2006/math"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8" name="pole tekstowe 37">
                <a:extLst>
                  <a:ext uri="{FF2B5EF4-FFF2-40B4-BE49-F238E27FC236}">
                    <a16:creationId xmlns:a16="http://schemas.microsoft.com/office/drawing/2014/main" id="{9BF27743-8931-95A8-9F06-7EFD9AA2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916" y="3210365"/>
                <a:ext cx="4056361" cy="484172"/>
              </a:xfrm>
              <a:prstGeom prst="rect">
                <a:avLst/>
              </a:prstGeom>
              <a:blipFill>
                <a:blip r:embed="rId4"/>
                <a:stretch>
                  <a:fillRect l="-1353"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8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673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Receiver operating characteristic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(ROC)</a:t>
            </a:r>
            <a:endParaRPr lang="en-GB" sz="28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33E996-0B9B-25FA-05D5-B611D608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334" y="1672570"/>
            <a:ext cx="47625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FDDE4085-AD61-B8C9-687C-3EF67E988865}"/>
              </a:ext>
            </a:extLst>
          </p:cNvPr>
          <p:cNvSpPr txBox="1">
            <a:spLocks/>
          </p:cNvSpPr>
          <p:nvPr/>
        </p:nvSpPr>
        <p:spPr>
          <a:xfrm>
            <a:off x="407988" y="1672570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Choosing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right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model and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right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decision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threshold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tough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– ROC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curve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one of the most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common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evaluation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criterias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We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compare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with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different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performances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depending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threshold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by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analyzing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area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under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curve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(AUC) –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larger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area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=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better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model</a:t>
            </a: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431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50861C-1ABE-05DA-B93E-7BCC8161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Proceed to notebook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W3_Classification_BLANK 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exercise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NER: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A0C1889-1362-D905-0D43-FC9DF4E1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7" y="0"/>
            <a:ext cx="621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End-of-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course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assignments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490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To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consolidate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your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learnings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train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your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own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using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 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93C5112-A12C-5544-A44A-16C0EA19C14E}"/>
              </a:ext>
            </a:extLst>
          </p:cNvPr>
          <p:cNvSpPr/>
          <p:nvPr/>
        </p:nvSpPr>
        <p:spPr>
          <a:xfrm>
            <a:off x="407988" y="1820091"/>
            <a:ext cx="5543550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endParaRPr lang="en-GB" sz="1600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E5A4366A-66CD-E3BF-9F71-E30BF95CD1CC}"/>
              </a:ext>
            </a:extLst>
          </p:cNvPr>
          <p:cNvSpPr/>
          <p:nvPr/>
        </p:nvSpPr>
        <p:spPr>
          <a:xfrm>
            <a:off x="6240464" y="1820091"/>
            <a:ext cx="5543548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endParaRPr lang="en-GB" sz="1600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8F5ACC82-AE0A-E24D-505D-8198CC59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2659378"/>
            <a:ext cx="5543550" cy="3632817"/>
          </a:xfrm>
        </p:spPr>
        <p:txBody>
          <a:bodyPr>
            <a:normAutofit/>
          </a:bodyPr>
          <a:lstStyle/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e-commerce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items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their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description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Maximize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f1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score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test set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predictions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Evaluate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model performance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metrics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confusion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matrix</a:t>
            </a: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Experiment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how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improve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performance</a:t>
            </a: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Make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predictions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completely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items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Data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snippets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available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Assignment_1_Classification </a:t>
            </a:r>
          </a:p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BC40CD01-2C80-6063-6D83-90056D45FA42}"/>
              </a:ext>
            </a:extLst>
          </p:cNvPr>
          <p:cNvSpPr txBox="1">
            <a:spLocks/>
          </p:cNvSpPr>
          <p:nvPr/>
        </p:nvSpPr>
        <p:spPr>
          <a:xfrm>
            <a:off x="6240462" y="2659378"/>
            <a:ext cx="5543550" cy="3632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such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people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countries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organizations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Maximize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recall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Evaluate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model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performs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well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across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Experiment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how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improve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performance</a:t>
            </a: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Data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snippets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available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Assignment_2_NER</a:t>
            </a:r>
          </a:p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3672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Assignment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goals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ED62E2-02C9-C16D-D522-5BECB71E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449388"/>
            <a:ext cx="11376025" cy="3632817"/>
          </a:xfrm>
        </p:spPr>
        <p:txBody>
          <a:bodyPr>
            <a:normAutofit/>
          </a:bodyPr>
          <a:lstStyle/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groups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3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prepare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coding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assignments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theory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practiced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during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our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course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group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present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their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findings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during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our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last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lesson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2023-01-26,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please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send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notebooks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/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presentations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by 2023-01-25 EOD 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Teams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Key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goal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assignment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learn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how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adapt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knowledge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from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course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solve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problems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Getting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best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possible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model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important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but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presenting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discovery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journey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evaluating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model performance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even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important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present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everything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with a notebook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prepare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few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ppt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slides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summary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975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310D132-CFEB-47E5-7553-0B897605E70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How to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make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your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work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on the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assignment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easier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2F154741-90CF-B2CB-CB52-636FEDDB74DE}"/>
              </a:ext>
            </a:extLst>
          </p:cNvPr>
          <p:cNvSpPr txBox="1">
            <a:spLocks/>
          </p:cNvSpPr>
          <p:nvPr/>
        </p:nvSpPr>
        <p:spPr>
          <a:xfrm>
            <a:off x="407987" y="1449388"/>
            <a:ext cx="11376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Should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divide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work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into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chunks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focus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coding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together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Agree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who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hold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master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–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task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quite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linear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so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working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parallel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tough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Do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understand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W3 and W4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material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?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not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now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good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time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ask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95%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needed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assignment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already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there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Quickly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load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data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sucessfully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start model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training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–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majority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techniccal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issues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happen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up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point</a:t>
            </a: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How do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plan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improving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model?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parameters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change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training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How do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plan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present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results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analyze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? </a:t>
            </a: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204B21AB-3211-59EF-1227-430E4113996D}"/>
              </a:ext>
            </a:extLst>
          </p:cNvPr>
          <p:cNvSpPr/>
          <p:nvPr/>
        </p:nvSpPr>
        <p:spPr>
          <a:xfrm>
            <a:off x="407988" y="5712005"/>
            <a:ext cx="11376024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Discuss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these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topics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your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group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start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coding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– I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would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like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discuss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these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questions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group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towards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the end of the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lesson</a:t>
            </a:r>
            <a:endParaRPr lang="en-US" sz="1600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5358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summary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56977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summary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A170916-B973-88D5-693D-36ECD52D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2343895"/>
            <a:ext cx="5543550" cy="49106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4C2FD3C-0DD8-9CDE-5BC7-C80ACC18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66" y="4931297"/>
            <a:ext cx="5539352" cy="640827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0D50AD0-E21C-3BA6-C353-67F10CB6F134}"/>
              </a:ext>
            </a:extLst>
          </p:cNvPr>
          <p:cNvSpPr txBox="1"/>
          <p:nvPr/>
        </p:nvSpPr>
        <p:spPr>
          <a:xfrm>
            <a:off x="6381750" y="210476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geo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9EF5448-6BDA-F3FF-4D6C-D89FD8CAA112}"/>
              </a:ext>
            </a:extLst>
          </p:cNvPr>
          <p:cNvSpPr txBox="1"/>
          <p:nvPr/>
        </p:nvSpPr>
        <p:spPr>
          <a:xfrm>
            <a:off x="9858375" y="210476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gpe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4B629D6-25E9-2ACC-1B38-0E1E93235EE2}"/>
              </a:ext>
            </a:extLst>
          </p:cNvPr>
          <p:cNvSpPr txBox="1"/>
          <p:nvPr/>
        </p:nvSpPr>
        <p:spPr>
          <a:xfrm>
            <a:off x="10554494" y="209498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per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746B16D-C7B8-7DCF-28F5-31845417655E}"/>
              </a:ext>
            </a:extLst>
          </p:cNvPr>
          <p:cNvSpPr txBox="1"/>
          <p:nvPr/>
        </p:nvSpPr>
        <p:spPr>
          <a:xfrm>
            <a:off x="6526213" y="283495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per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12F4E7B-0536-BBFC-36A5-D4DC15CB5E2C}"/>
              </a:ext>
            </a:extLst>
          </p:cNvPr>
          <p:cNvSpPr txBox="1"/>
          <p:nvPr/>
        </p:nvSpPr>
        <p:spPr>
          <a:xfrm>
            <a:off x="9012238" y="283495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geo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281E3F7-D17C-5F45-A546-0D521BABC4E1}"/>
              </a:ext>
            </a:extLst>
          </p:cNvPr>
          <p:cNvSpPr txBox="1"/>
          <p:nvPr/>
        </p:nvSpPr>
        <p:spPr>
          <a:xfrm>
            <a:off x="9591675" y="283495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tim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961DB4A-750D-43F5-1C06-13FC32260F6A}"/>
              </a:ext>
            </a:extLst>
          </p:cNvPr>
          <p:cNvSpPr txBox="1"/>
          <p:nvPr/>
        </p:nvSpPr>
        <p:spPr>
          <a:xfrm>
            <a:off x="7134225" y="468453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org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76B62F2-303D-5679-8559-DF24B255804C}"/>
              </a:ext>
            </a:extLst>
          </p:cNvPr>
          <p:cNvSpPr txBox="1"/>
          <p:nvPr/>
        </p:nvSpPr>
        <p:spPr>
          <a:xfrm>
            <a:off x="8183563" y="469063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per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AA79900-E76A-E64A-4696-4B30B629E1BB}"/>
              </a:ext>
            </a:extLst>
          </p:cNvPr>
          <p:cNvSpPr txBox="1"/>
          <p:nvPr/>
        </p:nvSpPr>
        <p:spPr>
          <a:xfrm>
            <a:off x="7934325" y="554354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tim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0" name="Symbol zastępczy zawartości 2">
            <a:extLst>
              <a:ext uri="{FF2B5EF4-FFF2-40B4-BE49-F238E27FC236}">
                <a16:creationId xmlns:a16="http://schemas.microsoft.com/office/drawing/2014/main" id="{AC7DE744-058D-E530-67A6-269A7FC5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543550" cy="4351338"/>
          </a:xfrm>
        </p:spPr>
        <p:txBody>
          <a:bodyPr>
            <a:normAutofit/>
          </a:bodyPr>
          <a:lstStyle/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We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NER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when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we want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specific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information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NER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structured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data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Single NER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e.g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. person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thousands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instances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  <a:p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Position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itself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important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makes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data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annotation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well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processing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especially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challenging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34305593-4544-A864-87A1-1A64C944A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363" y="6046262"/>
            <a:ext cx="4095750" cy="276225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72EE6ACE-CA1D-7933-C7CD-0B3B1ED60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538" y="3403429"/>
            <a:ext cx="1466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9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Under-the-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hood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NER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classifying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tokens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by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their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relations to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specific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0" name="Symbol zastępczy zawartości 2">
            <a:extLst>
              <a:ext uri="{FF2B5EF4-FFF2-40B4-BE49-F238E27FC236}">
                <a16:creationId xmlns:a16="http://schemas.microsoft.com/office/drawing/2014/main" id="{AC7DE744-058D-E530-67A6-269A7FC5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2146916"/>
            <a:ext cx="5543550" cy="4351338"/>
          </a:xfrm>
        </p:spPr>
        <p:txBody>
          <a:bodyPr>
            <a:normAutofit/>
          </a:bodyPr>
          <a:lstStyle/>
          <a:p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buNone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uses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BIO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labeling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by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default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where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token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analyzed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get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assigned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following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values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:</a:t>
            </a:r>
            <a:b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"B"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: Beginning of an entity</a:t>
            </a:r>
          </a:p>
          <a:p>
            <a:r>
              <a:rPr lang="en-GB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"I"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: Inside an entity</a:t>
            </a:r>
          </a:p>
          <a:p>
            <a:r>
              <a:rPr lang="en-GB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"O"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: Outside of any entity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buNone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Together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with the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label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also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gets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assigned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class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.</a:t>
            </a:r>
          </a:p>
          <a:p>
            <a:pPr marL="0" indent="0">
              <a:buNone/>
            </a:pP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buNone/>
            </a:pP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From model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perspective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conducting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multilabel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token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. </a:t>
            </a: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D92EEC-9A66-D897-2AEE-6806E519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4" y="1889757"/>
            <a:ext cx="5524500" cy="2235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When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Sebastian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started working on self-driving cars at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Google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2007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, few people outside of the company took him seriously. I can tell you very senior CEOs of major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American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car companies would shake my hand and turn away because I wasn’t worth talking to, said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, in an interview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earlier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this week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2CF1B5AD-A06E-4B3D-7776-76BE4A17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74" y="4695825"/>
            <a:ext cx="5075027" cy="1596370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9D9D0C1-46F0-99BA-2948-C556CAEA6036}"/>
              </a:ext>
            </a:extLst>
          </p:cNvPr>
          <p:cNvSpPr txBox="1"/>
          <p:nvPr/>
        </p:nvSpPr>
        <p:spPr>
          <a:xfrm>
            <a:off x="6939864" y="1777584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1F274FB-67D5-D6D5-F755-DAF61AB95AC5}"/>
              </a:ext>
            </a:extLst>
          </p:cNvPr>
          <p:cNvSpPr txBox="1"/>
          <p:nvPr/>
        </p:nvSpPr>
        <p:spPr>
          <a:xfrm>
            <a:off x="7604127" y="1777584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3E7C559-27AA-BF95-99B6-0F9F24A4477B}"/>
              </a:ext>
            </a:extLst>
          </p:cNvPr>
          <p:cNvSpPr txBox="1"/>
          <p:nvPr/>
        </p:nvSpPr>
        <p:spPr>
          <a:xfrm>
            <a:off x="11116364" y="1777584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77C89AA-FF38-B990-A363-C22CFDDACC97}"/>
              </a:ext>
            </a:extLst>
          </p:cNvPr>
          <p:cNvSpPr txBox="1"/>
          <p:nvPr/>
        </p:nvSpPr>
        <p:spPr>
          <a:xfrm>
            <a:off x="6240464" y="2305939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23C22F20-D54D-B268-548C-182A7DB5ECAF}"/>
              </a:ext>
            </a:extLst>
          </p:cNvPr>
          <p:cNvSpPr txBox="1"/>
          <p:nvPr/>
        </p:nvSpPr>
        <p:spPr>
          <a:xfrm>
            <a:off x="8815045" y="2703796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10F28C0-1850-E5B5-C8E9-8C6F53CC5830}"/>
              </a:ext>
            </a:extLst>
          </p:cNvPr>
          <p:cNvSpPr txBox="1"/>
          <p:nvPr/>
        </p:nvSpPr>
        <p:spPr>
          <a:xfrm>
            <a:off x="11116364" y="3213709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17B7C12-E8D1-AEB4-7CCB-A429B11841D8}"/>
              </a:ext>
            </a:extLst>
          </p:cNvPr>
          <p:cNvSpPr txBox="1"/>
          <p:nvPr/>
        </p:nvSpPr>
        <p:spPr>
          <a:xfrm>
            <a:off x="7685304" y="3681206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730B365-2692-9864-EAFA-AF62638E60E3}"/>
              </a:ext>
            </a:extLst>
          </p:cNvPr>
          <p:cNvSpPr txBox="1"/>
          <p:nvPr/>
        </p:nvSpPr>
        <p:spPr>
          <a:xfrm>
            <a:off x="8766518" y="3671723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E5F4CCD-F258-729F-6B69-33E67BDB9F5E}"/>
              </a:ext>
            </a:extLst>
          </p:cNvPr>
          <p:cNvSpPr txBox="1"/>
          <p:nvPr/>
        </p:nvSpPr>
        <p:spPr>
          <a:xfrm>
            <a:off x="9130144" y="3671722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</a:t>
            </a:r>
            <a:endParaRPr lang="en-GB" sz="1400" dirty="0">
              <a:solidFill>
                <a:srgbClr val="0065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806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1489</Words>
  <Application>Microsoft Office PowerPoint</Application>
  <PresentationFormat>Panoramiczny</PresentationFormat>
  <Paragraphs>192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Linux Libertine</vt:lpstr>
      <vt:lpstr>Poppins</vt:lpstr>
      <vt:lpstr>Poppins Bold</vt:lpstr>
      <vt:lpstr>Söhne</vt:lpstr>
      <vt:lpstr>Motyw pakietu Office</vt:lpstr>
      <vt:lpstr>Natural Language Processing</vt:lpstr>
      <vt:lpstr>Prezentacja programu PowerPoint</vt:lpstr>
      <vt:lpstr>End-of-course assignments</vt:lpstr>
      <vt:lpstr>Prezentacja programu PowerPoint</vt:lpstr>
      <vt:lpstr>Prezentacja programu PowerPoint</vt:lpstr>
      <vt:lpstr>Prezentacja programu PowerPoint</vt:lpstr>
      <vt:lpstr>Named entity summary</vt:lpstr>
      <vt:lpstr>Prezentacja programu PowerPoint</vt:lpstr>
      <vt:lpstr>Prezentacja programu PowerPoint</vt:lpstr>
      <vt:lpstr>Prezentacja programu PowerPoint</vt:lpstr>
      <vt:lpstr>NER data annotation</vt:lpstr>
      <vt:lpstr>Prezentacja programu PowerPoint</vt:lpstr>
      <vt:lpstr>Prezentacja programu PowerPoint</vt:lpstr>
      <vt:lpstr>Prezentacja programu PowerPoint</vt:lpstr>
      <vt:lpstr>Prezentacja programu PowerPoint</vt:lpstr>
      <vt:lpstr>Classification introduction</vt:lpstr>
      <vt:lpstr>Prezentacja programu PowerPoint</vt:lpstr>
      <vt:lpstr>Prezentacja programu PowerPoint</vt:lpstr>
      <vt:lpstr>Error analysis in classification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majewski</dc:creator>
  <cp:lastModifiedBy>jan majewski</cp:lastModifiedBy>
  <cp:revision>29</cp:revision>
  <dcterms:created xsi:type="dcterms:W3CDTF">2022-12-12T17:14:53Z</dcterms:created>
  <dcterms:modified xsi:type="dcterms:W3CDTF">2024-01-05T10:29:32Z</dcterms:modified>
</cp:coreProperties>
</file>