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9" r:id="rId3"/>
    <p:sldId id="286" r:id="rId4"/>
    <p:sldId id="257" r:id="rId5"/>
    <p:sldId id="262" r:id="rId6"/>
    <p:sldId id="263" r:id="rId7"/>
    <p:sldId id="264" r:id="rId8"/>
    <p:sldId id="265" r:id="rId9"/>
    <p:sldId id="267" r:id="rId10"/>
    <p:sldId id="285" r:id="rId11"/>
    <p:sldId id="266" r:id="rId12"/>
    <p:sldId id="287" r:id="rId13"/>
    <p:sldId id="284" r:id="rId14"/>
    <p:sldId id="258" r:id="rId15"/>
    <p:sldId id="268" r:id="rId16"/>
    <p:sldId id="269" r:id="rId17"/>
    <p:sldId id="259" r:id="rId18"/>
    <p:sldId id="270" r:id="rId19"/>
    <p:sldId id="261" r:id="rId20"/>
    <p:sldId id="273" r:id="rId21"/>
    <p:sldId id="272" r:id="rId22"/>
    <p:sldId id="274" r:id="rId23"/>
    <p:sldId id="275" r:id="rId24"/>
    <p:sldId id="276" r:id="rId25"/>
    <p:sldId id="278" r:id="rId26"/>
    <p:sldId id="280" r:id="rId27"/>
    <p:sldId id="281" r:id="rId28"/>
    <p:sldId id="283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01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3749" userDrawn="1">
          <p15:clr>
            <a:srgbClr val="A4A3A4"/>
          </p15:clr>
        </p15:guide>
        <p15:guide id="7" pos="3931" userDrawn="1">
          <p15:clr>
            <a:srgbClr val="A4A3A4"/>
          </p15:clr>
        </p15:guide>
        <p15:guide id="8" orient="horz" pos="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162" y="432"/>
      </p:cViewPr>
      <p:guideLst>
        <p:guide orient="horz" pos="2115"/>
        <p:guide pos="3840"/>
        <p:guide pos="257"/>
        <p:guide pos="7401"/>
        <p:guide orient="horz" pos="414"/>
        <p:guide pos="3749"/>
        <p:guide pos="3931"/>
        <p:guide orient="horz" pos="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9C3C5-731D-4B21-ADFE-660A2C634B6C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BE211-3BA3-451F-B357-E84761B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72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1BB98A-8551-6441-3E3D-583CB2691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1F2BCF-EC0A-BA51-AA1F-ED42B403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8137C5-A5CD-C69F-3D4F-2F3EA332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FD547A-3272-DC0E-4F6B-DE59ADFB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9A6CFA-2918-473D-8940-24BA956C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1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2E02FB-62C6-1779-15CF-95680F42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45696B7-B1A7-486A-B90D-DC49CFD92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650761-881B-5492-4C65-5C372F59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3C335D-4341-8D37-9AA4-CC22EDC5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517A1E-E518-DEFA-5026-3C4FCEDF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FB50E51-B998-547D-F654-69CB9926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BFAF86B-C20C-59A2-E0EE-31FEC056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D3CC86-7FA4-24E6-5E92-FE287DB3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3C4B3C-62AE-3CAD-3AA2-9782FD2D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6ABF44-772A-D27D-B605-B8A096F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48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731E2-CF2E-EE59-1DBC-70B53523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BCF3CA-2E13-C1FB-D69B-2F38F20C3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183A18-26A0-E7B2-095E-135A8C51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30363F-4099-12FC-9E42-4AA1BEB7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2558F6-7846-AB7B-4382-D865E71D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1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124EA2-227B-0C0C-589F-2A90ADF8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293CB2-230F-5A85-89A8-405AD916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E7D7AA-87E0-FBBC-036B-6DD6CA96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1061B1-84A6-B6B8-7D77-B5F308B2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E77999-74A2-9787-4136-E665F2F1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5D9910-B196-7B71-56B4-3A95B9FC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F0C33A-F580-AE3B-A3A0-07AE6785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E4FBCEC-8627-6B44-1937-E5AFD3063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67E6B0-8C3A-2359-7C4F-569E4403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2A9342-A9A9-E60A-5AEF-EE139463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8B6A8C-EBD6-5A37-4616-F723D985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0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0C5DAE-7955-1D4D-3432-58A2B971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57E14E-2BB1-CB4A-F7DC-226AF27B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338D40-8FA1-29CC-A632-2EA92ADBE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6869D3-B70C-BDC2-45F4-ACC90C11D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13715A8-E2E1-A495-59FC-8B3C25138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5E5A15-1D67-3776-DB0B-33C20C58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5C0E2CB-92A7-E5F7-73C4-A2CFFFA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A9D9FA4-E5D2-48FF-97BF-65D3E559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7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A79E38-B3EB-6F05-E345-8B46980E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830C3C3-1378-8948-B50C-0D3AF74F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B28A3B5-3D00-EA50-A8CF-466911A0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D8C622A-3017-46CA-74C0-B5E62A15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B01EB9D-4462-425A-5111-93C576C5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B43489E-7689-1129-A016-49E57C6C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86505D-BE73-59B2-607F-D288E607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6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6B87F-C1B3-E658-5F7C-C9F61B39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E5C7DE-9178-25F8-D9F0-D940432F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6B7D064-5138-07A3-6711-92C22010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FA8804-5DBB-7A7E-8BC0-38ECB65F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F1676E-6649-DAE4-DB94-19E87359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BF986C-58F9-D535-B503-25832DB6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E04ABD-28E0-B301-ADC7-49387177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9215C42-4DD5-FCF3-CFB4-5B9AE23B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4F9885E-C7C0-4789-C7A5-219CD9213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019EA1-BFC5-55D7-786F-6D18C152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23447A-A849-9F31-E8A5-20108034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69633B6-312A-AAF3-327C-D15752AB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6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B68C125-A596-14B8-5DC8-5B04B4D9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E6B24D-DC78-6AC8-3A2C-65DA76EC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2E3C56-2973-39FA-10E2-E166A083C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F00B2-F792-46CA-9124-502B729CBF46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ABC264-A01C-72BB-86C7-95816D952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DCDCC4-A20C-45F5-9E93-430B87502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kellysikkema?utm_source=unsplash&amp;utm_medium=referral&amp;utm_content=creditCopyText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s/photos/sticky-notes?utm_source=unsplash&amp;utm_medium=referral&amp;utm_content=creditCopyTe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kellysikkema?utm_source=unsplash&amp;utm_medium=referral&amp;utm_content=creditCopyText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s/photos/sticky-notes?utm_source=unsplash&amp;utm_medium=referral&amp;utm_content=creditCopyTex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guides/text-classification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-Majewski/ALK-NLP-course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Poppins Bold" panose="00000800000000000000" pitchFamily="2" charset="-18"/>
                <a:cs typeface="Poppins Bold" panose="00000800000000000000" pitchFamily="2" charset="-18"/>
              </a:rPr>
              <a:t>Natural Language Processing</a:t>
            </a:r>
            <a:endParaRPr lang="en-GB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7DAF07D-CDC9-C1F2-0D32-4FA75B3FB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45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7" y="134918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How do machines learn to convert language to vectors?</a:t>
            </a: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C45BFE38-E490-B555-2A46-FDC5ED8EE77C}"/>
              </a:ext>
            </a:extLst>
          </p:cNvPr>
          <p:cNvSpPr txBox="1">
            <a:spLocks/>
          </p:cNvSpPr>
          <p:nvPr/>
        </p:nvSpPr>
        <p:spPr>
          <a:xfrm>
            <a:off x="6240462" y="1092050"/>
            <a:ext cx="5508625" cy="48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GPT3 model architecture</a:t>
            </a:r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D4CEE47A-F857-34D4-6FAA-CAD6F5F21A07}"/>
              </a:ext>
            </a:extLst>
          </p:cNvPr>
          <p:cNvSpPr txBox="1">
            <a:spLocks/>
          </p:cNvSpPr>
          <p:nvPr/>
        </p:nvSpPr>
        <p:spPr>
          <a:xfrm>
            <a:off x="407988" y="1449388"/>
            <a:ext cx="5543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Computers learn to 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„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understand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”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language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by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imitating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humans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–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similar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child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learning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new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words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Predicting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most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probable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word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sequence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how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transformer-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based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trained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convert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language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vectors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ability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learn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requires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complex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architecture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– GPT3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has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about 175B parameters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and GTP4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will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be 500X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larger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lnSpc>
                <a:spcPct val="150000"/>
              </a:lnSpc>
              <a:buNone/>
            </a:pP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23D3AD-2DA0-76B4-B813-4CAC285B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183" y="1643448"/>
            <a:ext cx="3540468" cy="47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01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163763"/>
            <a:ext cx="11341100" cy="2387600"/>
          </a:xfrm>
        </p:spPr>
        <p:txBody>
          <a:bodyPr>
            <a:normAutofit/>
          </a:bodyPr>
          <a:lstStyle/>
          <a:p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Between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Hype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everyday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cases</a:t>
            </a:r>
            <a:r>
              <a:rPr lang="pl-PL" dirty="0">
                <a:latin typeface="Poppins Bold" panose="00000800000000000000" pitchFamily="2" charset="-18"/>
                <a:cs typeface="Poppins Bold" panose="00000800000000000000" pitchFamily="2" charset="-18"/>
              </a:rPr>
              <a:t>?</a:t>
            </a:r>
            <a:endParaRPr lang="en-GB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15691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yellow sticky notes beside white apple magic mouse and white apple keyboard">
            <a:extLst>
              <a:ext uri="{FF2B5EF4-FFF2-40B4-BE49-F238E27FC236}">
                <a16:creationId xmlns:a16="http://schemas.microsoft.com/office/drawing/2014/main" id="{7AA002F4-5264-F6DB-BC25-C0E07128C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0" y="2459504"/>
            <a:ext cx="12192000" cy="2554545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l-PL" sz="4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ctr"/>
            <a:r>
              <a:rPr lang="en-GB" sz="4000" b="1" dirty="0">
                <a:latin typeface="Poppins" panose="00000500000000000000" pitchFamily="2" charset="-18"/>
                <a:cs typeface="Poppins" panose="00000500000000000000" pitchFamily="2" charset="-18"/>
              </a:rPr>
              <a:t>What are your first thoughts when you hear Natural Language Processing</a:t>
            </a:r>
            <a:r>
              <a:rPr lang="pl-PL" sz="4000" b="1" dirty="0">
                <a:latin typeface="Poppins" panose="00000500000000000000" pitchFamily="2" charset="-18"/>
                <a:cs typeface="Poppins" panose="00000500000000000000" pitchFamily="2" charset="-18"/>
              </a:rPr>
              <a:t>?</a:t>
            </a:r>
          </a:p>
          <a:p>
            <a:pPr algn="ctr"/>
            <a:endParaRPr lang="en-GB" sz="4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6CAE547-2664-BA37-9195-8EDE3E77CD49}"/>
              </a:ext>
            </a:extLst>
          </p:cNvPr>
          <p:cNvSpPr txBox="1"/>
          <p:nvPr/>
        </p:nvSpPr>
        <p:spPr>
          <a:xfrm>
            <a:off x="8675688" y="6488668"/>
            <a:ext cx="351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Photo by </a:t>
            </a:r>
            <a:r>
              <a:rPr lang="fi-FI" dirty="0">
                <a:hlinkClick r:id="rId3"/>
              </a:rPr>
              <a:t>Kelly Sikkema</a:t>
            </a:r>
            <a:r>
              <a:rPr lang="fi-FI" dirty="0"/>
              <a:t> on </a:t>
            </a:r>
            <a:r>
              <a:rPr lang="fi-FI" dirty="0">
                <a:hlinkClick r:id="rId4"/>
              </a:rPr>
              <a:t>Unsplash</a:t>
            </a:r>
            <a:r>
              <a:rPr lang="fi-FI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933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yellow sticky notes beside white apple magic mouse and white apple keyboard">
            <a:extLst>
              <a:ext uri="{FF2B5EF4-FFF2-40B4-BE49-F238E27FC236}">
                <a16:creationId xmlns:a16="http://schemas.microsoft.com/office/drawing/2014/main" id="{7AA002F4-5264-F6DB-BC25-C0E07128C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pl-PL" sz="4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ctr"/>
            <a:r>
              <a:rPr lang="pl-PL" sz="4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What</a:t>
            </a:r>
            <a:r>
              <a:rPr lang="pl-PL" sz="4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4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4000" b="1" dirty="0">
                <a:latin typeface="Poppins" panose="00000500000000000000" pitchFamily="2" charset="-18"/>
                <a:cs typeface="Poppins" panose="00000500000000000000" pitchFamily="2" charset="-18"/>
              </a:rPr>
              <a:t> the NLP </a:t>
            </a:r>
            <a:r>
              <a:rPr lang="pl-PL" sz="4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4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4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cases</a:t>
            </a:r>
            <a:r>
              <a:rPr lang="pl-PL" sz="4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4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4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4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4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4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think</a:t>
            </a:r>
            <a:r>
              <a:rPr lang="pl-PL" sz="4000" b="1" dirty="0">
                <a:latin typeface="Poppins" panose="00000500000000000000" pitchFamily="2" charset="-18"/>
                <a:cs typeface="Poppins" panose="00000500000000000000" pitchFamily="2" charset="-18"/>
              </a:rPr>
              <a:t> of?</a:t>
            </a:r>
          </a:p>
          <a:p>
            <a:pPr algn="ctr"/>
            <a:endParaRPr lang="en-GB" sz="4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6CAE547-2664-BA37-9195-8EDE3E77CD49}"/>
              </a:ext>
            </a:extLst>
          </p:cNvPr>
          <p:cNvSpPr txBox="1"/>
          <p:nvPr/>
        </p:nvSpPr>
        <p:spPr>
          <a:xfrm>
            <a:off x="8675688" y="6488668"/>
            <a:ext cx="3516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Photo by </a:t>
            </a:r>
            <a:r>
              <a:rPr lang="fi-FI" dirty="0">
                <a:hlinkClick r:id="rId3"/>
              </a:rPr>
              <a:t>Kelly Sikkema</a:t>
            </a:r>
            <a:r>
              <a:rPr lang="fi-FI" dirty="0"/>
              <a:t> on </a:t>
            </a:r>
            <a:r>
              <a:rPr lang="fi-FI" dirty="0">
                <a:hlinkClick r:id="rId4"/>
              </a:rPr>
              <a:t>Unsplash</a:t>
            </a:r>
            <a:r>
              <a:rPr lang="fi-FI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39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7" y="1340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M</a:t>
            </a:r>
            <a:r>
              <a:rPr lang="en-GB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ost</a:t>
            </a: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Big Data is not structured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that’s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why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we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need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NLP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F145C5-C186-BE65-F78C-88CE70C972DD}"/>
              </a:ext>
            </a:extLst>
          </p:cNvPr>
          <p:cNvSpPr txBox="1">
            <a:spLocks/>
          </p:cNvSpPr>
          <p:nvPr/>
        </p:nvSpPr>
        <p:spPr>
          <a:xfrm>
            <a:off x="407988" y="1449388"/>
            <a:ext cx="5543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Data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extraction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most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common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of NLP as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easiest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implement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existing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analytics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In most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businesses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main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goal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extract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value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from the chaos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data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like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emails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chats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descriptions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In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advanced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cases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also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helps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automating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repeatable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tasks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such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performed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by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customer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service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bots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5C22C2B-2B73-F65A-219A-0AD735135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5" t="4841" r="6899" b="14706"/>
          <a:stretch/>
        </p:blipFill>
        <p:spPr>
          <a:xfrm>
            <a:off x="6858000" y="1617759"/>
            <a:ext cx="4460398" cy="271435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9A24E6B-2E93-EDAB-887C-B47B16256083}"/>
              </a:ext>
            </a:extLst>
          </p:cNvPr>
          <p:cNvSpPr txBox="1"/>
          <p:nvPr/>
        </p:nvSpPr>
        <p:spPr>
          <a:xfrm>
            <a:off x="6858000" y="4457985"/>
            <a:ext cx="29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Poppins" panose="00000500000000000000" pitchFamily="2" charset="-18"/>
                <a:cs typeface="Poppins" panose="00000500000000000000" pitchFamily="2" charset="-18"/>
              </a:rPr>
              <a:t>Source: </a:t>
            </a:r>
            <a:r>
              <a:rPr lang="pl-PL" sz="1050" dirty="0" err="1">
                <a:latin typeface="Poppins" panose="00000500000000000000" pitchFamily="2" charset="-18"/>
                <a:cs typeface="Poppins" panose="00000500000000000000" pitchFamily="2" charset="-18"/>
              </a:rPr>
              <a:t>Statista</a:t>
            </a:r>
            <a:endParaRPr lang="en-GB" sz="105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496A9ECD-3544-25F0-7D63-514FCA84C2FB}"/>
              </a:ext>
            </a:extLst>
          </p:cNvPr>
          <p:cNvSpPr txBox="1">
            <a:spLocks/>
          </p:cNvSpPr>
          <p:nvPr/>
        </p:nvSpPr>
        <p:spPr>
          <a:xfrm>
            <a:off x="6240462" y="1092050"/>
            <a:ext cx="5508625" cy="48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400" b="1" dirty="0">
                <a:solidFill>
                  <a:srgbClr val="0F2741"/>
                </a:solidFill>
                <a:latin typeface="Open Sans" panose="020B0606030504020204" pitchFamily="34" charset="0"/>
              </a:rPr>
              <a:t>Data </a:t>
            </a:r>
            <a:r>
              <a:rPr lang="en-GB" sz="1050" b="1" i="0" dirty="0">
                <a:solidFill>
                  <a:srgbClr val="0F274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1" dirty="0">
                <a:solidFill>
                  <a:srgbClr val="0F2741"/>
                </a:solidFill>
                <a:latin typeface="Open Sans" panose="020B0606030504020204" pitchFamily="34" charset="0"/>
              </a:rPr>
              <a:t>created, captured, copied, and consumed worldwide</a:t>
            </a:r>
            <a:r>
              <a:rPr lang="pl-PL" sz="1400" b="1" dirty="0">
                <a:solidFill>
                  <a:srgbClr val="0F2741"/>
                </a:solidFill>
                <a:latin typeface="Open Sans" panose="020B0606030504020204" pitchFamily="34" charset="0"/>
              </a:rPr>
              <a:t> [</a:t>
            </a:r>
            <a:r>
              <a:rPr lang="pl-PL" sz="1400" b="1" dirty="0" err="1">
                <a:solidFill>
                  <a:srgbClr val="0F2741"/>
                </a:solidFill>
                <a:latin typeface="Open Sans" panose="020B0606030504020204" pitchFamily="34" charset="0"/>
              </a:rPr>
              <a:t>zettabytes</a:t>
            </a:r>
            <a:r>
              <a:rPr lang="pl-PL" sz="1400" b="1" dirty="0">
                <a:solidFill>
                  <a:srgbClr val="0F2741"/>
                </a:solidFill>
                <a:latin typeface="Open Sans" panose="020B0606030504020204" pitchFamily="34" charset="0"/>
              </a:rPr>
              <a:t>]</a:t>
            </a:r>
            <a:endParaRPr lang="en-GB" sz="1400" b="1" dirty="0">
              <a:solidFill>
                <a:srgbClr val="0F2741"/>
              </a:solidFill>
              <a:latin typeface="Open Sans" panose="020B0606030504020204" pitchFamily="34" charset="0"/>
            </a:endParaRP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DD6EF39B-2030-8EEF-6F0C-E1703310879C}"/>
              </a:ext>
            </a:extLst>
          </p:cNvPr>
          <p:cNvSpPr/>
          <p:nvPr/>
        </p:nvSpPr>
        <p:spPr>
          <a:xfrm>
            <a:off x="6240463" y="4845462"/>
            <a:ext cx="5508625" cy="16924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Majority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this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data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either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, audio, video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images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. NLP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helps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us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extract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information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from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both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audio</a:t>
            </a:r>
            <a:endParaRPr lang="en-GB" b="1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5761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Big Tech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gets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closer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human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performance…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3074" name="Picture 2" descr="Google Translate Logo, symbol, meaning, history, PNG, brand">
            <a:extLst>
              <a:ext uri="{FF2B5EF4-FFF2-40B4-BE49-F238E27FC236}">
                <a16:creationId xmlns:a16="http://schemas.microsoft.com/office/drawing/2014/main" id="{B0660CE2-27A8-CD2F-4EF1-A2EAF8F9A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660691"/>
            <a:ext cx="1885949" cy="106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ri - Apple">
            <a:extLst>
              <a:ext uri="{FF2B5EF4-FFF2-40B4-BE49-F238E27FC236}">
                <a16:creationId xmlns:a16="http://schemas.microsoft.com/office/drawing/2014/main" id="{91769594-46E8-BE33-28CF-FE9A20D3E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7" t="20159" r="33167" b="19312"/>
          <a:stretch/>
        </p:blipFill>
        <p:spPr bwMode="auto">
          <a:xfrm>
            <a:off x="5187966" y="2923043"/>
            <a:ext cx="809626" cy="76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OpenAI Logo | Real Company | Alphabet, Letter O Logo">
            <a:extLst>
              <a:ext uri="{FF2B5EF4-FFF2-40B4-BE49-F238E27FC236}">
                <a16:creationId xmlns:a16="http://schemas.microsoft.com/office/drawing/2014/main" id="{E218897A-100E-F103-F687-060D7A1B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896" y="2913150"/>
            <a:ext cx="865205" cy="86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57B7EB17-2139-FD13-2742-3622B2470A07}"/>
              </a:ext>
            </a:extLst>
          </p:cNvPr>
          <p:cNvSpPr txBox="1"/>
          <p:nvPr/>
        </p:nvSpPr>
        <p:spPr>
          <a:xfrm>
            <a:off x="1095375" y="1990725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Translation</a:t>
            </a:r>
            <a:endParaRPr lang="en-GB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5BA3AB4-8A8C-8BEF-3D99-4A5E1E0F1CC2}"/>
              </a:ext>
            </a:extLst>
          </p:cNvPr>
          <p:cNvSpPr txBox="1"/>
          <p:nvPr/>
        </p:nvSpPr>
        <p:spPr>
          <a:xfrm>
            <a:off x="4876800" y="1806058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Speech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recognition</a:t>
            </a:r>
            <a:endParaRPr lang="en-GB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7C360A2-55DC-9A8D-2AB4-4F8A946351C0}"/>
              </a:ext>
            </a:extLst>
          </p:cNvPr>
          <p:cNvSpPr txBox="1"/>
          <p:nvPr/>
        </p:nvSpPr>
        <p:spPr>
          <a:xfrm>
            <a:off x="8658225" y="180605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Chatbots</a:t>
            </a:r>
            <a:endParaRPr lang="en-GB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0B2880A-3994-42FC-5289-BC12A7D0AB92}"/>
              </a:ext>
            </a:extLst>
          </p:cNvPr>
          <p:cNvSpPr txBox="1"/>
          <p:nvPr/>
        </p:nvSpPr>
        <p:spPr>
          <a:xfrm>
            <a:off x="6240463" y="3145698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Siri</a:t>
            </a:r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F906513-E9EF-4EA4-6017-07A192440BC8}"/>
              </a:ext>
            </a:extLst>
          </p:cNvPr>
          <p:cNvSpPr txBox="1"/>
          <p:nvPr/>
        </p:nvSpPr>
        <p:spPr>
          <a:xfrm>
            <a:off x="10164763" y="3145698"/>
            <a:ext cx="1308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ChatGPT</a:t>
            </a:r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A89E26AB-A843-0626-8921-F91852639618}"/>
              </a:ext>
            </a:extLst>
          </p:cNvPr>
          <p:cNvSpPr/>
          <p:nvPr/>
        </p:nvSpPr>
        <p:spPr>
          <a:xfrm>
            <a:off x="425450" y="4570937"/>
            <a:ext cx="11323638" cy="16924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Creating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hard to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distinguish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from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humans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requires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enourmous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resources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terms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data,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computing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power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engineering.</a:t>
            </a:r>
          </a:p>
          <a:p>
            <a:pPr algn="ctr"/>
            <a:endParaRPr lang="pl-PL" b="1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ctr"/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Majority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tech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breakthrough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come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from Big-Tech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companies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.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Fortunately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they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often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open-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sourced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like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Google BERT,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accelerates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further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research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enables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leveraging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them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different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use-cases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.</a:t>
            </a:r>
            <a:endParaRPr lang="en-GB" b="1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7457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..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while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most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companies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struggle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extracting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personal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data from a chat </a:t>
            </a:r>
            <a:endParaRPr lang="en-GB" sz="28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EB7ACD-C232-22FA-1BE8-DD467CD39CC9}"/>
              </a:ext>
            </a:extLst>
          </p:cNvPr>
          <p:cNvSpPr txBox="1">
            <a:spLocks/>
          </p:cNvSpPr>
          <p:nvPr/>
        </p:nvSpPr>
        <p:spPr>
          <a:xfrm>
            <a:off x="407988" y="1773238"/>
            <a:ext cx="5543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Most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complex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cases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resembling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Artificial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Intelligence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get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most of the media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attention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In real life business most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value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brought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by much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simpler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solutions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Well-written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REGEX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often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bring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value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building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 model from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scratch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Extracting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structured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data from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still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most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common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use-case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0519267-7898-2485-B643-FB5707AD6C61}"/>
              </a:ext>
            </a:extLst>
          </p:cNvPr>
          <p:cNvSpPr txBox="1"/>
          <p:nvPr/>
        </p:nvSpPr>
        <p:spPr>
          <a:xfrm>
            <a:off x="6240464" y="1465975"/>
            <a:ext cx="5508624" cy="796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performing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simple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, single-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purpose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actions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backbone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business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cases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</a:p>
        </p:txBody>
      </p:sp>
      <p:sp>
        <p:nvSpPr>
          <p:cNvPr id="13" name="Symbol zastępczy zawartości 2">
            <a:extLst>
              <a:ext uri="{FF2B5EF4-FFF2-40B4-BE49-F238E27FC236}">
                <a16:creationId xmlns:a16="http://schemas.microsoft.com/office/drawing/2014/main" id="{47974ED4-57FC-886E-43F0-69C8CC0DB02F}"/>
              </a:ext>
            </a:extLst>
          </p:cNvPr>
          <p:cNvSpPr txBox="1">
            <a:spLocks/>
          </p:cNvSpPr>
          <p:nvPr/>
        </p:nvSpPr>
        <p:spPr>
          <a:xfrm>
            <a:off x="6240464" y="2601789"/>
            <a:ext cx="5508624" cy="402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Popular 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examples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Find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name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phone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number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a chat</a:t>
            </a: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Find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items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with 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similar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description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Classify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review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positive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negative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lnSpc>
                <a:spcPct val="150000"/>
              </a:lnSpc>
              <a:buNone/>
            </a:pP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8E740D61-D332-ECE3-468C-E4B2CC39D8DB}"/>
              </a:ext>
            </a:extLst>
          </p:cNvPr>
          <p:cNvSpPr/>
          <p:nvPr/>
        </p:nvSpPr>
        <p:spPr>
          <a:xfrm>
            <a:off x="6240463" y="5242735"/>
            <a:ext cx="5508625" cy="13866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complex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systems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often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consist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multiple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simpler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, single-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purpose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.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This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also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safest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way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start with NLP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implementation</a:t>
            </a:r>
            <a:endParaRPr lang="en-GB" sz="1600" b="1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76568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NLP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breakthroughs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timeline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F53B7A35-1684-EC7F-7260-3081677B2954}"/>
              </a:ext>
            </a:extLst>
          </p:cNvPr>
          <p:cNvCxnSpPr>
            <a:cxnSpLocks/>
          </p:cNvCxnSpPr>
          <p:nvPr/>
        </p:nvCxnSpPr>
        <p:spPr>
          <a:xfrm>
            <a:off x="407988" y="1724025"/>
            <a:ext cx="1134110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DA58A6C-64C7-AF41-3C2C-7FEBF0D32AEE}"/>
              </a:ext>
            </a:extLst>
          </p:cNvPr>
          <p:cNvSpPr txBox="1"/>
          <p:nvPr/>
        </p:nvSpPr>
        <p:spPr>
          <a:xfrm>
            <a:off x="407988" y="1959429"/>
            <a:ext cx="8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1950</a:t>
            </a:r>
            <a:endParaRPr lang="en-GB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EB3BF54-73D7-4047-EB8D-40BB39607411}"/>
              </a:ext>
            </a:extLst>
          </p:cNvPr>
          <p:cNvSpPr txBox="1"/>
          <p:nvPr/>
        </p:nvSpPr>
        <p:spPr>
          <a:xfrm>
            <a:off x="1771694" y="1959429"/>
            <a:ext cx="8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1960</a:t>
            </a:r>
            <a:endParaRPr lang="en-GB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F125191-8D98-DFA8-3522-4062C0AB30CB}"/>
              </a:ext>
            </a:extLst>
          </p:cNvPr>
          <p:cNvSpPr txBox="1"/>
          <p:nvPr/>
        </p:nvSpPr>
        <p:spPr>
          <a:xfrm>
            <a:off x="3135400" y="1959429"/>
            <a:ext cx="8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1970</a:t>
            </a:r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48F5774-D32C-22AC-4918-129C6D933E8B}"/>
              </a:ext>
            </a:extLst>
          </p:cNvPr>
          <p:cNvSpPr txBox="1"/>
          <p:nvPr/>
        </p:nvSpPr>
        <p:spPr>
          <a:xfrm>
            <a:off x="4499106" y="1959429"/>
            <a:ext cx="8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1980</a:t>
            </a:r>
            <a:endParaRPr lang="en-GB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C70CA67-D337-5E8A-290B-2B44E5EADEFF}"/>
              </a:ext>
            </a:extLst>
          </p:cNvPr>
          <p:cNvSpPr txBox="1"/>
          <p:nvPr/>
        </p:nvSpPr>
        <p:spPr>
          <a:xfrm>
            <a:off x="5862812" y="1959429"/>
            <a:ext cx="8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1990</a:t>
            </a:r>
            <a:endParaRPr lang="en-GB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1AF4E02-BBEB-EB95-2926-D68AE7EA4E17}"/>
              </a:ext>
            </a:extLst>
          </p:cNvPr>
          <p:cNvSpPr txBox="1"/>
          <p:nvPr/>
        </p:nvSpPr>
        <p:spPr>
          <a:xfrm>
            <a:off x="7226518" y="1959429"/>
            <a:ext cx="8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2000</a:t>
            </a:r>
            <a:endParaRPr lang="en-GB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B8AF48C-EF5D-F715-814E-8D33D77C3888}"/>
              </a:ext>
            </a:extLst>
          </p:cNvPr>
          <p:cNvSpPr txBox="1"/>
          <p:nvPr/>
        </p:nvSpPr>
        <p:spPr>
          <a:xfrm>
            <a:off x="8590224" y="1959429"/>
            <a:ext cx="8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2010</a:t>
            </a:r>
            <a:endParaRPr lang="en-GB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CFB3D68-C2BE-0B1D-BFF9-1C053FB5CB3F}"/>
              </a:ext>
            </a:extLst>
          </p:cNvPr>
          <p:cNvSpPr txBox="1"/>
          <p:nvPr/>
        </p:nvSpPr>
        <p:spPr>
          <a:xfrm>
            <a:off x="9953932" y="1959429"/>
            <a:ext cx="86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2020</a:t>
            </a:r>
            <a:endParaRPr lang="en-GB" dirty="0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C115C15A-7C69-960F-B039-4AA0B6D14CCF}"/>
              </a:ext>
            </a:extLst>
          </p:cNvPr>
          <p:cNvSpPr/>
          <p:nvPr/>
        </p:nvSpPr>
        <p:spPr>
          <a:xfrm>
            <a:off x="1196963" y="1652025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E34FE1C4-8085-9383-3841-4A9E9B54BA20}"/>
              </a:ext>
            </a:extLst>
          </p:cNvPr>
          <p:cNvSpPr/>
          <p:nvPr/>
        </p:nvSpPr>
        <p:spPr>
          <a:xfrm>
            <a:off x="4785593" y="1652025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C2048B07-3676-888D-F772-161E1C9F9772}"/>
              </a:ext>
            </a:extLst>
          </p:cNvPr>
          <p:cNvSpPr/>
          <p:nvPr/>
        </p:nvSpPr>
        <p:spPr>
          <a:xfrm>
            <a:off x="6139617" y="1652025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CEADFB2-178A-3024-6466-D1359CEF3C0C}"/>
              </a:ext>
            </a:extLst>
          </p:cNvPr>
          <p:cNvSpPr/>
          <p:nvPr/>
        </p:nvSpPr>
        <p:spPr>
          <a:xfrm>
            <a:off x="9787956" y="1652025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8B2B369D-F6A4-954C-97C1-8D43B7E355CD}"/>
              </a:ext>
            </a:extLst>
          </p:cNvPr>
          <p:cNvSpPr/>
          <p:nvPr/>
        </p:nvSpPr>
        <p:spPr>
          <a:xfrm>
            <a:off x="10223311" y="1652025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2DAAA844-0DB3-57FB-0FB1-7C9AF811B2F7}"/>
              </a:ext>
            </a:extLst>
          </p:cNvPr>
          <p:cNvSpPr/>
          <p:nvPr/>
        </p:nvSpPr>
        <p:spPr>
          <a:xfrm>
            <a:off x="10632553" y="1652025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B2499474-727F-476D-7121-D3E43AB76D5F}"/>
              </a:ext>
            </a:extLst>
          </p:cNvPr>
          <p:cNvSpPr/>
          <p:nvPr/>
        </p:nvSpPr>
        <p:spPr>
          <a:xfrm>
            <a:off x="407988" y="2800350"/>
            <a:ext cx="2058988" cy="1971676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first working automatic translation system called "Georgetown-IBM experiment." </a:t>
            </a:r>
            <a:endParaRPr lang="pl-PL" sz="10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able to translate simple sentences from Russian to English.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6B3AEC5E-3A32-9F3B-5649-4E754B28BE62}"/>
              </a:ext>
            </a:extLst>
          </p:cNvPr>
          <p:cNvSpPr/>
          <p:nvPr/>
        </p:nvSpPr>
        <p:spPr>
          <a:xfrm>
            <a:off x="2552174" y="2814636"/>
            <a:ext cx="2058988" cy="1971676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 introduction of the concept of "word vectors" in the </a:t>
            </a:r>
            <a:r>
              <a:rPr lang="en-GB" sz="100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1980s,</a:t>
            </a:r>
            <a:endParaRPr lang="pl-PL" sz="10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Enabler for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 representation of words as numerical vectors</a:t>
            </a:r>
            <a:r>
              <a:rPr lang="en-GB" sz="100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. </a:t>
            </a:r>
            <a:r>
              <a:rPr lang="pl-PL" sz="100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and </a:t>
            </a:r>
            <a:r>
              <a:rPr lang="en-GB" sz="100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perform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ing</a:t>
            </a:r>
            <a:r>
              <a:rPr lang="en-GB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mathematical operations on words</a:t>
            </a:r>
          </a:p>
        </p:txBody>
      </p: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8EB11AE9-2F51-A1BF-AA14-D08FE92971D4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>
            <a:off x="1268963" y="1796025"/>
            <a:ext cx="168519" cy="10043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35686477-70AA-AA6C-B8AB-53375C669B8C}"/>
              </a:ext>
            </a:extLst>
          </p:cNvPr>
          <p:cNvCxnSpPr>
            <a:cxnSpLocks/>
            <a:stCxn id="18" idx="3"/>
            <a:endCxn id="24" idx="0"/>
          </p:cNvCxnSpPr>
          <p:nvPr/>
        </p:nvCxnSpPr>
        <p:spPr>
          <a:xfrm flipH="1">
            <a:off x="3581668" y="1774937"/>
            <a:ext cx="1225013" cy="103969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B02BEA9E-83E1-6097-E0F6-7EB85FAE9A56}"/>
              </a:ext>
            </a:extLst>
          </p:cNvPr>
          <p:cNvSpPr/>
          <p:nvPr/>
        </p:nvSpPr>
        <p:spPr>
          <a:xfrm>
            <a:off x="3666867" y="4837223"/>
            <a:ext cx="2058988" cy="1382601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 development of recurrent neural networks</a:t>
            </a:r>
            <a:endParaRPr lang="pl-PL" sz="10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Their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effectiveness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in modeling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sequences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make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them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crucial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element of NLP</a:t>
            </a:r>
            <a:endParaRPr lang="en-GB" sz="10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7A2E6FDC-FA9C-6C27-D947-5D6ED3212C70}"/>
              </a:ext>
            </a:extLst>
          </p:cNvPr>
          <p:cNvCxnSpPr>
            <a:cxnSpLocks/>
            <a:stCxn id="19" idx="3"/>
            <a:endCxn id="32" idx="0"/>
          </p:cNvCxnSpPr>
          <p:nvPr/>
        </p:nvCxnSpPr>
        <p:spPr>
          <a:xfrm flipH="1">
            <a:off x="4696361" y="1774937"/>
            <a:ext cx="1464344" cy="306228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88B92771-7659-4F7F-A6F7-A31B47ECA615}"/>
              </a:ext>
            </a:extLst>
          </p:cNvPr>
          <p:cNvSpPr/>
          <p:nvPr/>
        </p:nvSpPr>
        <p:spPr>
          <a:xfrm>
            <a:off x="6286923" y="2800350"/>
            <a:ext cx="2058988" cy="1971676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 creation of the "Transformer" architecture in 2017,</a:t>
            </a:r>
            <a:endParaRPr lang="pl-PL" sz="10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Google Open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sourcing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BERT in 2018 New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architecture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had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ability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quickly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adapt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new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task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with fine-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tuning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new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data</a:t>
            </a:r>
            <a:endParaRPr lang="en-GB" sz="10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cxnSp>
        <p:nvCxnSpPr>
          <p:cNvPr id="41" name="Łącznik prosty 40">
            <a:extLst>
              <a:ext uri="{FF2B5EF4-FFF2-40B4-BE49-F238E27FC236}">
                <a16:creationId xmlns:a16="http://schemas.microsoft.com/office/drawing/2014/main" id="{E129A928-AB00-5E10-E91A-18024D0BFC21}"/>
              </a:ext>
            </a:extLst>
          </p:cNvPr>
          <p:cNvCxnSpPr>
            <a:cxnSpLocks/>
            <a:stCxn id="20" idx="3"/>
            <a:endCxn id="40" idx="0"/>
          </p:cNvCxnSpPr>
          <p:nvPr/>
        </p:nvCxnSpPr>
        <p:spPr>
          <a:xfrm flipH="1">
            <a:off x="7316417" y="1774937"/>
            <a:ext cx="2492627" cy="10254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ostokąt: zaokrąglone rogi 45">
            <a:extLst>
              <a:ext uri="{FF2B5EF4-FFF2-40B4-BE49-F238E27FC236}">
                <a16:creationId xmlns:a16="http://schemas.microsoft.com/office/drawing/2014/main" id="{A6D3BD10-C39E-05D4-7A5C-4EA51EE3A6B8}"/>
              </a:ext>
            </a:extLst>
          </p:cNvPr>
          <p:cNvSpPr/>
          <p:nvPr/>
        </p:nvSpPr>
        <p:spPr>
          <a:xfrm>
            <a:off x="8327629" y="4673497"/>
            <a:ext cx="2058988" cy="1971676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Release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GPT-3 model by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OpenAI</a:t>
            </a:r>
            <a:endParaRPr lang="pl-PL" sz="10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Large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increase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in model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complexity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size</a:t>
            </a:r>
            <a:endParaRPr lang="pl-PL" sz="10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Adapted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over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300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commercial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applications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within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9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months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from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launch</a:t>
            </a:r>
            <a:endParaRPr lang="pl-PL" sz="10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cxnSp>
        <p:nvCxnSpPr>
          <p:cNvPr id="47" name="Łącznik prosty 46">
            <a:extLst>
              <a:ext uri="{FF2B5EF4-FFF2-40B4-BE49-F238E27FC236}">
                <a16:creationId xmlns:a16="http://schemas.microsoft.com/office/drawing/2014/main" id="{9D3C05A2-CADD-09F3-A6E9-B425DD3C727D}"/>
              </a:ext>
            </a:extLst>
          </p:cNvPr>
          <p:cNvCxnSpPr>
            <a:cxnSpLocks/>
            <a:stCxn id="21" idx="3"/>
            <a:endCxn id="46" idx="0"/>
          </p:cNvCxnSpPr>
          <p:nvPr/>
        </p:nvCxnSpPr>
        <p:spPr>
          <a:xfrm flipH="1">
            <a:off x="9357123" y="1774937"/>
            <a:ext cx="887276" cy="289856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69A33ADA-0D1A-5272-1B33-21F56574F8CF}"/>
              </a:ext>
            </a:extLst>
          </p:cNvPr>
          <p:cNvSpPr/>
          <p:nvPr/>
        </p:nvSpPr>
        <p:spPr>
          <a:xfrm>
            <a:off x="9690100" y="2519393"/>
            <a:ext cx="2058988" cy="1971676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Relase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ChatGPT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in 2022,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gained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1M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users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in less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than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week</a:t>
            </a:r>
            <a:endParaRPr lang="pl-PL" sz="10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Dialog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based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interface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conversational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abilities</a:t>
            </a:r>
            <a:r>
              <a:rPr lang="pl-PL" sz="10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</a:p>
        </p:txBody>
      </p:sp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id="{06EA4859-9F7D-CFED-B7C5-0771E10B61E1}"/>
              </a:ext>
            </a:extLst>
          </p:cNvPr>
          <p:cNvCxnSpPr>
            <a:cxnSpLocks/>
            <a:stCxn id="22" idx="4"/>
            <a:endCxn id="50" idx="0"/>
          </p:cNvCxnSpPr>
          <p:nvPr/>
        </p:nvCxnSpPr>
        <p:spPr>
          <a:xfrm>
            <a:off x="10704553" y="1796025"/>
            <a:ext cx="15041" cy="7233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20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859881"/>
            <a:ext cx="11341100" cy="9953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Most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common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cases</a:t>
            </a:r>
            <a:endParaRPr lang="pl-PL" sz="6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4236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Sentiment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analysis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234DFCB1-9099-6D45-FFF7-9AE1E5C980FD}"/>
              </a:ext>
            </a:extLst>
          </p:cNvPr>
          <p:cNvSpPr txBox="1">
            <a:spLocks/>
          </p:cNvSpPr>
          <p:nvPr/>
        </p:nvSpPr>
        <p:spPr>
          <a:xfrm>
            <a:off x="407988" y="1773238"/>
            <a:ext cx="5543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Common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algorithm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aims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identify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subjective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information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from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Usefull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for learning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purposes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as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opinion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related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words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clear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positive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/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negative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vector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interpration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cases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ranging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from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customer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reviews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trading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bots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focus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negative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vs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positive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focus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specific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emotions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opinions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Sarcasm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irony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most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challenging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handle in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Sentiment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Analysis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cases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D5218845-FB2F-522D-B41F-E8CFBE2AB92D}"/>
              </a:ext>
            </a:extLst>
          </p:cNvPr>
          <p:cNvSpPr/>
          <p:nvPr/>
        </p:nvSpPr>
        <p:spPr>
          <a:xfrm>
            <a:off x="6240464" y="1449388"/>
            <a:ext cx="5508624" cy="481404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„</a:t>
            </a:r>
            <a:r>
              <a:rPr lang="en-GB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 Hathaway Effect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” </a:t>
            </a:r>
            <a:r>
              <a:rPr lang="pl-PL" sz="1600" b="1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– sentyment </a:t>
            </a:r>
            <a:r>
              <a:rPr lang="pl-PL" sz="1600" b="1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analysis</a:t>
            </a:r>
            <a:r>
              <a:rPr lang="pl-PL" sz="1600" b="1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gone</a:t>
            </a:r>
            <a:r>
              <a:rPr lang="pl-PL" sz="1600" b="1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wrong</a:t>
            </a:r>
            <a:r>
              <a:rPr lang="pl-PL" sz="1600" b="1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600" b="1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sz="1600" b="1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statistical</a:t>
            </a:r>
            <a:r>
              <a:rPr lang="pl-PL" sz="1600" b="1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anomaly</a:t>
            </a:r>
            <a:r>
              <a:rPr lang="pl-PL" sz="1600" b="1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?</a:t>
            </a:r>
          </a:p>
          <a:p>
            <a:pPr algn="ctr"/>
            <a:endParaRPr lang="pl-PL" sz="1600" b="1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ctr"/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In 2011 Dan </a:t>
            </a:r>
            <a:r>
              <a:rPr lang="pl-PL" sz="1600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Mirvish</a:t>
            </a:r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spotted</a:t>
            </a:r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high </a:t>
            </a:r>
            <a:r>
              <a:rPr lang="pl-PL" sz="1600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correlation</a:t>
            </a:r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between</a:t>
            </a:r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Anne</a:t>
            </a:r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Hathaway’s</a:t>
            </a:r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movie</a:t>
            </a:r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premieres</a:t>
            </a:r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600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spikes</a:t>
            </a:r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1600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Berkshire</a:t>
            </a:r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Hathway</a:t>
            </a:r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stock</a:t>
            </a:r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i="0" dirty="0" err="1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prices</a:t>
            </a:r>
            <a:r>
              <a:rPr lang="pl-PL" sz="1600" i="0" dirty="0"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. </a:t>
            </a:r>
          </a:p>
          <a:p>
            <a:pPr algn="ctr"/>
            <a:endParaRPr lang="pl-PL" sz="1600" i="0" dirty="0">
              <a:solidFill>
                <a:srgbClr val="273239"/>
              </a:solidFill>
              <a:effectLst/>
              <a:latin typeface="sofia-pro"/>
            </a:endParaRPr>
          </a:p>
          <a:p>
            <a:pPr algn="ctr"/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His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theory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stated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that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automated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robotic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trading,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relies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heavily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setiment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analysis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could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pick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up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all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occurences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positive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sentiment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related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Hathaway. </a:t>
            </a:r>
          </a:p>
          <a:p>
            <a:pPr algn="ctr"/>
            <a:endParaRPr lang="pl-PL" sz="16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ctr"/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Although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not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proven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statistically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theory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probable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was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investigated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by Nobel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Price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winner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Paul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Krugman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discussed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at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Bekshire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Hathaway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shareholders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meetings</a:t>
            </a:r>
            <a:endParaRPr lang="en-GB" sz="16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853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2">
            <a:extLst>
              <a:ext uri="{FF2B5EF4-FFF2-40B4-BE49-F238E27FC236}">
                <a16:creationId xmlns:a16="http://schemas.microsoft.com/office/drawing/2014/main" id="{0FEF18F2-5730-B50F-4CE2-3B6C653A652E}"/>
              </a:ext>
            </a:extLst>
          </p:cNvPr>
          <p:cNvSpPr/>
          <p:nvPr/>
        </p:nvSpPr>
        <p:spPr>
          <a:xfrm>
            <a:off x="3673403" y="424257"/>
            <a:ext cx="7272609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900"/>
              </a:lnSpc>
            </a:pPr>
            <a:r>
              <a:rPr lang="en-GB" sz="3300">
                <a:solidFill>
                  <a:srgbClr val="000000"/>
                </a:solidFill>
                <a:latin typeface="Poppins Medium" panose="00000600000000000000" pitchFamily="2" charset="-18"/>
                <a:cs typeface="Poppins Medium" panose="00000600000000000000" pitchFamily="2" charset="-18"/>
              </a:rPr>
              <a:t>About me</a:t>
            </a:r>
            <a:endParaRPr lang="en-GB" sz="3300">
              <a:latin typeface="Poppins Medium" panose="00000600000000000000" pitchFamily="2" charset="-18"/>
              <a:cs typeface="Poppins Medium" panose="00000600000000000000" pitchFamily="2" charset="-18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63404F2-7D0E-73F5-A31C-27571F218D72}"/>
              </a:ext>
            </a:extLst>
          </p:cNvPr>
          <p:cNvSpPr txBox="1"/>
          <p:nvPr/>
        </p:nvSpPr>
        <p:spPr>
          <a:xfrm>
            <a:off x="3821684" y="1203763"/>
            <a:ext cx="7927403" cy="382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Graduated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Koźmiński University in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Finance&amp;Accounting</a:t>
            </a:r>
            <a:endParaRPr lang="en-GB" sz="2000" dirty="0">
              <a:latin typeface="Poppins Medium" panose="00000600000000000000" pitchFamily="2" charset="-18"/>
              <a:cs typeface="Poppins Medium" panose="000006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Self-taught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Data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Scientist</a:t>
            </a:r>
            <a:endParaRPr lang="pl-PL" sz="2000" dirty="0">
              <a:latin typeface="Poppins Medium" panose="00000600000000000000" pitchFamily="2" charset="-18"/>
              <a:cs typeface="Poppins Medium" panose="000006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Currently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working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as Data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Scientist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at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</a:t>
            </a:r>
            <a:r>
              <a:rPr lang="en-GB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Samba TV</a:t>
            </a:r>
            <a:endParaRPr lang="pl-PL" sz="2000" dirty="0">
              <a:latin typeface="Poppins Medium" panose="00000600000000000000" pitchFamily="2" charset="-18"/>
              <a:cs typeface="Poppins Medium" panose="000006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Developing Real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Estate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comparison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engine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Resider.pl as a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side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project</a:t>
            </a:r>
            <a:endParaRPr lang="pl-PL" sz="2000" dirty="0">
              <a:latin typeface="Poppins Medium" panose="00000600000000000000" pitchFamily="2" charset="-18"/>
              <a:cs typeface="Poppins Medium" panose="000006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Focus on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similarity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exploration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,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pricing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and 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working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with non-</a:t>
            </a:r>
            <a:r>
              <a:rPr lang="pl-PL" sz="2000" dirty="0" err="1">
                <a:latin typeface="Poppins Medium" panose="00000600000000000000" pitchFamily="2" charset="-18"/>
                <a:cs typeface="Poppins Medium" panose="00000600000000000000" pitchFamily="2" charset="-18"/>
              </a:rPr>
              <a:t>homogenous</a:t>
            </a:r>
            <a:r>
              <a:rPr lang="pl-PL" sz="2000" dirty="0">
                <a:latin typeface="Poppins Medium" panose="00000600000000000000" pitchFamily="2" charset="-18"/>
                <a:cs typeface="Poppins Medium" panose="00000600000000000000" pitchFamily="2" charset="-18"/>
              </a:rPr>
              <a:t> data</a:t>
            </a:r>
            <a:endParaRPr lang="en-GB" sz="2000" dirty="0">
              <a:latin typeface="Poppins Medium" panose="00000600000000000000" pitchFamily="2" charset="-18"/>
              <a:cs typeface="Poppins Medium" panose="000006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Poppins Medium" panose="00000600000000000000" pitchFamily="2" charset="-18"/>
              <a:cs typeface="Poppins Medium" panose="00000600000000000000" pitchFamily="2" charset="-18"/>
            </a:endParaRPr>
          </a:p>
        </p:txBody>
      </p:sp>
      <p:pic>
        <p:nvPicPr>
          <p:cNvPr id="7" name="Symbol zastępczy zawartości 4">
            <a:extLst>
              <a:ext uri="{FF2B5EF4-FFF2-40B4-BE49-F238E27FC236}">
                <a16:creationId xmlns:a16="http://schemas.microsoft.com/office/drawing/2014/main" id="{825EF981-F5EF-A4A2-897D-6F6180AC8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r="311"/>
          <a:stretch/>
        </p:blipFill>
        <p:spPr>
          <a:xfrm>
            <a:off x="500807" y="527899"/>
            <a:ext cx="2643330" cy="2662881"/>
          </a:xfrm>
          <a:prstGeom prst="ellipse">
            <a:avLst/>
          </a:prstGeom>
          <a:ln w="5715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921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Recognition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477E7C12-C689-C46C-2A03-CC23BFA14488}"/>
              </a:ext>
            </a:extLst>
          </p:cNvPr>
          <p:cNvSpPr txBox="1">
            <a:spLocks/>
          </p:cNvSpPr>
          <p:nvPr/>
        </p:nvSpPr>
        <p:spPr>
          <a:xfrm>
            <a:off x="407988" y="1773238"/>
            <a:ext cx="5543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technique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identify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classify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entities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entities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include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names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dates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job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titles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brands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other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types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easily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classifiable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by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humans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within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few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words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Easy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integrate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current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analytics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for data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enrichment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extracts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structured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data from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One of the most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explainable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techniques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NER data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annotation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time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consuming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challenging</a:t>
            </a: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1026" name="Picture 2" descr="Label text for aspect-based sentiment analysis using SageMaker Ground Truth  | AWS Machine Learning Blog">
            <a:extLst>
              <a:ext uri="{FF2B5EF4-FFF2-40B4-BE49-F238E27FC236}">
                <a16:creationId xmlns:a16="http://schemas.microsoft.com/office/drawing/2014/main" id="{3D0A1ACD-D787-B3F2-2678-8CEF250B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844" y="1449388"/>
            <a:ext cx="53737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CA8C51F-5C95-C74A-A81C-3C7314E96F3D}"/>
              </a:ext>
            </a:extLst>
          </p:cNvPr>
          <p:cNvSpPr txBox="1"/>
          <p:nvPr/>
        </p:nvSpPr>
        <p:spPr>
          <a:xfrm>
            <a:off x="6294844" y="5834828"/>
            <a:ext cx="29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Poppins" panose="00000500000000000000" pitchFamily="2" charset="-18"/>
                <a:cs typeface="Poppins" panose="00000500000000000000" pitchFamily="2" charset="-18"/>
              </a:rPr>
              <a:t>Source: </a:t>
            </a:r>
            <a:r>
              <a:rPr lang="pl-PL" sz="1050" dirty="0">
                <a:latin typeface="Poppins" panose="00000500000000000000" pitchFamily="2" charset="-18"/>
                <a:cs typeface="Poppins" panose="00000500000000000000" pitchFamily="2" charset="-18"/>
              </a:rPr>
              <a:t>AWS </a:t>
            </a:r>
            <a:r>
              <a:rPr lang="pl-PL" sz="1050" dirty="0" err="1">
                <a:latin typeface="Poppins" panose="00000500000000000000" pitchFamily="2" charset="-18"/>
                <a:cs typeface="Poppins" panose="00000500000000000000" pitchFamily="2" charset="-18"/>
              </a:rPr>
              <a:t>Sage</a:t>
            </a:r>
            <a:r>
              <a:rPr lang="pl-PL" sz="1050" dirty="0">
                <a:latin typeface="Poppins" panose="00000500000000000000" pitchFamily="2" charset="-18"/>
                <a:cs typeface="Poppins" panose="00000500000000000000" pitchFamily="2" charset="-18"/>
              </a:rPr>
              <a:t> Maker tutorial</a:t>
            </a:r>
            <a:endParaRPr lang="en-GB" sz="105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259473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0EA3397E-3EB6-4345-CCE7-50769786D7CF}"/>
              </a:ext>
            </a:extLst>
          </p:cNvPr>
          <p:cNvSpPr txBox="1">
            <a:spLocks/>
          </p:cNvSpPr>
          <p:nvPr/>
        </p:nvSpPr>
        <p:spPr>
          <a:xfrm>
            <a:off x="407988" y="1773238"/>
            <a:ext cx="5543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technique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classify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sentences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longer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pieces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cases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range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from Spam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hate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speech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detection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article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topic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Data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labeling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reasonably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easy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rely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customer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feedback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loop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seen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Gmail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spam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classifier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2052" name="Picture 4" descr="document classification">
            <a:extLst>
              <a:ext uri="{FF2B5EF4-FFF2-40B4-BE49-F238E27FC236}">
                <a16:creationId xmlns:a16="http://schemas.microsoft.com/office/drawing/2014/main" id="{C1E81C0E-7DFD-7268-91BE-4A870478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8" y="2513633"/>
            <a:ext cx="5508624" cy="27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C7BBC3B-6762-77E7-71D2-9A5AA46573AA}"/>
              </a:ext>
            </a:extLst>
          </p:cNvPr>
          <p:cNvSpPr txBox="1"/>
          <p:nvPr/>
        </p:nvSpPr>
        <p:spPr>
          <a:xfrm>
            <a:off x="6275388" y="5267945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A3A3A"/>
                </a:solidFill>
                <a:effectLst/>
                <a:latin typeface="Public Sans"/>
              </a:rPr>
              <a:t> Source: </a:t>
            </a:r>
            <a:r>
              <a:rPr lang="en-GB" b="0" i="0" u="none" strike="noStrike" dirty="0">
                <a:solidFill>
                  <a:srgbClr val="9F1F53"/>
                </a:solidFill>
                <a:effectLst/>
                <a:latin typeface="Public Sans"/>
                <a:hlinkClick r:id="rId3"/>
              </a:rPr>
              <a:t>developers.google.com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336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Language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Translation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59CF315C-A418-6D20-8E35-C5CB0DF475D6}"/>
              </a:ext>
            </a:extLst>
          </p:cNvPr>
          <p:cNvSpPr txBox="1">
            <a:spLocks/>
          </p:cNvSpPr>
          <p:nvPr/>
        </p:nvSpPr>
        <p:spPr>
          <a:xfrm>
            <a:off x="407988" y="1773238"/>
            <a:ext cx="5543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One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first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large-scale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cases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of NLP,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has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benefit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reducing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language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barriers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online</a:t>
            </a: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Efforts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by Google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resulted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creation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of BERT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accelerated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Transformer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based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NLP development</a:t>
            </a: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Currently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there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dozens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different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translation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tools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as development in 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architectures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easy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access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language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corpus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online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make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training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easier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72DA324-C346-53E7-7DE9-C9CB0518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28" y="2291917"/>
            <a:ext cx="4441306" cy="375021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C498F27C-613B-D12B-25A7-6EC42378B7D7}"/>
              </a:ext>
            </a:extLst>
          </p:cNvPr>
          <p:cNvSpPr txBox="1"/>
          <p:nvPr/>
        </p:nvSpPr>
        <p:spPr>
          <a:xfrm>
            <a:off x="6406017" y="6071955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A3A3A"/>
                </a:solidFill>
                <a:effectLst/>
                <a:latin typeface="Public Sans"/>
              </a:rPr>
              <a:t> Source: </a:t>
            </a:r>
            <a:r>
              <a:rPr lang="en-GB" b="0" i="0" dirty="0">
                <a:solidFill>
                  <a:srgbClr val="626262"/>
                </a:solidFill>
                <a:effectLst/>
                <a:latin typeface="Open Sans" panose="020B0606030504020204" pitchFamily="34" charset="0"/>
              </a:rPr>
              <a:t> Devlin et al. 2019</a:t>
            </a:r>
            <a:endParaRPr lang="en-GB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C2246A5-9673-10B9-C95B-92A48A67ADE0}"/>
              </a:ext>
            </a:extLst>
          </p:cNvPr>
          <p:cNvSpPr txBox="1"/>
          <p:nvPr/>
        </p:nvSpPr>
        <p:spPr>
          <a:xfrm>
            <a:off x="6275388" y="1449388"/>
            <a:ext cx="5508624" cy="708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14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Bidirectorial</a:t>
            </a:r>
            <a:r>
              <a:rPr lang="pl-PL" sz="14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4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approach</a:t>
            </a:r>
            <a:r>
              <a:rPr lang="pl-PL" sz="14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4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4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4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crucial</a:t>
            </a:r>
            <a:r>
              <a:rPr lang="pl-PL" sz="14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4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translation</a:t>
            </a:r>
            <a:r>
              <a:rPr lang="pl-PL" sz="14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14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different</a:t>
            </a:r>
            <a:r>
              <a:rPr lang="pl-PL" sz="14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4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languages</a:t>
            </a:r>
            <a:r>
              <a:rPr lang="pl-PL" sz="14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4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vary</a:t>
            </a:r>
            <a:r>
              <a:rPr lang="pl-PL" sz="14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14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syntax</a:t>
            </a:r>
            <a:r>
              <a:rPr lang="pl-PL" sz="14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4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sentence</a:t>
            </a:r>
            <a:r>
              <a:rPr lang="pl-PL" sz="14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order</a:t>
            </a:r>
          </a:p>
        </p:txBody>
      </p:sp>
    </p:spTree>
    <p:extLst>
      <p:ext uri="{BB962C8B-B14F-4D97-AF65-F5344CB8AC3E}">
        <p14:creationId xmlns:p14="http://schemas.microsoft.com/office/powerpoint/2010/main" val="4003994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BB4AF61-5246-63C2-1407-8AF8AD8D9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11" y="0"/>
            <a:ext cx="6017211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2086919"/>
            <a:ext cx="5543550" cy="2387600"/>
          </a:xfrm>
        </p:spPr>
        <p:txBody>
          <a:bodyPr>
            <a:noAutofit/>
          </a:bodyPr>
          <a:lstStyle/>
          <a:p>
            <a:r>
              <a:rPr lang="pl-PL" sz="4400" dirty="0" err="1">
                <a:latin typeface="Poppins Bold" panose="00000800000000000000" pitchFamily="2" charset="-18"/>
                <a:cs typeface="Poppins Bold" panose="00000800000000000000" pitchFamily="2" charset="-18"/>
              </a:rPr>
              <a:t>Python</a:t>
            </a:r>
            <a:r>
              <a:rPr lang="pl-PL" sz="4400" dirty="0">
                <a:latin typeface="Poppins Bold" panose="00000800000000000000" pitchFamily="2" charset="-18"/>
                <a:cs typeface="Poppins Bold" panose="00000800000000000000" pitchFamily="2" charset="-18"/>
              </a:rPr>
              <a:t> </a:t>
            </a:r>
            <a:r>
              <a:rPr lang="pl-PL" sz="4400" dirty="0" err="1">
                <a:latin typeface="Poppins Bold" panose="00000800000000000000" pitchFamily="2" charset="-18"/>
                <a:cs typeface="Poppins Bold" panose="00000800000000000000" pitchFamily="2" charset="-18"/>
              </a:rPr>
              <a:t>Warm-up</a:t>
            </a:r>
            <a:br>
              <a:rPr lang="pl-PL" sz="4400" dirty="0">
                <a:latin typeface="Poppins Bold" panose="00000800000000000000" pitchFamily="2" charset="-18"/>
                <a:cs typeface="Poppins Bold" panose="00000800000000000000" pitchFamily="2" charset="-18"/>
              </a:rPr>
            </a:br>
            <a:r>
              <a:rPr lang="pl-PL" sz="4400" dirty="0">
                <a:latin typeface="Poppins Bold" panose="00000800000000000000" pitchFamily="2" charset="-18"/>
                <a:cs typeface="Poppins Bold" panose="00000800000000000000" pitchFamily="2" charset="-18"/>
              </a:rPr>
              <a:t>Twitter sentyment </a:t>
            </a:r>
            <a:r>
              <a:rPr lang="pl-PL" sz="4400" dirty="0" err="1">
                <a:latin typeface="Poppins Bold" panose="00000800000000000000" pitchFamily="2" charset="-18"/>
                <a:cs typeface="Poppins Bold" panose="00000800000000000000" pitchFamily="2" charset="-18"/>
              </a:rPr>
              <a:t>analysis</a:t>
            </a:r>
            <a:endParaRPr lang="en-GB" sz="4400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6124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GH link</a:t>
            </a:r>
          </a:p>
          <a:p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8EFC548E-6F1D-89E5-4F5C-3BB888A2DB94}"/>
              </a:ext>
            </a:extLst>
          </p:cNvPr>
          <p:cNvSpPr txBox="1">
            <a:spLocks/>
          </p:cNvSpPr>
          <p:nvPr/>
        </p:nvSpPr>
        <p:spPr>
          <a:xfrm>
            <a:off x="407988" y="1449388"/>
            <a:ext cx="5543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Setup a folder for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whole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course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Clone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course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materials: 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  <a:hlinkClick r:id="rId2"/>
              </a:rPr>
              <a:t>https://github.com/Jan-Majewski/ALK-NLP-course.git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Open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Jupyter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Notebook </a:t>
            </a: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Open </a:t>
            </a: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Python-warm-up-</a:t>
            </a:r>
            <a:r>
              <a:rPr lang="en-GB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setiment</a:t>
            </a: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-</a:t>
            </a:r>
            <a:r>
              <a:rPr lang="en-GB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analysis.ipynb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BLANK version </a:t>
            </a: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Follow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instructions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within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notebook</a:t>
            </a: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536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376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NLP in business – key opportunities and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pitfalls</a:t>
            </a:r>
            <a:endParaRPr lang="en-GB" sz="6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71979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Non-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technical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people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tendency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overestimate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„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intelligence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”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ADEE7B4A-9500-2A8F-33A2-2613D01DF938}"/>
              </a:ext>
            </a:extLst>
          </p:cNvPr>
          <p:cNvSpPr txBox="1">
            <a:spLocks/>
          </p:cNvSpPr>
          <p:nvPr/>
        </p:nvSpPr>
        <p:spPr>
          <a:xfrm>
            <a:off x="407988" y="2679649"/>
            <a:ext cx="5543550" cy="3926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Opportunity to shine, as even easy NER seems as a model that „understands”</a:t>
            </a:r>
          </a:p>
          <a:p>
            <a:pPr>
              <a:lnSpc>
                <a:spcPct val="150000"/>
              </a:lnSpc>
            </a:pP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A lot of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low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hanging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fruits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cannot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be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extracted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even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unlimited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hours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of Data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Analysts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not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yet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widely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used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even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basic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knowledge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and out-of-the-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box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solutions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brin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g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visible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value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7" name="Grafika 6" descr="Uniesiony kciuk">
            <a:extLst>
              <a:ext uri="{FF2B5EF4-FFF2-40B4-BE49-F238E27FC236}">
                <a16:creationId xmlns:a16="http://schemas.microsoft.com/office/drawing/2014/main" id="{6E983A3F-E885-CFB6-39C6-3AB6F0449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5198" y="1642580"/>
            <a:ext cx="914400" cy="9144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A99595A-791A-4409-7CBB-F898178594D9}"/>
              </a:ext>
            </a:extLst>
          </p:cNvPr>
          <p:cNvSpPr txBox="1"/>
          <p:nvPr/>
        </p:nvSpPr>
        <p:spPr>
          <a:xfrm>
            <a:off x="1058820" y="196669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Pros</a:t>
            </a:r>
            <a:endParaRPr lang="en-GB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9" name="Grafika 8" descr="Uniesiony kciuk">
            <a:extLst>
              <a:ext uri="{FF2B5EF4-FFF2-40B4-BE49-F238E27FC236}">
                <a16:creationId xmlns:a16="http://schemas.microsoft.com/office/drawing/2014/main" id="{078FBE0F-A507-96FB-C2E7-FDACD4396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963257" y="1642580"/>
            <a:ext cx="914400" cy="9144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2F77407-F80D-AB73-21EF-D060E01F837C}"/>
              </a:ext>
            </a:extLst>
          </p:cNvPr>
          <p:cNvSpPr txBox="1"/>
          <p:nvPr/>
        </p:nvSpPr>
        <p:spPr>
          <a:xfrm>
            <a:off x="7156879" y="196669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Cons</a:t>
            </a:r>
            <a:endParaRPr lang="en-GB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D0D0FF64-3C4A-7604-22E3-64B95EAA70C9}"/>
              </a:ext>
            </a:extLst>
          </p:cNvPr>
          <p:cNvSpPr txBox="1">
            <a:spLocks/>
          </p:cNvSpPr>
          <p:nvPr/>
        </p:nvSpPr>
        <p:spPr>
          <a:xfrm>
            <a:off x="6209764" y="2631989"/>
            <a:ext cx="5543550" cy="397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As a data professional you need to control their enthusiasm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Good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communication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 is essential to avoid overpromising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Businesses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might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expect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that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will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handle data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quality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issues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better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than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humans</a:t>
            </a: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LLMs like Chat GPT raised the bar in terms of expectations but are still too slow and too expensive for majority of everyday use cases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8674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Majority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will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work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will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be far from „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understanding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”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anything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1A68DC5D-3C74-60A0-12EE-E47BA8FA5123}"/>
              </a:ext>
            </a:extLst>
          </p:cNvPr>
          <p:cNvSpPr txBox="1">
            <a:spLocks/>
          </p:cNvSpPr>
          <p:nvPr/>
        </p:nvSpPr>
        <p:spPr>
          <a:xfrm>
            <a:off x="407988" y="2662133"/>
            <a:ext cx="5543550" cy="37273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They optimize for a given loss function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They can find common relations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Usually human performance is still far way off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They need good data to learn from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If we want to create an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appearance</a:t>
            </a: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 of logical reasoning, we will probably need multiple steps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guiding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logic</a:t>
            </a: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5BE9C08-4982-379E-4ECA-88439F3FB3DA}"/>
              </a:ext>
            </a:extLst>
          </p:cNvPr>
          <p:cNvSpPr txBox="1"/>
          <p:nvPr/>
        </p:nvSpPr>
        <p:spPr>
          <a:xfrm>
            <a:off x="407988" y="1775767"/>
            <a:ext cx="554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At </a:t>
            </a:r>
            <a:r>
              <a:rPr lang="pl-PL" sz="16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their</a:t>
            </a:r>
            <a:r>
              <a:rPr lang="pl-PL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core</a:t>
            </a:r>
            <a:r>
              <a:rPr lang="pl-PL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16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work</a:t>
            </a:r>
            <a:r>
              <a:rPr lang="pl-PL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16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any</a:t>
            </a:r>
            <a:r>
              <a:rPr lang="pl-PL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other</a:t>
            </a:r>
            <a:r>
              <a:rPr lang="pl-PL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 model</a:t>
            </a:r>
            <a:endParaRPr lang="en-GB" sz="16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09BFE6A-6781-84EC-CE57-27FD0E4D9164}"/>
              </a:ext>
            </a:extLst>
          </p:cNvPr>
          <p:cNvSpPr/>
          <p:nvPr/>
        </p:nvSpPr>
        <p:spPr>
          <a:xfrm>
            <a:off x="6240462" y="1821810"/>
            <a:ext cx="5543550" cy="79006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we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compare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similar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items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within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same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brand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based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sz="1600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description</a:t>
            </a:r>
            <a:r>
              <a:rPr lang="pl-PL" sz="1600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?</a:t>
            </a:r>
            <a:endParaRPr lang="en-GB" sz="1600" b="1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D26F47CB-02BA-E526-197D-DFA57B8EFD53}"/>
              </a:ext>
            </a:extLst>
          </p:cNvPr>
          <p:cNvSpPr/>
          <p:nvPr/>
        </p:nvSpPr>
        <p:spPr>
          <a:xfrm>
            <a:off x="6249192" y="3352279"/>
            <a:ext cx="5508625" cy="657489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1. We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don’t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structured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data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so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we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need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train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brand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detection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NER</a:t>
            </a:r>
            <a:endParaRPr lang="en-GB" sz="16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2FF8CDA-BEBF-5368-633C-AE5FA059B3CB}"/>
              </a:ext>
            </a:extLst>
          </p:cNvPr>
          <p:cNvSpPr txBox="1"/>
          <p:nvPr/>
        </p:nvSpPr>
        <p:spPr>
          <a:xfrm>
            <a:off x="6240462" y="2861701"/>
            <a:ext cx="5508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What</a:t>
            </a:r>
            <a:r>
              <a:rPr lang="pl-PL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steps</a:t>
            </a:r>
            <a:r>
              <a:rPr lang="pl-PL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 do we </a:t>
            </a:r>
            <a:r>
              <a:rPr lang="pl-PL" sz="16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actually</a:t>
            </a:r>
            <a:r>
              <a:rPr lang="pl-PL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need</a:t>
            </a:r>
            <a:r>
              <a:rPr lang="pl-PL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 to Conduct?</a:t>
            </a:r>
            <a:endParaRPr lang="en-GB" sz="16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438CF2A6-BE12-C149-36FA-9F9D46417765}"/>
              </a:ext>
            </a:extLst>
          </p:cNvPr>
          <p:cNvSpPr/>
          <p:nvPr/>
        </p:nvSpPr>
        <p:spPr>
          <a:xfrm>
            <a:off x="6249192" y="4902101"/>
            <a:ext cx="5508625" cy="657490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3.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Implement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Nearest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Neighbor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search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algorithm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choose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distance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metric</a:t>
            </a:r>
            <a:endParaRPr lang="en-GB" sz="16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EC786FD9-A810-231B-4D79-2410E61A1F0C}"/>
              </a:ext>
            </a:extLst>
          </p:cNvPr>
          <p:cNvSpPr/>
          <p:nvPr/>
        </p:nvSpPr>
        <p:spPr>
          <a:xfrm>
            <a:off x="6249192" y="4127190"/>
            <a:ext cx="5508625" cy="657489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2.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NLP to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create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meaningful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vector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define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similarity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–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should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it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be 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price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user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interest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?</a:t>
            </a:r>
            <a:endParaRPr lang="en-GB" sz="16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6EDD2596-B219-247F-F109-BF2C43C5C239}"/>
              </a:ext>
            </a:extLst>
          </p:cNvPr>
          <p:cNvSpPr/>
          <p:nvPr/>
        </p:nvSpPr>
        <p:spPr>
          <a:xfrm>
            <a:off x="6249192" y="5677013"/>
            <a:ext cx="5508625" cy="611409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4.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Evaluate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model performance, do we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even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annotated</a:t>
            </a:r>
            <a:r>
              <a:rPr lang="pl-PL" sz="160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data?</a:t>
            </a:r>
            <a:endParaRPr lang="en-GB" sz="160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245955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NLP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accessibility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exploded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over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last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few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years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99A0BF61-58D6-0CBC-DEFC-F60EEE263F0D}"/>
              </a:ext>
            </a:extLst>
          </p:cNvPr>
          <p:cNvSpPr txBox="1">
            <a:spLocks/>
          </p:cNvSpPr>
          <p:nvPr/>
        </p:nvSpPr>
        <p:spPr>
          <a:xfrm>
            <a:off x="407988" y="1395565"/>
            <a:ext cx="5543550" cy="3727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While a few years back any real-life implementation needed a strong research team and tonnes of data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Now </a:t>
            </a:r>
            <a:r>
              <a:rPr lang="en-GB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out-of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-</a:t>
            </a: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the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-</a:t>
            </a: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box solutions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like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Spacy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make it 10x easier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Multiple models on Hugging Face with ability to easily retrain them for domain-specific data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Less popular languages such as polish finally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catch-up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performance to English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Chinese</a:t>
            </a: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3D42B35A-D0A0-42F8-25F7-42E2322C113E}"/>
              </a:ext>
            </a:extLst>
          </p:cNvPr>
          <p:cNvSpPr/>
          <p:nvPr/>
        </p:nvSpPr>
        <p:spPr>
          <a:xfrm>
            <a:off x="425450" y="5429437"/>
            <a:ext cx="11323638" cy="83399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Learning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how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leverage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these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resources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one of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key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goals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this</a:t>
            </a:r>
            <a:r>
              <a:rPr lang="pl-PL" b="1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course</a:t>
            </a:r>
            <a:endParaRPr lang="en-GB" b="1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FD55275-0220-B334-D021-814BBBC6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275" y="1955451"/>
            <a:ext cx="5171001" cy="2032698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EC25C24A-0DE0-0A1E-E085-91B736A1C8CA}"/>
              </a:ext>
            </a:extLst>
          </p:cNvPr>
          <p:cNvSpPr txBox="1"/>
          <p:nvPr/>
        </p:nvSpPr>
        <p:spPr>
          <a:xfrm>
            <a:off x="6240464" y="1458942"/>
            <a:ext cx="550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Loading</a:t>
            </a:r>
            <a:r>
              <a:rPr lang="pl-PL" b="1" dirty="0">
                <a:latin typeface="Poppins" panose="00000500000000000000" pitchFamily="2" charset="-18"/>
                <a:cs typeface="Poppins" panose="00000500000000000000" pitchFamily="2" charset="-18"/>
              </a:rPr>
              <a:t> HF model </a:t>
            </a:r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takes</a:t>
            </a:r>
            <a:r>
              <a:rPr lang="pl-PL" b="1" dirty="0">
                <a:latin typeface="Poppins" panose="00000500000000000000" pitchFamily="2" charset="-18"/>
                <a:cs typeface="Poppins" panose="00000500000000000000" pitchFamily="2" charset="-18"/>
              </a:rPr>
              <a:t> 5 lines of </a:t>
            </a:r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code</a:t>
            </a:r>
            <a:endParaRPr lang="en-GB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79118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Do we need other NLP methods if LLMs can handle the majority of tasks?</a:t>
            </a: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99A0BF61-58D6-0CBC-DEFC-F60EEE263F0D}"/>
              </a:ext>
            </a:extLst>
          </p:cNvPr>
          <p:cNvSpPr txBox="1">
            <a:spLocks/>
          </p:cNvSpPr>
          <p:nvPr/>
        </p:nvSpPr>
        <p:spPr>
          <a:xfrm>
            <a:off x="407988" y="2007973"/>
            <a:ext cx="5543550" cy="4361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very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large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them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simple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tasks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complete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overkill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They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slower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expensive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streamlined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task-specific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In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many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cases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precise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engineering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takes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too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many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tokens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be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cost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efficient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be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speed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up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training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data for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smaller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C25C24A-0DE0-0A1E-E085-91B736A1C8CA}"/>
              </a:ext>
            </a:extLst>
          </p:cNvPr>
          <p:cNvSpPr txBox="1"/>
          <p:nvPr/>
        </p:nvSpPr>
        <p:spPr>
          <a:xfrm>
            <a:off x="6240464" y="1458942"/>
            <a:ext cx="550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Find</a:t>
            </a:r>
            <a:r>
              <a:rPr lang="pl-PL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entities</a:t>
            </a:r>
            <a:r>
              <a:rPr lang="pl-PL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within</a:t>
            </a:r>
            <a:r>
              <a:rPr lang="pl-PL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endParaRPr lang="en-GB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5131173-AE17-CF35-4F7D-3E8758136797}"/>
              </a:ext>
            </a:extLst>
          </p:cNvPr>
          <p:cNvSpPr txBox="1"/>
          <p:nvPr/>
        </p:nvSpPr>
        <p:spPr>
          <a:xfrm>
            <a:off x="6879908" y="2075080"/>
            <a:ext cx="486918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Thunder the service dog gets sniffed on the sofa by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BBC Breakfast's</a:t>
            </a:r>
            <a:r>
              <a:rPr lang="en-GB" dirty="0"/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Charlie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Stayt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CA4A27B4-D758-4061-79CF-BAA6B2FAB320}"/>
              </a:ext>
            </a:extLst>
          </p:cNvPr>
          <p:cNvCxnSpPr>
            <a:cxnSpLocks/>
            <a:stCxn id="8" idx="2"/>
            <a:endCxn id="13" idx="3"/>
          </p:cNvCxnSpPr>
          <p:nvPr/>
        </p:nvCxnSpPr>
        <p:spPr>
          <a:xfrm flipH="1">
            <a:off x="8496300" y="2721411"/>
            <a:ext cx="818198" cy="59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>
            <a:extLst>
              <a:ext uri="{FF2B5EF4-FFF2-40B4-BE49-F238E27FC236}">
                <a16:creationId xmlns:a16="http://schemas.microsoft.com/office/drawing/2014/main" id="{8D0C586A-FA72-925A-F8F8-52FA44ACDE84}"/>
              </a:ext>
            </a:extLst>
          </p:cNvPr>
          <p:cNvSpPr/>
          <p:nvPr/>
        </p:nvSpPr>
        <p:spPr>
          <a:xfrm>
            <a:off x="7018020" y="3149043"/>
            <a:ext cx="1478280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Spacy</a:t>
            </a:r>
            <a:endParaRPr lang="en-GB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A974C9B4-8C14-0F4F-7849-1A09091F514B}"/>
              </a:ext>
            </a:extLst>
          </p:cNvPr>
          <p:cNvSpPr/>
          <p:nvPr/>
        </p:nvSpPr>
        <p:spPr>
          <a:xfrm>
            <a:off x="10270808" y="3149043"/>
            <a:ext cx="1478280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GPT 4</a:t>
            </a:r>
            <a:endParaRPr lang="en-GB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AF165FFF-ADC7-4DBD-7538-8E886B4687BC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>
            <a:off x="9314498" y="2721411"/>
            <a:ext cx="956310" cy="59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ymbol zastępczy zawartości 2">
            <a:extLst>
              <a:ext uri="{FF2B5EF4-FFF2-40B4-BE49-F238E27FC236}">
                <a16:creationId xmlns:a16="http://schemas.microsoft.com/office/drawing/2014/main" id="{AC5061E5-B485-20F7-19BF-3032B2EC4536}"/>
              </a:ext>
            </a:extLst>
          </p:cNvPr>
          <p:cNvSpPr txBox="1">
            <a:spLocks/>
          </p:cNvSpPr>
          <p:nvPr/>
        </p:nvSpPr>
        <p:spPr>
          <a:xfrm>
            <a:off x="6674486" y="3743076"/>
            <a:ext cx="2469514" cy="1514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Response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: 6ms</a:t>
            </a: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Costs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: 6ms of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compute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time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(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next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zero)</a:t>
            </a: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4" name="Symbol zastępczy zawartości 2">
            <a:extLst>
              <a:ext uri="{FF2B5EF4-FFF2-40B4-BE49-F238E27FC236}">
                <a16:creationId xmlns:a16="http://schemas.microsoft.com/office/drawing/2014/main" id="{E41375D7-52F3-EF42-88AB-618B39271365}"/>
              </a:ext>
            </a:extLst>
          </p:cNvPr>
          <p:cNvSpPr txBox="1">
            <a:spLocks/>
          </p:cNvSpPr>
          <p:nvPr/>
        </p:nvSpPr>
        <p:spPr>
          <a:xfrm>
            <a:off x="9314498" y="3743076"/>
            <a:ext cx="2469514" cy="151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Response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: 2380 ms (400x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longer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Costs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: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around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1 cent</a:t>
            </a: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0057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Course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Goals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37FFF048-9FDE-D41E-EFB5-156AD1705521}"/>
              </a:ext>
            </a:extLst>
          </p:cNvPr>
          <p:cNvSpPr txBox="1">
            <a:spLocks/>
          </p:cNvSpPr>
          <p:nvPr/>
        </p:nvSpPr>
        <p:spPr>
          <a:xfrm>
            <a:off x="407989" y="1449388"/>
            <a:ext cx="5543550" cy="48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What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expect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?</a:t>
            </a:r>
            <a:endParaRPr lang="en-GB" sz="2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B0BDCC-C8F2-14C0-2505-48A61F6186DC}"/>
              </a:ext>
            </a:extLst>
          </p:cNvPr>
          <p:cNvSpPr txBox="1">
            <a:spLocks/>
          </p:cNvSpPr>
          <p:nvPr/>
        </p:nvSpPr>
        <p:spPr>
          <a:xfrm>
            <a:off x="6240461" y="1449388"/>
            <a:ext cx="5508627" cy="48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What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not to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expect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?</a:t>
            </a:r>
            <a:endParaRPr lang="en-GB" sz="2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F31C743C-466E-7D8A-5199-E5B41ECD4087}"/>
              </a:ext>
            </a:extLst>
          </p:cNvPr>
          <p:cNvSpPr txBox="1">
            <a:spLocks/>
          </p:cNvSpPr>
          <p:nvPr/>
        </p:nvSpPr>
        <p:spPr>
          <a:xfrm>
            <a:off x="407989" y="1940857"/>
            <a:ext cx="5543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Exploring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cases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challenges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Introduction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basic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theory</a:t>
            </a: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Introduction to Large Language Models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Learning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how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build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first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with popular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frameworks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such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spacy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Improving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Python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skills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Group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assigment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explore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one of 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techniques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home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Building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foundations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and a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roadmap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further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learning</a:t>
            </a: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3DB45AA4-D524-B4CF-36EC-9940236265D9}"/>
              </a:ext>
            </a:extLst>
          </p:cNvPr>
          <p:cNvSpPr txBox="1">
            <a:spLocks/>
          </p:cNvSpPr>
          <p:nvPr/>
        </p:nvSpPr>
        <p:spPr>
          <a:xfrm>
            <a:off x="6240463" y="1940857"/>
            <a:ext cx="5508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Extensive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NLP and Machine Learning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Theory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lectures</a:t>
            </a: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Learning to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code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Python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from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scratch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Becoming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NLP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expert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in 20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hrs</a:t>
            </a:r>
            <a:endParaRPr lang="pl-PL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Learning from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slides</a:t>
            </a:r>
            <a:r>
              <a:rPr lang="pl-PL" sz="18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800" dirty="0" err="1">
                <a:latin typeface="Poppins" panose="00000500000000000000" pitchFamily="2" charset="-18"/>
                <a:cs typeface="Poppins" panose="00000500000000000000" pitchFamily="2" charset="-18"/>
              </a:rPr>
              <a:t>alone</a:t>
            </a: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50612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Course Agenda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FE70D87-7CD2-F74B-02FE-8FC044A1651E}"/>
              </a:ext>
            </a:extLst>
          </p:cNvPr>
          <p:cNvSpPr txBox="1"/>
          <p:nvPr/>
        </p:nvSpPr>
        <p:spPr>
          <a:xfrm>
            <a:off x="407988" y="1089025"/>
            <a:ext cx="11376025" cy="4286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W1 –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Introduction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to NLP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W2 – NLP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Theory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fundamentals</a:t>
            </a:r>
            <a:endParaRPr lang="pl-PL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W3 –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Recognition</a:t>
            </a: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and Classification</a:t>
            </a:r>
            <a:endParaRPr lang="pl-PL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W4 – </a:t>
            </a: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Introduction to Large Language Models</a:t>
            </a:r>
            <a:endParaRPr lang="pl-PL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W5 – Course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summary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6368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latin typeface="Poppins" panose="00000500000000000000" pitchFamily="2" charset="-18"/>
                <a:cs typeface="Poppins" panose="00000500000000000000" pitchFamily="2" charset="-18"/>
              </a:rPr>
              <a:t>W1 Agenda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FE70D87-7CD2-F74B-02FE-8FC044A1651E}"/>
              </a:ext>
            </a:extLst>
          </p:cNvPr>
          <p:cNvSpPr txBox="1"/>
          <p:nvPr/>
        </p:nvSpPr>
        <p:spPr>
          <a:xfrm>
            <a:off x="407988" y="1089025"/>
            <a:ext cx="11376025" cy="39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What is NLP?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Between the Hype and everyday use cases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Most common NLP use cases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Python kick-off assignment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NLP in business – key opportunities and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pitfalls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616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latin typeface="Poppins Bold" panose="00000800000000000000" pitchFamily="2" charset="-18"/>
                <a:cs typeface="Poppins Bold" panose="00000800000000000000" pitchFamily="2" charset="-18"/>
              </a:rPr>
              <a:t>What</a:t>
            </a:r>
            <a:r>
              <a:rPr lang="pl-PL" dirty="0">
                <a:latin typeface="Poppins Bold" panose="00000800000000000000" pitchFamily="2" charset="-18"/>
                <a:cs typeface="Poppins Bold" panose="00000800000000000000" pitchFamily="2" charset="-18"/>
              </a:rPr>
              <a:t> </a:t>
            </a:r>
            <a:r>
              <a:rPr lang="pl-PL" dirty="0" err="1">
                <a:latin typeface="Poppins Bold" panose="00000800000000000000" pitchFamily="2" charset="-18"/>
                <a:cs typeface="Poppins Bold" panose="00000800000000000000" pitchFamily="2" charset="-18"/>
              </a:rPr>
              <a:t>is</a:t>
            </a:r>
            <a:r>
              <a:rPr lang="pl-PL" dirty="0">
                <a:latin typeface="Poppins Bold" panose="00000800000000000000" pitchFamily="2" charset="-18"/>
                <a:cs typeface="Poppins Bold" panose="00000800000000000000" pitchFamily="2" charset="-18"/>
              </a:rPr>
              <a:t> NLP?</a:t>
            </a:r>
            <a:endParaRPr lang="en-GB" dirty="0">
              <a:latin typeface="Poppins Bold" panose="00000800000000000000" pitchFamily="2" charset="-18"/>
              <a:cs typeface="Poppins Bold" panose="000008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4901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7C51F10-EFD4-768B-9082-45FA3073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8" y="1277940"/>
            <a:ext cx="11341100" cy="38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8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50861C-1ABE-05DA-B93E-7BCC8161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448416"/>
            <a:ext cx="5543550" cy="4351338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As speech is our primary form of communication we require this ability from an Artificial Intelligence</a:t>
            </a:r>
          </a:p>
          <a:p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For decades you could communicate with a computer only by knowing how to code</a:t>
            </a:r>
          </a:p>
          <a:p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Recent breakthroughs in NLP help computers grasp the human language, which increases their accessibility</a:t>
            </a:r>
          </a:p>
          <a:p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image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Artificial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Intelligence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without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conversation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?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3ED6A09-8D05-B14E-5C6F-03388847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113" y="1553508"/>
            <a:ext cx="4738687" cy="4738687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54EC5F19-1251-609D-F5CA-C7F3B03528DF}"/>
              </a:ext>
            </a:extLst>
          </p:cNvPr>
          <p:cNvSpPr txBox="1"/>
          <p:nvPr/>
        </p:nvSpPr>
        <p:spPr>
          <a:xfrm>
            <a:off x="6615113" y="6292195"/>
            <a:ext cx="2996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Poppins" panose="00000500000000000000" pitchFamily="2" charset="-18"/>
                <a:cs typeface="Poppins" panose="00000500000000000000" pitchFamily="2" charset="-18"/>
              </a:rPr>
              <a:t>Source: </a:t>
            </a:r>
            <a:r>
              <a:rPr lang="pl-PL" sz="1050" dirty="0">
                <a:latin typeface="Poppins" panose="00000500000000000000" pitchFamily="2" charset="-18"/>
                <a:cs typeface="Poppins" panose="00000500000000000000" pitchFamily="2" charset="-18"/>
              </a:rPr>
              <a:t>S</a:t>
            </a:r>
            <a:r>
              <a:rPr lang="en-GB" sz="1050" dirty="0">
                <a:latin typeface="Poppins" panose="00000500000000000000" pitchFamily="2" charset="-18"/>
                <a:cs typeface="Poppins" panose="00000500000000000000" pitchFamily="2" charset="-18"/>
              </a:rPr>
              <a:t>table </a:t>
            </a:r>
            <a:r>
              <a:rPr lang="pl-PL" sz="1050" dirty="0">
                <a:latin typeface="Poppins" panose="00000500000000000000" pitchFamily="2" charset="-18"/>
                <a:cs typeface="Poppins" panose="00000500000000000000" pitchFamily="2" charset="-18"/>
              </a:rPr>
              <a:t>D</a:t>
            </a:r>
            <a:r>
              <a:rPr lang="en-GB" sz="1050" dirty="0" err="1">
                <a:latin typeface="Poppins" panose="00000500000000000000" pitchFamily="2" charset="-18"/>
                <a:cs typeface="Poppins" panose="00000500000000000000" pitchFamily="2" charset="-18"/>
              </a:rPr>
              <a:t>iffusion</a:t>
            </a:r>
            <a:endParaRPr lang="en-GB" sz="105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43672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7" y="134918"/>
            <a:ext cx="11376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At the end of the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day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computer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only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understand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vectors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C45BFE38-E490-B555-2A46-FDC5ED8EE77C}"/>
              </a:ext>
            </a:extLst>
          </p:cNvPr>
          <p:cNvSpPr txBox="1">
            <a:spLocks/>
          </p:cNvSpPr>
          <p:nvPr/>
        </p:nvSpPr>
        <p:spPr>
          <a:xfrm>
            <a:off x="6240462" y="1092050"/>
            <a:ext cx="5508625" cy="48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Word2Vec vectors</a:t>
            </a:r>
          </a:p>
        </p:txBody>
      </p:sp>
      <p:sp>
        <p:nvSpPr>
          <p:cNvPr id="10" name="Symbol zastępczy zawartości 2">
            <a:extLst>
              <a:ext uri="{FF2B5EF4-FFF2-40B4-BE49-F238E27FC236}">
                <a16:creationId xmlns:a16="http://schemas.microsoft.com/office/drawing/2014/main" id="{D4CEE47A-F857-34D4-6FAA-CAD6F5F21A07}"/>
              </a:ext>
            </a:extLst>
          </p:cNvPr>
          <p:cNvSpPr txBox="1">
            <a:spLocks/>
          </p:cNvSpPr>
          <p:nvPr/>
        </p:nvSpPr>
        <p:spPr>
          <a:xfrm>
            <a:off x="407988" y="1449388"/>
            <a:ext cx="5543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Machines rely on numbers and are not able to understand characters and words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Converting words and sentences to vectors is the foundation of NLP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Even current State-of-the-art solutions, which often reach near human performance are still based on vectors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Poppins" panose="00000500000000000000" pitchFamily="2" charset="-18"/>
                <a:cs typeface="Poppins" panose="00000500000000000000" pitchFamily="2" charset="-18"/>
              </a:rPr>
              <a:t>Enormous increase in computing power over the last few years fuelled rapid development of NLP in last decade</a:t>
            </a: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18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6E97D3BD-7B7C-18E9-A0DC-2F5E8606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235" y="2094469"/>
            <a:ext cx="4973112" cy="383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274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1799</Words>
  <Application>Microsoft Office PowerPoint</Application>
  <PresentationFormat>Panoramiczny</PresentationFormat>
  <Paragraphs>214</Paragraphs>
  <Slides>29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Open Sans</vt:lpstr>
      <vt:lpstr>Poppins</vt:lpstr>
      <vt:lpstr>Poppins Bold</vt:lpstr>
      <vt:lpstr>Poppins Medium</vt:lpstr>
      <vt:lpstr>Public Sans</vt:lpstr>
      <vt:lpstr>sofia-pro</vt:lpstr>
      <vt:lpstr>Motyw pakietu Office</vt:lpstr>
      <vt:lpstr>Natural Language Processing</vt:lpstr>
      <vt:lpstr>Prezentacja programu PowerPoint</vt:lpstr>
      <vt:lpstr>Prezentacja programu PowerPoint</vt:lpstr>
      <vt:lpstr>Prezentacja programu PowerPoint</vt:lpstr>
      <vt:lpstr>Prezentacja programu PowerPoint</vt:lpstr>
      <vt:lpstr>What is NLP?</vt:lpstr>
      <vt:lpstr>Prezentacja programu PowerPoint</vt:lpstr>
      <vt:lpstr>Prezentacja programu PowerPoint</vt:lpstr>
      <vt:lpstr>Prezentacja programu PowerPoint</vt:lpstr>
      <vt:lpstr>Prezentacja programu PowerPoint</vt:lpstr>
      <vt:lpstr>Between the Hype and everyday use cases?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Most common NLP use cases</vt:lpstr>
      <vt:lpstr>Prezentacja programu PowerPoint</vt:lpstr>
      <vt:lpstr>Prezentacja programu PowerPoint</vt:lpstr>
      <vt:lpstr>Prezentacja programu PowerPoint</vt:lpstr>
      <vt:lpstr>Prezentacja programu PowerPoint</vt:lpstr>
      <vt:lpstr>Python Warm-up Twitter sentyment analysis</vt:lpstr>
      <vt:lpstr>Prezentacja programu PowerPoint</vt:lpstr>
      <vt:lpstr>NLP in business – key opportunities and pitfalls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majewski</dc:creator>
  <cp:lastModifiedBy>jan majewski</cp:lastModifiedBy>
  <cp:revision>14</cp:revision>
  <dcterms:created xsi:type="dcterms:W3CDTF">2022-12-12T17:14:53Z</dcterms:created>
  <dcterms:modified xsi:type="dcterms:W3CDTF">2023-12-09T13:39:38Z</dcterms:modified>
</cp:coreProperties>
</file>