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2" r:id="rId3"/>
    <p:sldId id="263" r:id="rId4"/>
    <p:sldId id="265" r:id="rId5"/>
    <p:sldId id="292" r:id="rId6"/>
    <p:sldId id="277" r:id="rId7"/>
    <p:sldId id="293" r:id="rId8"/>
    <p:sldId id="296" r:id="rId9"/>
    <p:sldId id="266" r:id="rId10"/>
    <p:sldId id="267" r:id="rId11"/>
    <p:sldId id="269" r:id="rId12"/>
    <p:sldId id="284" r:id="rId13"/>
    <p:sldId id="270" r:id="rId14"/>
    <p:sldId id="294" r:id="rId15"/>
    <p:sldId id="274" r:id="rId16"/>
    <p:sldId id="271" r:id="rId17"/>
    <p:sldId id="275" r:id="rId18"/>
    <p:sldId id="276" r:id="rId19"/>
    <p:sldId id="272" r:id="rId20"/>
    <p:sldId id="279" r:id="rId21"/>
    <p:sldId id="295" r:id="rId22"/>
    <p:sldId id="280" r:id="rId23"/>
    <p:sldId id="278" r:id="rId24"/>
    <p:sldId id="299" r:id="rId25"/>
    <p:sldId id="300" r:id="rId26"/>
    <p:sldId id="301" r:id="rId27"/>
    <p:sldId id="281" r:id="rId28"/>
    <p:sldId id="302"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pos="257" userDrawn="1">
          <p15:clr>
            <a:srgbClr val="A4A3A4"/>
          </p15:clr>
        </p15:guide>
        <p15:guide id="4" pos="7401" userDrawn="1">
          <p15:clr>
            <a:srgbClr val="A4A3A4"/>
          </p15:clr>
        </p15:guide>
        <p15:guide id="5" orient="horz" pos="414" userDrawn="1">
          <p15:clr>
            <a:srgbClr val="A4A3A4"/>
          </p15:clr>
        </p15:guide>
        <p15:guide id="6" pos="3749" userDrawn="1">
          <p15:clr>
            <a:srgbClr val="A4A3A4"/>
          </p15:clr>
        </p15:guide>
        <p15:guide id="7" pos="3931" userDrawn="1">
          <p15:clr>
            <a:srgbClr val="A4A3A4"/>
          </p15:clr>
        </p15:guide>
        <p15:guide id="8" orient="horz" pos="9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0" autoAdjust="0"/>
    <p:restoredTop sz="94660"/>
  </p:normalViewPr>
  <p:slideViewPr>
    <p:cSldViewPr snapToGrid="0" showGuides="1">
      <p:cViewPr>
        <p:scale>
          <a:sx n="75" d="100"/>
          <a:sy n="75" d="100"/>
        </p:scale>
        <p:origin x="126" y="2142"/>
      </p:cViewPr>
      <p:guideLst>
        <p:guide orient="horz" pos="2092"/>
        <p:guide pos="3840"/>
        <p:guide pos="257"/>
        <p:guide pos="7401"/>
        <p:guide orient="horz" pos="414"/>
        <p:guide pos="3749"/>
        <p:guide pos="3931"/>
        <p:guide orient="horz" pos="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9C3C5-731D-4B21-ADFE-660A2C634B6C}" type="datetimeFigureOut">
              <a:rPr lang="en-GB" smtClean="0"/>
              <a:t>15/12/2023</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BE211-3BA3-451F-B357-E84761B760A7}" type="slidenum">
              <a:rPr lang="en-GB" smtClean="0"/>
              <a:t>‹#›</a:t>
            </a:fld>
            <a:endParaRPr lang="en-GB"/>
          </a:p>
        </p:txBody>
      </p:sp>
    </p:spTree>
    <p:extLst>
      <p:ext uri="{BB962C8B-B14F-4D97-AF65-F5344CB8AC3E}">
        <p14:creationId xmlns:p14="http://schemas.microsoft.com/office/powerpoint/2010/main" val="283672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1BB98A-8551-6441-3E3D-583CB2691A1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BC1F2BCF-EC0A-BA51-AA1F-ED42B403E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EF8137C5-A5CD-C69F-3D4F-2F3EA3324B76}"/>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5" name="Symbol zastępczy stopki 4">
            <a:extLst>
              <a:ext uri="{FF2B5EF4-FFF2-40B4-BE49-F238E27FC236}">
                <a16:creationId xmlns:a16="http://schemas.microsoft.com/office/drawing/2014/main" id="{F9FD547A-3272-DC0E-4F6B-DE59ADFBAAFD}"/>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89A6CFA-2918-473D-8940-24BA956C7D76}"/>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114671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2E02FB-62C6-1779-15CF-95680F42930F}"/>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345696B7-B1A7-486A-B90D-DC49CFD9239B}"/>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92650761-881B-5492-4C65-5C372F598135}"/>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5" name="Symbol zastępczy stopki 4">
            <a:extLst>
              <a:ext uri="{FF2B5EF4-FFF2-40B4-BE49-F238E27FC236}">
                <a16:creationId xmlns:a16="http://schemas.microsoft.com/office/drawing/2014/main" id="{093C335D-4341-8D37-9AA4-CC22EDC5E84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44517A1E-E518-DEFA-5026-3C4FCEDF92E2}"/>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1499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CFB50E51-B998-547D-F654-69CB992630AD}"/>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1BFAF86B-C20C-59A2-E0EE-31FEC0563F9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59D3CC86-7FA4-24E6-5E92-FE287DB34E02}"/>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5" name="Symbol zastępczy stopki 4">
            <a:extLst>
              <a:ext uri="{FF2B5EF4-FFF2-40B4-BE49-F238E27FC236}">
                <a16:creationId xmlns:a16="http://schemas.microsoft.com/office/drawing/2014/main" id="{663C4B3C-62AE-3CAD-3AA2-9782FD2D209C}"/>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36ABF44-772A-D27D-B605-B8A096F272E8}"/>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253348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86867" y="1609420"/>
            <a:ext cx="5354320" cy="4016375"/>
          </a:xfrm>
          <a:prstGeom prst="rect">
            <a:avLst/>
          </a:prstGeom>
        </p:spPr>
        <p:txBody>
          <a:bodyPr wrap="square" lIns="0" tIns="0" rIns="0" bIns="0">
            <a:spAutoFit/>
          </a:bodyPr>
          <a:lstStyle>
            <a:lvl1pPr>
              <a:defRPr sz="1900" b="0" i="0">
                <a:solidFill>
                  <a:schemeClr val="tx1"/>
                </a:solidFill>
                <a:latin typeface="Lucida Sans Unicode"/>
                <a:cs typeface="Lucida Sans Unicode"/>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4091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C731E2-CF2E-EE59-1DBC-70B53523F4E4}"/>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E0BCF3CA-2E13-C1FB-D69B-2F38F20C3BF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D183A18-26A0-E7B2-095E-135A8C5145AB}"/>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5" name="Symbol zastępczy stopki 4">
            <a:extLst>
              <a:ext uri="{FF2B5EF4-FFF2-40B4-BE49-F238E27FC236}">
                <a16:creationId xmlns:a16="http://schemas.microsoft.com/office/drawing/2014/main" id="{DD30363F-4099-12FC-9E42-4AA1BEB7C347}"/>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662558F6-7846-AB7B-4382-D865E71D3007}"/>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66731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124EA2-227B-0C0C-589F-2A90ADF84DB0}"/>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1A293CB2-230F-5A85-89A8-405AD9165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C4E7D7AA-87E0-FBBC-036B-6DD6CA964553}"/>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5" name="Symbol zastępczy stopki 4">
            <a:extLst>
              <a:ext uri="{FF2B5EF4-FFF2-40B4-BE49-F238E27FC236}">
                <a16:creationId xmlns:a16="http://schemas.microsoft.com/office/drawing/2014/main" id="{AE1061B1-84A6-B6B8-7D77-B5F308B2EFF4}"/>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66E77999-74A2-9787-4136-E665F2F129C3}"/>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17280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5D9910-B196-7B71-56B4-3A95B9FC718B}"/>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37F0C33A-F580-AE3B-A3A0-07AE67851941}"/>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3E4FBCEC-8627-6B44-1937-E5AFD3063A9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7367E6B0-8C3A-2359-7C4F-569E4403D413}"/>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6" name="Symbol zastępczy stopki 5">
            <a:extLst>
              <a:ext uri="{FF2B5EF4-FFF2-40B4-BE49-F238E27FC236}">
                <a16:creationId xmlns:a16="http://schemas.microsoft.com/office/drawing/2014/main" id="{852A9342-A9A9-E60A-5AEF-EE1394634A89}"/>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438B6A8C-EBD6-5A37-4616-F723D9852396}"/>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23010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0C5DAE-7955-1D4D-3432-58A2B971CA22}"/>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2F57E14E-2BB1-CB4A-F7DC-226AF27BA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F9338D40-8FA1-29CC-A632-2EA92ADBE0D0}"/>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316869D3-B70C-BDC2-45F4-ACC90C11D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613715A8-E2E1-A495-59FC-8B3C2513899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765E5A15-1D67-3776-DB0B-33C20C5891C7}"/>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8" name="Symbol zastępczy stopki 7">
            <a:extLst>
              <a:ext uri="{FF2B5EF4-FFF2-40B4-BE49-F238E27FC236}">
                <a16:creationId xmlns:a16="http://schemas.microsoft.com/office/drawing/2014/main" id="{85C0E2CB-92A7-E5F7-73C4-A2CFFFA8F3C2}"/>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0A9D9FA4-E5D2-48FF-97BF-65D3E559DB71}"/>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161297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A79E38-B3EB-6F05-E345-8B46980EDDED}"/>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F830C3C3-1378-8948-B50C-0D3AF74FED12}"/>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4" name="Symbol zastępczy stopki 3">
            <a:extLst>
              <a:ext uri="{FF2B5EF4-FFF2-40B4-BE49-F238E27FC236}">
                <a16:creationId xmlns:a16="http://schemas.microsoft.com/office/drawing/2014/main" id="{5B28A3B5-3D00-EA50-A8CF-466911A0761C}"/>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0D8C622A-3017-46CA-74C0-B5E62A155E4D}"/>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49581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DB01EB9D-4462-425A-5111-93C576C582D5}"/>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3" name="Symbol zastępczy stopki 2">
            <a:extLst>
              <a:ext uri="{FF2B5EF4-FFF2-40B4-BE49-F238E27FC236}">
                <a16:creationId xmlns:a16="http://schemas.microsoft.com/office/drawing/2014/main" id="{CB43489E-7689-1129-A016-49E57C6C9092}"/>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E386505D-BE73-59B2-607F-D288E607E221}"/>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03646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56B87F-C1B3-E658-5F7C-C9F61B39CDA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4EE5C7DE-9178-25F8-D9F0-D940432FC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26B7D064-5138-07A3-6711-92C220104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1FA8804-5DBB-7A7E-8BC0-38ECB65FBF56}"/>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6" name="Symbol zastępczy stopki 5">
            <a:extLst>
              <a:ext uri="{FF2B5EF4-FFF2-40B4-BE49-F238E27FC236}">
                <a16:creationId xmlns:a16="http://schemas.microsoft.com/office/drawing/2014/main" id="{AAF1676E-6649-DAE4-DB94-19E87359EEC7}"/>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ADBF986C-58F9-D535-B503-25832DB64CCE}"/>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0999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E04ABD-28E0-B301-ADC7-493871775D1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D9215C42-4DD5-FCF3-CFB4-5B9AE23B6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E4F9885E-C7C0-4789-C7A5-219CD9213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6019EA1-BFC5-55D7-786F-6D18C152B8AD}"/>
              </a:ext>
            </a:extLst>
          </p:cNvPr>
          <p:cNvSpPr>
            <a:spLocks noGrp="1"/>
          </p:cNvSpPr>
          <p:nvPr>
            <p:ph type="dt" sz="half" idx="10"/>
          </p:nvPr>
        </p:nvSpPr>
        <p:spPr/>
        <p:txBody>
          <a:bodyPr/>
          <a:lstStyle/>
          <a:p>
            <a:fld id="{786F00B2-F792-46CA-9124-502B729CBF46}" type="datetimeFigureOut">
              <a:rPr lang="en-GB" smtClean="0"/>
              <a:t>15/12/2023</a:t>
            </a:fld>
            <a:endParaRPr lang="en-GB"/>
          </a:p>
        </p:txBody>
      </p:sp>
      <p:sp>
        <p:nvSpPr>
          <p:cNvPr id="6" name="Symbol zastępczy stopki 5">
            <a:extLst>
              <a:ext uri="{FF2B5EF4-FFF2-40B4-BE49-F238E27FC236}">
                <a16:creationId xmlns:a16="http://schemas.microsoft.com/office/drawing/2014/main" id="{EE23447A-A849-9F31-E8A5-201080346469}"/>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69633B6-312A-AAF3-327C-D15752AB0A23}"/>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98166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9B68C125-A596-14B8-5DC8-5B04B4D9D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0CE6B24D-DC78-6AC8-3A2C-65DA76EC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042E3C56-2973-39FA-10E2-E166A083C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F00B2-F792-46CA-9124-502B729CBF46}" type="datetimeFigureOut">
              <a:rPr lang="en-GB" smtClean="0"/>
              <a:t>15/12/2023</a:t>
            </a:fld>
            <a:endParaRPr lang="en-GB"/>
          </a:p>
        </p:txBody>
      </p:sp>
      <p:sp>
        <p:nvSpPr>
          <p:cNvPr id="5" name="Symbol zastępczy stopki 4">
            <a:extLst>
              <a:ext uri="{FF2B5EF4-FFF2-40B4-BE49-F238E27FC236}">
                <a16:creationId xmlns:a16="http://schemas.microsoft.com/office/drawing/2014/main" id="{D0ABC264-A01C-72BB-86C7-95816D952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9DDCDCC4-A20C-45F5-9E93-430B87502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BE72E-11A6-44B8-AFC7-266F95DB9614}" type="slidenum">
              <a:rPr lang="en-GB" smtClean="0"/>
              <a:t>‹#›</a:t>
            </a:fld>
            <a:endParaRPr lang="en-GB"/>
          </a:p>
        </p:txBody>
      </p:sp>
    </p:spTree>
    <p:extLst>
      <p:ext uri="{BB962C8B-B14F-4D97-AF65-F5344CB8AC3E}">
        <p14:creationId xmlns:p14="http://schemas.microsoft.com/office/powerpoint/2010/main" val="348249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pl-PL" dirty="0">
                <a:latin typeface="Poppins Bold" panose="00000800000000000000" pitchFamily="2" charset="-18"/>
                <a:cs typeface="Poppins Bold" panose="00000800000000000000" pitchFamily="2" charset="-18"/>
              </a:rPr>
              <a:t>Natural Language Processing</a:t>
            </a:r>
            <a:endParaRPr lang="en-GB" dirty="0">
              <a:latin typeface="Poppins Bold" panose="00000800000000000000" pitchFamily="2" charset="-18"/>
              <a:cs typeface="Poppins Bold" panose="00000800000000000000" pitchFamily="2" charset="-18"/>
            </a:endParaRPr>
          </a:p>
        </p:txBody>
      </p:sp>
      <p:sp>
        <p:nvSpPr>
          <p:cNvPr id="3" name="Podtytuł 2">
            <a:extLst>
              <a:ext uri="{FF2B5EF4-FFF2-40B4-BE49-F238E27FC236}">
                <a16:creationId xmlns:a16="http://schemas.microsoft.com/office/drawing/2014/main" id="{C7DAF07D-CDC9-C1F2-0D32-4FA75B3FB40C}"/>
              </a:ext>
            </a:extLst>
          </p:cNvPr>
          <p:cNvSpPr>
            <a:spLocks noGrp="1"/>
          </p:cNvSpPr>
          <p:nvPr>
            <p:ph type="subTitle" idx="1"/>
          </p:nvPr>
        </p:nvSpPr>
        <p:spPr/>
        <p:txBody>
          <a:bodyPr/>
          <a:lstStyle/>
          <a:p>
            <a:r>
              <a:rPr lang="pl-PL" sz="2400" b="1" dirty="0">
                <a:latin typeface="Poppins" panose="00000500000000000000" pitchFamily="2" charset="-18"/>
                <a:cs typeface="Poppins" panose="00000500000000000000" pitchFamily="2" charset="-18"/>
              </a:rPr>
              <a:t>NLP </a:t>
            </a:r>
            <a:r>
              <a:rPr lang="pl-PL" sz="2400" b="1" dirty="0" err="1">
                <a:latin typeface="Poppins" panose="00000500000000000000" pitchFamily="2" charset="-18"/>
                <a:cs typeface="Poppins" panose="00000500000000000000" pitchFamily="2" charset="-18"/>
              </a:rPr>
              <a:t>Theory</a:t>
            </a:r>
            <a:r>
              <a:rPr lang="pl-PL" sz="2400" b="1" dirty="0">
                <a:latin typeface="Poppins" panose="00000500000000000000" pitchFamily="2" charset="-18"/>
                <a:cs typeface="Poppins" panose="00000500000000000000" pitchFamily="2" charset="-18"/>
              </a:rPr>
              <a:t> </a:t>
            </a:r>
            <a:r>
              <a:rPr lang="pl-PL" sz="2400" b="1" dirty="0" err="1">
                <a:latin typeface="Poppins" panose="00000500000000000000" pitchFamily="2" charset="-18"/>
                <a:cs typeface="Poppins" panose="00000500000000000000" pitchFamily="2" charset="-18"/>
              </a:rPr>
              <a:t>fundamentals</a:t>
            </a:r>
            <a:endParaRPr lang="en-GB" dirty="0"/>
          </a:p>
        </p:txBody>
      </p:sp>
    </p:spTree>
    <p:extLst>
      <p:ext uri="{BB962C8B-B14F-4D97-AF65-F5344CB8AC3E}">
        <p14:creationId xmlns:p14="http://schemas.microsoft.com/office/powerpoint/2010/main" val="119745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Measuring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challenging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especially</a:t>
            </a:r>
            <a:r>
              <a:rPr lang="pl-PL" sz="2000" dirty="0">
                <a:latin typeface="Poppins" panose="00000500000000000000" pitchFamily="2" charset="-18"/>
                <a:cs typeface="Poppins" panose="00000500000000000000" pitchFamily="2" charset="-18"/>
              </a:rPr>
              <a:t> in high </a:t>
            </a:r>
            <a:r>
              <a:rPr lang="pl-PL" sz="2000" dirty="0" err="1">
                <a:latin typeface="Poppins" panose="00000500000000000000" pitchFamily="2" charset="-18"/>
                <a:cs typeface="Poppins" panose="00000500000000000000" pitchFamily="2" charset="-18"/>
              </a:rPr>
              <a:t>dimensionality</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While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Euclidean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distance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easily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applicable</a:t>
            </a:r>
            <a:r>
              <a:rPr lang="pl-PL" sz="2000" dirty="0">
                <a:latin typeface="Poppins" panose="00000500000000000000" pitchFamily="2" charset="-18"/>
                <a:cs typeface="Poppins" panose="00000500000000000000" pitchFamily="2" charset="-18"/>
              </a:rPr>
              <a:t> for 2D data </a:t>
            </a:r>
            <a:r>
              <a:rPr lang="pl-PL" sz="2000" dirty="0" err="1">
                <a:latin typeface="Poppins" panose="00000500000000000000" pitchFamily="2" charset="-18"/>
                <a:cs typeface="Poppins" panose="00000500000000000000" pitchFamily="2" charset="-18"/>
              </a:rPr>
              <a:t>it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performs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badly</a:t>
            </a:r>
            <a:r>
              <a:rPr lang="pl-PL" sz="2000" dirty="0">
                <a:latin typeface="Poppins" panose="00000500000000000000" pitchFamily="2" charset="-18"/>
                <a:cs typeface="Poppins" panose="00000500000000000000" pitchFamily="2" charset="-18"/>
              </a:rPr>
              <a:t> with </a:t>
            </a:r>
            <a:r>
              <a:rPr lang="pl-PL" sz="2000" dirty="0" err="1">
                <a:latin typeface="Poppins" panose="00000500000000000000" pitchFamily="2" charset="-18"/>
                <a:cs typeface="Poppins" panose="00000500000000000000" pitchFamily="2" charset="-18"/>
              </a:rPr>
              <a:t>higher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Cosine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distance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most popular in </a:t>
            </a:r>
            <a:r>
              <a:rPr lang="pl-PL" sz="2000" dirty="0" err="1">
                <a:latin typeface="Poppins" panose="00000500000000000000" pitchFamily="2" charset="-18"/>
                <a:cs typeface="Poppins" panose="00000500000000000000" pitchFamily="2" charset="-18"/>
              </a:rPr>
              <a:t>measuring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based</a:t>
            </a:r>
            <a:r>
              <a:rPr lang="pl-PL" sz="2000" dirty="0">
                <a:latin typeface="Poppins" panose="00000500000000000000" pitchFamily="2" charset="-18"/>
                <a:cs typeface="Poppins" panose="00000500000000000000" pitchFamily="2" charset="-18"/>
              </a:rPr>
              <a:t> on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direction</a:t>
            </a:r>
            <a:r>
              <a:rPr lang="pl-PL" sz="2000" dirty="0">
                <a:latin typeface="Poppins" panose="00000500000000000000" pitchFamily="2" charset="-18"/>
                <a:cs typeface="Poppins" panose="00000500000000000000" pitchFamily="2" charset="-18"/>
              </a:rPr>
              <a:t> and </a:t>
            </a:r>
            <a:r>
              <a:rPr lang="pl-PL" sz="2000" dirty="0" err="1">
                <a:latin typeface="Poppins" panose="00000500000000000000" pitchFamily="2" charset="-18"/>
                <a:cs typeface="Poppins" panose="00000500000000000000" pitchFamily="2" charset="-18"/>
              </a:rPr>
              <a:t>ranges</a:t>
            </a:r>
            <a:r>
              <a:rPr lang="pl-PL" sz="2000" dirty="0">
                <a:latin typeface="Poppins" panose="00000500000000000000" pitchFamily="2" charset="-18"/>
                <a:cs typeface="Poppins" panose="00000500000000000000" pitchFamily="2" charset="-18"/>
              </a:rPr>
              <a:t> from -1 (</a:t>
            </a:r>
            <a:r>
              <a:rPr lang="pl-PL" sz="2000" dirty="0" err="1">
                <a:latin typeface="Poppins" panose="00000500000000000000" pitchFamily="2" charset="-18"/>
                <a:cs typeface="Poppins" panose="00000500000000000000" pitchFamily="2" charset="-18"/>
              </a:rPr>
              <a:t>opposing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to 1 (</a:t>
            </a:r>
            <a:r>
              <a:rPr lang="pl-PL" sz="2000" dirty="0" err="1">
                <a:latin typeface="Poppins" panose="00000500000000000000" pitchFamily="2" charset="-18"/>
                <a:cs typeface="Poppins" panose="00000500000000000000" pitchFamily="2" charset="-18"/>
              </a:rPr>
              <a:t>proportional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orthogonal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similarity</a:t>
            </a:r>
            <a:r>
              <a:rPr lang="pl-PL" sz="2000" dirty="0">
                <a:latin typeface="Poppins" panose="00000500000000000000" pitchFamily="2" charset="-18"/>
                <a:cs typeface="Poppins" panose="00000500000000000000" pitchFamily="2" charset="-18"/>
              </a:rPr>
              <a:t> of 0. </a:t>
            </a: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to </a:t>
            </a:r>
            <a:r>
              <a:rPr lang="pl-PL" sz="2800" b="1" dirty="0" err="1">
                <a:latin typeface="Poppins" panose="00000500000000000000" pitchFamily="2" charset="-18"/>
                <a:cs typeface="Poppins" panose="00000500000000000000" pitchFamily="2" charset="-18"/>
              </a:rPr>
              <a:t>measure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endParaRPr lang="en-GB" sz="2800" b="1" dirty="0">
              <a:latin typeface="Poppins" panose="00000500000000000000" pitchFamily="2" charset="-18"/>
              <a:cs typeface="Poppins" panose="00000500000000000000" pitchFamily="2" charset="-18"/>
            </a:endParaRPr>
          </a:p>
        </p:txBody>
      </p:sp>
      <p:cxnSp>
        <p:nvCxnSpPr>
          <p:cNvPr id="8" name="Łącznik prosty ze strzałką 7">
            <a:extLst>
              <a:ext uri="{FF2B5EF4-FFF2-40B4-BE49-F238E27FC236}">
                <a16:creationId xmlns:a16="http://schemas.microsoft.com/office/drawing/2014/main" id="{5BA11A49-7462-10E6-2C9D-9FCD46FF4F6F}"/>
              </a:ext>
            </a:extLst>
          </p:cNvPr>
          <p:cNvCxnSpPr/>
          <p:nvPr/>
        </p:nvCxnSpPr>
        <p:spPr>
          <a:xfrm flipV="1">
            <a:off x="7256728" y="2150618"/>
            <a:ext cx="0" cy="32400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a:extLst>
              <a:ext uri="{FF2B5EF4-FFF2-40B4-BE49-F238E27FC236}">
                <a16:creationId xmlns:a16="http://schemas.microsoft.com/office/drawing/2014/main" id="{964A5437-ECCE-3C65-CF68-7D1C0C80C2E6}"/>
              </a:ext>
            </a:extLst>
          </p:cNvPr>
          <p:cNvCxnSpPr>
            <a:cxnSpLocks/>
          </p:cNvCxnSpPr>
          <p:nvPr/>
        </p:nvCxnSpPr>
        <p:spPr>
          <a:xfrm>
            <a:off x="7256728" y="5390618"/>
            <a:ext cx="32400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Owal 14">
            <a:extLst>
              <a:ext uri="{FF2B5EF4-FFF2-40B4-BE49-F238E27FC236}">
                <a16:creationId xmlns:a16="http://schemas.microsoft.com/office/drawing/2014/main" id="{E4028384-A9C8-CEE5-A3E3-78D22E1C9E30}"/>
              </a:ext>
            </a:extLst>
          </p:cNvPr>
          <p:cNvSpPr/>
          <p:nvPr/>
        </p:nvSpPr>
        <p:spPr>
          <a:xfrm>
            <a:off x="7233867" y="5367759"/>
            <a:ext cx="45719" cy="4571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Łącznik prosty ze strzałką 16">
            <a:extLst>
              <a:ext uri="{FF2B5EF4-FFF2-40B4-BE49-F238E27FC236}">
                <a16:creationId xmlns:a16="http://schemas.microsoft.com/office/drawing/2014/main" id="{A219D33D-0B30-F081-101C-7A5A18AFD218}"/>
              </a:ext>
            </a:extLst>
          </p:cNvPr>
          <p:cNvCxnSpPr>
            <a:cxnSpLocks/>
            <a:stCxn id="15" idx="7"/>
          </p:cNvCxnSpPr>
          <p:nvPr/>
        </p:nvCxnSpPr>
        <p:spPr>
          <a:xfrm flipV="1">
            <a:off x="7272891" y="3803927"/>
            <a:ext cx="393344" cy="1570527"/>
          </a:xfrm>
          <a:prstGeom prst="straightConnector1">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67EBC50C-9BB0-46B7-38ED-FFDF38E8849A}"/>
              </a:ext>
            </a:extLst>
          </p:cNvPr>
          <p:cNvCxnSpPr>
            <a:cxnSpLocks/>
            <a:stCxn id="15" idx="7"/>
          </p:cNvCxnSpPr>
          <p:nvPr/>
        </p:nvCxnSpPr>
        <p:spPr>
          <a:xfrm flipV="1">
            <a:off x="7272891" y="2699309"/>
            <a:ext cx="1976606" cy="2675145"/>
          </a:xfrm>
          <a:prstGeom prst="straightConnector1">
            <a:avLst/>
          </a:prstGeom>
          <a:ln w="1905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Łącznik prosty ze strzałką 20">
            <a:extLst>
              <a:ext uri="{FF2B5EF4-FFF2-40B4-BE49-F238E27FC236}">
                <a16:creationId xmlns:a16="http://schemas.microsoft.com/office/drawing/2014/main" id="{B851B5F4-C318-8572-0E77-5D040E7BE7B5}"/>
              </a:ext>
            </a:extLst>
          </p:cNvPr>
          <p:cNvCxnSpPr>
            <a:cxnSpLocks/>
            <a:stCxn id="15" idx="7"/>
          </p:cNvCxnSpPr>
          <p:nvPr/>
        </p:nvCxnSpPr>
        <p:spPr>
          <a:xfrm flipV="1">
            <a:off x="7272891" y="4772025"/>
            <a:ext cx="647860" cy="602429"/>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8A1D6D9B-2A5A-7DAA-610C-70C5CA4ED185}"/>
              </a:ext>
            </a:extLst>
          </p:cNvPr>
          <p:cNvSpPr txBox="1"/>
          <p:nvPr/>
        </p:nvSpPr>
        <p:spPr>
          <a:xfrm>
            <a:off x="7781925" y="5600700"/>
            <a:ext cx="2714803" cy="646331"/>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frequency</a:t>
            </a:r>
            <a:r>
              <a:rPr lang="pl-PL" dirty="0">
                <a:latin typeface="Poppins" panose="00000500000000000000" pitchFamily="2" charset="-18"/>
                <a:cs typeface="Poppins" panose="00000500000000000000" pitchFamily="2" charset="-18"/>
              </a:rPr>
              <a:t> in sport </a:t>
            </a:r>
            <a:r>
              <a:rPr lang="pl-PL" dirty="0" err="1">
                <a:latin typeface="Poppins" panose="00000500000000000000" pitchFamily="2" charset="-18"/>
                <a:cs typeface="Poppins" panose="00000500000000000000" pitchFamily="2" charset="-18"/>
              </a:rPr>
              <a:t>articles</a:t>
            </a:r>
            <a:endParaRPr lang="en-GB" dirty="0">
              <a:latin typeface="Poppins" panose="00000500000000000000" pitchFamily="2" charset="-18"/>
              <a:cs typeface="Poppins" panose="00000500000000000000" pitchFamily="2" charset="-18"/>
            </a:endParaRPr>
          </a:p>
        </p:txBody>
      </p:sp>
      <p:sp>
        <p:nvSpPr>
          <p:cNvPr id="29" name="pole tekstowe 28">
            <a:extLst>
              <a:ext uri="{FF2B5EF4-FFF2-40B4-BE49-F238E27FC236}">
                <a16:creationId xmlns:a16="http://schemas.microsoft.com/office/drawing/2014/main" id="{CF51BAA9-49E4-72B4-170A-CEC708B36C78}"/>
              </a:ext>
            </a:extLst>
          </p:cNvPr>
          <p:cNvSpPr txBox="1"/>
          <p:nvPr/>
        </p:nvSpPr>
        <p:spPr>
          <a:xfrm rot="16200000">
            <a:off x="5455157" y="3341700"/>
            <a:ext cx="2714803" cy="646331"/>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frequency</a:t>
            </a:r>
            <a:r>
              <a:rPr lang="pl-PL" dirty="0">
                <a:latin typeface="Poppins" panose="00000500000000000000" pitchFamily="2" charset="-18"/>
                <a:cs typeface="Poppins" panose="00000500000000000000" pitchFamily="2" charset="-18"/>
              </a:rPr>
              <a:t> in science </a:t>
            </a:r>
            <a:r>
              <a:rPr lang="pl-PL" dirty="0" err="1">
                <a:latin typeface="Poppins" panose="00000500000000000000" pitchFamily="2" charset="-18"/>
                <a:cs typeface="Poppins" panose="00000500000000000000" pitchFamily="2" charset="-18"/>
              </a:rPr>
              <a:t>articles</a:t>
            </a:r>
            <a:endParaRPr lang="en-GB" dirty="0">
              <a:latin typeface="Poppins" panose="00000500000000000000" pitchFamily="2" charset="-18"/>
              <a:cs typeface="Poppins" panose="00000500000000000000" pitchFamily="2" charset="-18"/>
            </a:endParaRPr>
          </a:p>
        </p:txBody>
      </p:sp>
      <p:sp>
        <p:nvSpPr>
          <p:cNvPr id="32" name="pole tekstowe 31">
            <a:extLst>
              <a:ext uri="{FF2B5EF4-FFF2-40B4-BE49-F238E27FC236}">
                <a16:creationId xmlns:a16="http://schemas.microsoft.com/office/drawing/2014/main" id="{B4D5686D-D409-CA51-E0BC-5293A14C16DB}"/>
              </a:ext>
            </a:extLst>
          </p:cNvPr>
          <p:cNvSpPr txBox="1"/>
          <p:nvPr/>
        </p:nvSpPr>
        <p:spPr>
          <a:xfrm>
            <a:off x="9006508" y="2318548"/>
            <a:ext cx="842342" cy="369332"/>
          </a:xfrm>
          <a:prstGeom prst="rect">
            <a:avLst/>
          </a:prstGeom>
          <a:noFill/>
        </p:spPr>
        <p:txBody>
          <a:bodyPr wrap="square" rtlCol="0">
            <a:spAutoFit/>
          </a:bodyPr>
          <a:lstStyle/>
          <a:p>
            <a:r>
              <a:rPr lang="pl-PL" dirty="0" err="1"/>
              <a:t>speed</a:t>
            </a:r>
            <a:endParaRPr lang="en-GB" dirty="0"/>
          </a:p>
        </p:txBody>
      </p:sp>
      <p:sp>
        <p:nvSpPr>
          <p:cNvPr id="33" name="pole tekstowe 32">
            <a:extLst>
              <a:ext uri="{FF2B5EF4-FFF2-40B4-BE49-F238E27FC236}">
                <a16:creationId xmlns:a16="http://schemas.microsoft.com/office/drawing/2014/main" id="{7501299F-BCB9-D6E0-A075-6FA79E9E6B73}"/>
              </a:ext>
            </a:extLst>
          </p:cNvPr>
          <p:cNvSpPr txBox="1"/>
          <p:nvPr/>
        </p:nvSpPr>
        <p:spPr>
          <a:xfrm>
            <a:off x="8012781" y="4606514"/>
            <a:ext cx="993727" cy="369332"/>
          </a:xfrm>
          <a:prstGeom prst="rect">
            <a:avLst/>
          </a:prstGeom>
          <a:noFill/>
        </p:spPr>
        <p:txBody>
          <a:bodyPr wrap="square" rtlCol="0">
            <a:spAutoFit/>
          </a:bodyPr>
          <a:lstStyle/>
          <a:p>
            <a:r>
              <a:rPr lang="pl-PL" dirty="0"/>
              <a:t>sprinter</a:t>
            </a:r>
            <a:endParaRPr lang="en-GB" dirty="0"/>
          </a:p>
        </p:txBody>
      </p:sp>
      <p:sp>
        <p:nvSpPr>
          <p:cNvPr id="34" name="pole tekstowe 33">
            <a:extLst>
              <a:ext uri="{FF2B5EF4-FFF2-40B4-BE49-F238E27FC236}">
                <a16:creationId xmlns:a16="http://schemas.microsoft.com/office/drawing/2014/main" id="{4D181FAB-03D8-5803-648C-EE0878BA5CC9}"/>
              </a:ext>
            </a:extLst>
          </p:cNvPr>
          <p:cNvSpPr txBox="1"/>
          <p:nvPr/>
        </p:nvSpPr>
        <p:spPr>
          <a:xfrm>
            <a:off x="7285061" y="3409180"/>
            <a:ext cx="993727" cy="369332"/>
          </a:xfrm>
          <a:prstGeom prst="rect">
            <a:avLst/>
          </a:prstGeom>
          <a:noFill/>
        </p:spPr>
        <p:txBody>
          <a:bodyPr wrap="square" rtlCol="0">
            <a:spAutoFit/>
          </a:bodyPr>
          <a:lstStyle/>
          <a:p>
            <a:r>
              <a:rPr lang="pl-PL" dirty="0" err="1"/>
              <a:t>velocity</a:t>
            </a:r>
            <a:endParaRPr lang="en-GB" dirty="0"/>
          </a:p>
        </p:txBody>
      </p:sp>
      <p:cxnSp>
        <p:nvCxnSpPr>
          <p:cNvPr id="40" name="Łącznik prosty ze strzałką 39">
            <a:extLst>
              <a:ext uri="{FF2B5EF4-FFF2-40B4-BE49-F238E27FC236}">
                <a16:creationId xmlns:a16="http://schemas.microsoft.com/office/drawing/2014/main" id="{E5384C1E-37EE-E4B9-2265-95F15C9C3768}"/>
              </a:ext>
            </a:extLst>
          </p:cNvPr>
          <p:cNvCxnSpPr>
            <a:cxnSpLocks/>
          </p:cNvCxnSpPr>
          <p:nvPr/>
        </p:nvCxnSpPr>
        <p:spPr>
          <a:xfrm>
            <a:off x="7712250" y="3867150"/>
            <a:ext cx="208501" cy="879460"/>
          </a:xfrm>
          <a:prstGeom prst="straightConnector1">
            <a:avLst/>
          </a:prstGeom>
          <a:ln>
            <a:solidFill>
              <a:schemeClr val="bg1">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Łącznik prosty ze strzałką 42">
            <a:extLst>
              <a:ext uri="{FF2B5EF4-FFF2-40B4-BE49-F238E27FC236}">
                <a16:creationId xmlns:a16="http://schemas.microsoft.com/office/drawing/2014/main" id="{DC116B64-72C5-8884-5565-BC1904B02E74}"/>
              </a:ext>
            </a:extLst>
          </p:cNvPr>
          <p:cNvCxnSpPr>
            <a:cxnSpLocks/>
          </p:cNvCxnSpPr>
          <p:nvPr/>
        </p:nvCxnSpPr>
        <p:spPr>
          <a:xfrm flipH="1">
            <a:off x="7932921" y="2765014"/>
            <a:ext cx="1316576" cy="2007011"/>
          </a:xfrm>
          <a:prstGeom prst="straightConnector1">
            <a:avLst/>
          </a:prstGeom>
          <a:ln>
            <a:solidFill>
              <a:schemeClr val="bg1">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pole tekstowe 46">
            <a:extLst>
              <a:ext uri="{FF2B5EF4-FFF2-40B4-BE49-F238E27FC236}">
                <a16:creationId xmlns:a16="http://schemas.microsoft.com/office/drawing/2014/main" id="{E912DEE1-56C8-3592-701A-491F30C9B475}"/>
              </a:ext>
            </a:extLst>
          </p:cNvPr>
          <p:cNvSpPr txBox="1"/>
          <p:nvPr/>
        </p:nvSpPr>
        <p:spPr>
          <a:xfrm>
            <a:off x="7302744" y="4029047"/>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v1</a:t>
            </a:r>
            <a:endParaRPr lang="en-GB" sz="1000" b="1" dirty="0">
              <a:latin typeface="Poppins" panose="00000500000000000000" pitchFamily="2" charset="-18"/>
              <a:cs typeface="Poppins" panose="00000500000000000000" pitchFamily="2" charset="-18"/>
            </a:endParaRPr>
          </a:p>
        </p:txBody>
      </p:sp>
      <p:sp>
        <p:nvSpPr>
          <p:cNvPr id="48" name="pole tekstowe 47">
            <a:extLst>
              <a:ext uri="{FF2B5EF4-FFF2-40B4-BE49-F238E27FC236}">
                <a16:creationId xmlns:a16="http://schemas.microsoft.com/office/drawing/2014/main" id="{C32C6409-9094-4ED6-C063-9CF75F46DE10}"/>
              </a:ext>
            </a:extLst>
          </p:cNvPr>
          <p:cNvSpPr txBox="1"/>
          <p:nvPr/>
        </p:nvSpPr>
        <p:spPr>
          <a:xfrm>
            <a:off x="8389433" y="3221752"/>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v2</a:t>
            </a:r>
            <a:endParaRPr lang="en-GB" sz="1000" b="1" dirty="0">
              <a:latin typeface="Poppins" panose="00000500000000000000" pitchFamily="2" charset="-18"/>
              <a:cs typeface="Poppins" panose="00000500000000000000" pitchFamily="2" charset="-18"/>
            </a:endParaRPr>
          </a:p>
        </p:txBody>
      </p:sp>
      <p:sp>
        <p:nvSpPr>
          <p:cNvPr id="49" name="pole tekstowe 48">
            <a:extLst>
              <a:ext uri="{FF2B5EF4-FFF2-40B4-BE49-F238E27FC236}">
                <a16:creationId xmlns:a16="http://schemas.microsoft.com/office/drawing/2014/main" id="{E37379A7-236A-5C12-8A0E-EA1E5EA6EE2E}"/>
              </a:ext>
            </a:extLst>
          </p:cNvPr>
          <p:cNvSpPr txBox="1"/>
          <p:nvPr/>
        </p:nvSpPr>
        <p:spPr>
          <a:xfrm>
            <a:off x="7757641" y="4975846"/>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v3</a:t>
            </a:r>
            <a:endParaRPr lang="en-GB" sz="1000" b="1" dirty="0">
              <a:latin typeface="Poppins" panose="00000500000000000000" pitchFamily="2" charset="-18"/>
              <a:cs typeface="Poppins" panose="00000500000000000000" pitchFamily="2" charset="-18"/>
            </a:endParaRPr>
          </a:p>
        </p:txBody>
      </p:sp>
      <p:sp>
        <p:nvSpPr>
          <p:cNvPr id="50" name="pole tekstowe 49">
            <a:extLst>
              <a:ext uri="{FF2B5EF4-FFF2-40B4-BE49-F238E27FC236}">
                <a16:creationId xmlns:a16="http://schemas.microsoft.com/office/drawing/2014/main" id="{66FF862C-5171-DE80-5C46-D11A613E432F}"/>
              </a:ext>
            </a:extLst>
          </p:cNvPr>
          <p:cNvSpPr txBox="1"/>
          <p:nvPr/>
        </p:nvSpPr>
        <p:spPr>
          <a:xfrm>
            <a:off x="7647716" y="3938790"/>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Euclidean</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v1-v3</a:t>
            </a:r>
            <a:endParaRPr lang="en-GB" sz="500" b="1" dirty="0">
              <a:latin typeface="Poppins" panose="00000500000000000000" pitchFamily="2" charset="-18"/>
              <a:cs typeface="Poppins" panose="00000500000000000000" pitchFamily="2" charset="-18"/>
            </a:endParaRPr>
          </a:p>
        </p:txBody>
      </p:sp>
      <p:sp>
        <p:nvSpPr>
          <p:cNvPr id="51" name="pole tekstowe 50">
            <a:extLst>
              <a:ext uri="{FF2B5EF4-FFF2-40B4-BE49-F238E27FC236}">
                <a16:creationId xmlns:a16="http://schemas.microsoft.com/office/drawing/2014/main" id="{0C0F9BD2-BBA1-8374-3126-2BEE10F1D3FB}"/>
              </a:ext>
            </a:extLst>
          </p:cNvPr>
          <p:cNvSpPr txBox="1"/>
          <p:nvPr/>
        </p:nvSpPr>
        <p:spPr>
          <a:xfrm>
            <a:off x="8452831" y="3909632"/>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Euclidean</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v2-v3</a:t>
            </a:r>
            <a:endParaRPr lang="en-GB" sz="500" b="1" dirty="0">
              <a:latin typeface="Poppins" panose="00000500000000000000" pitchFamily="2" charset="-18"/>
              <a:cs typeface="Poppins" panose="00000500000000000000" pitchFamily="2" charset="-18"/>
            </a:endParaRPr>
          </a:p>
        </p:txBody>
      </p:sp>
      <p:sp>
        <p:nvSpPr>
          <p:cNvPr id="52" name="Łuk 51">
            <a:extLst>
              <a:ext uri="{FF2B5EF4-FFF2-40B4-BE49-F238E27FC236}">
                <a16:creationId xmlns:a16="http://schemas.microsoft.com/office/drawing/2014/main" id="{64E57D66-CB7B-968C-6839-B982DC0FE95E}"/>
              </a:ext>
            </a:extLst>
          </p:cNvPr>
          <p:cNvSpPr/>
          <p:nvPr/>
        </p:nvSpPr>
        <p:spPr>
          <a:xfrm rot="19250440">
            <a:off x="7630082" y="4767699"/>
            <a:ext cx="180000" cy="180000"/>
          </a:xfrm>
          <a:prstGeom prst="arc">
            <a:avLst>
              <a:gd name="adj1" fmla="val 18631186"/>
              <a:gd name="adj2" fmla="val 288405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Łuk 52">
            <a:extLst>
              <a:ext uri="{FF2B5EF4-FFF2-40B4-BE49-F238E27FC236}">
                <a16:creationId xmlns:a16="http://schemas.microsoft.com/office/drawing/2014/main" id="{85132FFC-87B0-93B7-360F-AB6BBC3531C4}"/>
              </a:ext>
            </a:extLst>
          </p:cNvPr>
          <p:cNvSpPr/>
          <p:nvPr/>
        </p:nvSpPr>
        <p:spPr>
          <a:xfrm rot="17939121">
            <a:off x="7377290" y="4464077"/>
            <a:ext cx="432000" cy="432000"/>
          </a:xfrm>
          <a:prstGeom prst="arc">
            <a:avLst>
              <a:gd name="adj1" fmla="val 18631186"/>
              <a:gd name="adj2" fmla="val 288405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4" name="pole tekstowe 53">
            <a:extLst>
              <a:ext uri="{FF2B5EF4-FFF2-40B4-BE49-F238E27FC236}">
                <a16:creationId xmlns:a16="http://schemas.microsoft.com/office/drawing/2014/main" id="{DE76EBA9-7719-9C7E-DF72-169BF67910BD}"/>
              </a:ext>
            </a:extLst>
          </p:cNvPr>
          <p:cNvSpPr txBox="1"/>
          <p:nvPr/>
        </p:nvSpPr>
        <p:spPr>
          <a:xfrm>
            <a:off x="7130114" y="4557383"/>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Cosine</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v1-v3</a:t>
            </a:r>
            <a:endParaRPr lang="en-GB" sz="500" b="1" dirty="0">
              <a:latin typeface="Poppins" panose="00000500000000000000" pitchFamily="2" charset="-18"/>
              <a:cs typeface="Poppins" panose="00000500000000000000" pitchFamily="2" charset="-18"/>
            </a:endParaRPr>
          </a:p>
        </p:txBody>
      </p:sp>
      <p:sp>
        <p:nvSpPr>
          <p:cNvPr id="55" name="pole tekstowe 54">
            <a:extLst>
              <a:ext uri="{FF2B5EF4-FFF2-40B4-BE49-F238E27FC236}">
                <a16:creationId xmlns:a16="http://schemas.microsoft.com/office/drawing/2014/main" id="{307CAE56-3563-B115-69F3-B8F7B22E712F}"/>
              </a:ext>
            </a:extLst>
          </p:cNvPr>
          <p:cNvSpPr txBox="1"/>
          <p:nvPr/>
        </p:nvSpPr>
        <p:spPr>
          <a:xfrm>
            <a:off x="7330318" y="5076704"/>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Cosine</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v2-v3</a:t>
            </a:r>
            <a:endParaRPr lang="en-GB" sz="500" b="1"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35073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2120220"/>
            <a:ext cx="5543550" cy="4351338"/>
          </a:xfrm>
        </p:spPr>
        <p:txBody>
          <a:bodyPr>
            <a:normAutofit/>
          </a:bodyPr>
          <a:lstStyle/>
          <a:p>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take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two</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pairs</a:t>
            </a:r>
            <a:r>
              <a:rPr lang="pl-PL" sz="2000" dirty="0">
                <a:latin typeface="Poppins" panose="00000500000000000000" pitchFamily="2" charset="-18"/>
                <a:cs typeface="Poppins" panose="00000500000000000000" pitchFamily="2" charset="-18"/>
              </a:rPr>
              <a:t> – (Poland, </a:t>
            </a:r>
            <a:r>
              <a:rPr lang="pl-PL" sz="2000" dirty="0" err="1">
                <a:latin typeface="Poppins" panose="00000500000000000000" pitchFamily="2" charset="-18"/>
                <a:cs typeface="Poppins" panose="00000500000000000000" pitchFamily="2" charset="-18"/>
              </a:rPr>
              <a:t>Warsaw</a:t>
            </a:r>
            <a:r>
              <a:rPr lang="pl-PL" sz="2000" dirty="0">
                <a:latin typeface="Poppins" panose="00000500000000000000" pitchFamily="2" charset="-18"/>
                <a:cs typeface="Poppins" panose="00000500000000000000" pitchFamily="2" charset="-18"/>
              </a:rPr>
              <a:t>) and (England, London) </a:t>
            </a:r>
            <a:r>
              <a:rPr lang="pl-PL" sz="2000" dirty="0" err="1">
                <a:latin typeface="Poppins" panose="00000500000000000000" pitchFamily="2" charset="-18"/>
                <a:cs typeface="Poppins" panose="00000500000000000000" pitchFamily="2" charset="-18"/>
              </a:rPr>
              <a:t>both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pairs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similar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This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product</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similar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present</a:t>
            </a:r>
            <a:r>
              <a:rPr lang="pl-PL" sz="2000" dirty="0">
                <a:latin typeface="Poppins" panose="00000500000000000000" pitchFamily="2" charset="-18"/>
                <a:cs typeface="Poppins" panose="00000500000000000000" pitchFamily="2" charset="-18"/>
              </a:rPr>
              <a:t> in</a:t>
            </a:r>
          </a:p>
          <a:p>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large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corpus</a:t>
            </a:r>
            <a:r>
              <a:rPr lang="pl-PL" sz="2000" dirty="0">
                <a:latin typeface="Poppins" panose="00000500000000000000" pitchFamily="2" charset="-18"/>
                <a:cs typeface="Poppins" panose="00000500000000000000" pitchFamily="2" charset="-18"/>
              </a:rPr>
              <a:t> of news, and </a:t>
            </a:r>
            <a:r>
              <a:rPr lang="pl-PL" sz="2000" dirty="0" err="1">
                <a:latin typeface="Poppins" panose="00000500000000000000" pitchFamily="2" charset="-18"/>
                <a:cs typeface="Poppins" panose="00000500000000000000" pitchFamily="2" charset="-18"/>
              </a:rPr>
              <a:t>articles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multiple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coocurences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phrases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like</a:t>
            </a:r>
            <a:r>
              <a:rPr lang="pl-PL" sz="2000" dirty="0">
                <a:latin typeface="Poppins" panose="00000500000000000000" pitchFamily="2" charset="-18"/>
                <a:cs typeface="Poppins" panose="00000500000000000000" pitchFamily="2" charset="-18"/>
              </a:rPr>
              <a:t> </a:t>
            </a:r>
            <a:br>
              <a:rPr lang="pl-PL" sz="2000" dirty="0">
                <a:latin typeface="Poppins" panose="00000500000000000000" pitchFamily="2" charset="-18"/>
                <a:cs typeface="Poppins" panose="00000500000000000000" pitchFamily="2" charset="-18"/>
              </a:rPr>
            </a:br>
            <a:r>
              <a:rPr lang="pl-PL" sz="2000" dirty="0">
                <a:latin typeface="Poppins" panose="00000500000000000000" pitchFamily="2" charset="-18"/>
                <a:cs typeface="Poppins" panose="00000500000000000000" pitchFamily="2" charset="-18"/>
              </a:rPr>
              <a:t>„{</a:t>
            </a:r>
            <a:r>
              <a:rPr lang="pl-PL" sz="2000" dirty="0" err="1">
                <a:latin typeface="Poppins" panose="00000500000000000000" pitchFamily="2" charset="-18"/>
                <a:cs typeface="Poppins" panose="00000500000000000000" pitchFamily="2" charset="-18"/>
              </a:rPr>
              <a:t>Warsaw</a:t>
            </a:r>
            <a:r>
              <a:rPr lang="pl-PL" sz="2000" dirty="0">
                <a:latin typeface="Poppins" panose="00000500000000000000" pitchFamily="2" charset="-18"/>
                <a:cs typeface="Poppins" panose="00000500000000000000" pitchFamily="2" charset="-18"/>
              </a:rPr>
              <a:t>/London}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capital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city</a:t>
            </a:r>
            <a:r>
              <a:rPr lang="pl-PL" sz="2000" dirty="0">
                <a:latin typeface="Poppins" panose="00000500000000000000" pitchFamily="2" charset="-18"/>
                <a:cs typeface="Poppins" panose="00000500000000000000" pitchFamily="2" charset="-18"/>
              </a:rPr>
              <a:t> of {Poland, England}”</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954107"/>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Word </a:t>
            </a:r>
            <a:r>
              <a:rPr lang="pl-PL" sz="2800" b="1" dirty="0" err="1">
                <a:latin typeface="Poppins" panose="00000500000000000000" pitchFamily="2" charset="-18"/>
                <a:cs typeface="Poppins" panose="00000500000000000000" pitchFamily="2" charset="-18"/>
              </a:rPr>
              <a:t>vectors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allow</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us</a:t>
            </a:r>
            <a:r>
              <a:rPr lang="pl-PL" sz="2800" b="1" dirty="0">
                <a:latin typeface="Poppins" panose="00000500000000000000" pitchFamily="2" charset="-18"/>
                <a:cs typeface="Poppins" panose="00000500000000000000" pitchFamily="2" charset="-18"/>
              </a:rPr>
              <a:t> to </a:t>
            </a:r>
            <a:r>
              <a:rPr lang="pl-PL" sz="2800" b="1" dirty="0" err="1">
                <a:latin typeface="Poppins" panose="00000500000000000000" pitchFamily="2" charset="-18"/>
                <a:cs typeface="Poppins" panose="00000500000000000000" pitchFamily="2" charset="-18"/>
              </a:rPr>
              <a:t>actually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extract</a:t>
            </a:r>
            <a:r>
              <a:rPr lang="pl-PL" sz="2800" b="1" dirty="0">
                <a:latin typeface="Poppins" panose="00000500000000000000" pitchFamily="2" charset="-18"/>
                <a:cs typeface="Poppins" panose="00000500000000000000" pitchFamily="2" charset="-18"/>
              </a:rPr>
              <a:t> relations </a:t>
            </a:r>
            <a:r>
              <a:rPr lang="pl-PL" sz="2800" b="1" dirty="0" err="1">
                <a:latin typeface="Poppins" panose="00000500000000000000" pitchFamily="2" charset="-18"/>
                <a:cs typeface="Poppins" panose="00000500000000000000" pitchFamily="2" charset="-18"/>
              </a:rPr>
              <a:t>between</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words</a:t>
            </a:r>
            <a:endParaRPr lang="en-GB" sz="2800" b="1" dirty="0">
              <a:latin typeface="Poppins" panose="00000500000000000000" pitchFamily="2" charset="-18"/>
              <a:cs typeface="Poppins" panose="00000500000000000000" pitchFamily="2" charset="-18"/>
            </a:endParaRPr>
          </a:p>
        </p:txBody>
      </p:sp>
      <p:cxnSp>
        <p:nvCxnSpPr>
          <p:cNvPr id="2" name="Łącznik prosty ze strzałką 1">
            <a:extLst>
              <a:ext uri="{FF2B5EF4-FFF2-40B4-BE49-F238E27FC236}">
                <a16:creationId xmlns:a16="http://schemas.microsoft.com/office/drawing/2014/main" id="{4FC6F2C8-A28F-8614-382C-EF7DED63FEC7}"/>
              </a:ext>
            </a:extLst>
          </p:cNvPr>
          <p:cNvCxnSpPr/>
          <p:nvPr/>
        </p:nvCxnSpPr>
        <p:spPr>
          <a:xfrm flipV="1">
            <a:off x="7256728" y="2150618"/>
            <a:ext cx="0" cy="32400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 name="Łącznik prosty ze strzałką 5">
            <a:extLst>
              <a:ext uri="{FF2B5EF4-FFF2-40B4-BE49-F238E27FC236}">
                <a16:creationId xmlns:a16="http://schemas.microsoft.com/office/drawing/2014/main" id="{25609486-3667-BFDB-235E-17BE002AE928}"/>
              </a:ext>
            </a:extLst>
          </p:cNvPr>
          <p:cNvCxnSpPr>
            <a:cxnSpLocks/>
          </p:cNvCxnSpPr>
          <p:nvPr/>
        </p:nvCxnSpPr>
        <p:spPr>
          <a:xfrm>
            <a:off x="7256728" y="5390618"/>
            <a:ext cx="32400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AA2D49EE-C146-E0A0-9BD3-66B1B9E419DC}"/>
              </a:ext>
            </a:extLst>
          </p:cNvPr>
          <p:cNvSpPr txBox="1"/>
          <p:nvPr/>
        </p:nvSpPr>
        <p:spPr>
          <a:xfrm>
            <a:off x="7667625" y="1358900"/>
            <a:ext cx="2714803"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Word </a:t>
            </a:r>
            <a:r>
              <a:rPr lang="pl-PL" dirty="0" err="1">
                <a:latin typeface="Poppins" panose="00000500000000000000" pitchFamily="2" charset="-18"/>
                <a:cs typeface="Poppins" panose="00000500000000000000" pitchFamily="2" charset="-18"/>
              </a:rPr>
              <a:t>vector</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space</a:t>
            </a:r>
            <a:endParaRPr lang="en-GB" dirty="0">
              <a:latin typeface="Poppins" panose="00000500000000000000" pitchFamily="2" charset="-18"/>
              <a:cs typeface="Poppins" panose="00000500000000000000" pitchFamily="2" charset="-18"/>
            </a:endParaRPr>
          </a:p>
        </p:txBody>
      </p:sp>
      <p:sp>
        <p:nvSpPr>
          <p:cNvPr id="8" name="Owal 7">
            <a:extLst>
              <a:ext uri="{FF2B5EF4-FFF2-40B4-BE49-F238E27FC236}">
                <a16:creationId xmlns:a16="http://schemas.microsoft.com/office/drawing/2014/main" id="{9AA20112-0218-7FD2-F0FF-8965B04094CD}"/>
              </a:ext>
            </a:extLst>
          </p:cNvPr>
          <p:cNvSpPr/>
          <p:nvPr/>
        </p:nvSpPr>
        <p:spPr>
          <a:xfrm>
            <a:off x="7667625" y="3585952"/>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wal 8">
            <a:extLst>
              <a:ext uri="{FF2B5EF4-FFF2-40B4-BE49-F238E27FC236}">
                <a16:creationId xmlns:a16="http://schemas.microsoft.com/office/drawing/2014/main" id="{9286894B-6581-948C-A877-E1150FD6FBDF}"/>
              </a:ext>
            </a:extLst>
          </p:cNvPr>
          <p:cNvSpPr/>
          <p:nvPr/>
        </p:nvSpPr>
        <p:spPr>
          <a:xfrm>
            <a:off x="7922438" y="4295889"/>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wal 9">
            <a:extLst>
              <a:ext uri="{FF2B5EF4-FFF2-40B4-BE49-F238E27FC236}">
                <a16:creationId xmlns:a16="http://schemas.microsoft.com/office/drawing/2014/main" id="{85CC023B-2172-4CF2-E52A-DE2C48DA4289}"/>
              </a:ext>
            </a:extLst>
          </p:cNvPr>
          <p:cNvSpPr/>
          <p:nvPr/>
        </p:nvSpPr>
        <p:spPr>
          <a:xfrm>
            <a:off x="9077020" y="2585092"/>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wal 10">
            <a:extLst>
              <a:ext uri="{FF2B5EF4-FFF2-40B4-BE49-F238E27FC236}">
                <a16:creationId xmlns:a16="http://schemas.microsoft.com/office/drawing/2014/main" id="{2E634A3E-0484-8226-31A6-C23F6405E811}"/>
              </a:ext>
            </a:extLst>
          </p:cNvPr>
          <p:cNvSpPr/>
          <p:nvPr/>
        </p:nvSpPr>
        <p:spPr>
          <a:xfrm>
            <a:off x="9383107" y="3285050"/>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Łącznik prosty ze strzałką 12">
            <a:extLst>
              <a:ext uri="{FF2B5EF4-FFF2-40B4-BE49-F238E27FC236}">
                <a16:creationId xmlns:a16="http://schemas.microsoft.com/office/drawing/2014/main" id="{6071564E-22C3-A107-13E3-29312924A531}"/>
              </a:ext>
            </a:extLst>
          </p:cNvPr>
          <p:cNvCxnSpPr>
            <a:cxnSpLocks/>
            <a:stCxn id="8" idx="0"/>
            <a:endCxn id="10" idx="3"/>
          </p:cNvCxnSpPr>
          <p:nvPr/>
        </p:nvCxnSpPr>
        <p:spPr>
          <a:xfrm flipV="1">
            <a:off x="7703625" y="2646548"/>
            <a:ext cx="1383939" cy="93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a:extLst>
              <a:ext uri="{FF2B5EF4-FFF2-40B4-BE49-F238E27FC236}">
                <a16:creationId xmlns:a16="http://schemas.microsoft.com/office/drawing/2014/main" id="{7B098383-D016-4AC9-A7B0-F39EC47D5D6D}"/>
              </a:ext>
            </a:extLst>
          </p:cNvPr>
          <p:cNvCxnSpPr>
            <a:cxnSpLocks/>
            <a:stCxn id="9" idx="7"/>
            <a:endCxn id="11" idx="3"/>
          </p:cNvCxnSpPr>
          <p:nvPr/>
        </p:nvCxnSpPr>
        <p:spPr>
          <a:xfrm flipV="1">
            <a:off x="7983894" y="3346506"/>
            <a:ext cx="1409757" cy="959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pole tekstowe 17">
            <a:extLst>
              <a:ext uri="{FF2B5EF4-FFF2-40B4-BE49-F238E27FC236}">
                <a16:creationId xmlns:a16="http://schemas.microsoft.com/office/drawing/2014/main" id="{00065E00-51D2-CB16-980B-E94D292FB64A}"/>
              </a:ext>
            </a:extLst>
          </p:cNvPr>
          <p:cNvSpPr txBox="1"/>
          <p:nvPr/>
        </p:nvSpPr>
        <p:spPr>
          <a:xfrm>
            <a:off x="7197595" y="3585952"/>
            <a:ext cx="1295095" cy="369332"/>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Warsaw</a:t>
            </a:r>
            <a:endParaRPr lang="en-GB" dirty="0">
              <a:latin typeface="Poppins" panose="00000500000000000000" pitchFamily="2" charset="-18"/>
              <a:cs typeface="Poppins" panose="00000500000000000000" pitchFamily="2" charset="-18"/>
            </a:endParaRPr>
          </a:p>
        </p:txBody>
      </p:sp>
      <p:sp>
        <p:nvSpPr>
          <p:cNvPr id="19" name="pole tekstowe 18">
            <a:extLst>
              <a:ext uri="{FF2B5EF4-FFF2-40B4-BE49-F238E27FC236}">
                <a16:creationId xmlns:a16="http://schemas.microsoft.com/office/drawing/2014/main" id="{DA9AAC60-29AB-48D1-87D4-93995610AFA7}"/>
              </a:ext>
            </a:extLst>
          </p:cNvPr>
          <p:cNvSpPr txBox="1"/>
          <p:nvPr/>
        </p:nvSpPr>
        <p:spPr>
          <a:xfrm>
            <a:off x="7442628" y="4448465"/>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London</a:t>
            </a:r>
            <a:endParaRPr lang="en-GB" dirty="0">
              <a:latin typeface="Poppins" panose="00000500000000000000" pitchFamily="2" charset="-18"/>
              <a:cs typeface="Poppins" panose="00000500000000000000" pitchFamily="2" charset="-18"/>
            </a:endParaRPr>
          </a:p>
        </p:txBody>
      </p:sp>
      <p:sp>
        <p:nvSpPr>
          <p:cNvPr id="20" name="pole tekstowe 19">
            <a:extLst>
              <a:ext uri="{FF2B5EF4-FFF2-40B4-BE49-F238E27FC236}">
                <a16:creationId xmlns:a16="http://schemas.microsoft.com/office/drawing/2014/main" id="{8B91F2AA-4796-AA12-0E4E-54CB57B1A051}"/>
              </a:ext>
            </a:extLst>
          </p:cNvPr>
          <p:cNvSpPr txBox="1"/>
          <p:nvPr/>
        </p:nvSpPr>
        <p:spPr>
          <a:xfrm>
            <a:off x="9393651" y="3019808"/>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England</a:t>
            </a:r>
            <a:endParaRPr lang="en-GB" dirty="0">
              <a:latin typeface="Poppins" panose="00000500000000000000" pitchFamily="2" charset="-18"/>
              <a:cs typeface="Poppins" panose="00000500000000000000" pitchFamily="2" charset="-18"/>
            </a:endParaRPr>
          </a:p>
        </p:txBody>
      </p:sp>
      <p:sp>
        <p:nvSpPr>
          <p:cNvPr id="21" name="pole tekstowe 20">
            <a:extLst>
              <a:ext uri="{FF2B5EF4-FFF2-40B4-BE49-F238E27FC236}">
                <a16:creationId xmlns:a16="http://schemas.microsoft.com/office/drawing/2014/main" id="{8E236930-370E-CA33-5A5A-90188B0BA40B}"/>
              </a:ext>
            </a:extLst>
          </p:cNvPr>
          <p:cNvSpPr txBox="1"/>
          <p:nvPr/>
        </p:nvSpPr>
        <p:spPr>
          <a:xfrm>
            <a:off x="9113020" y="2185032"/>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Poland</a:t>
            </a:r>
            <a:endParaRPr lang="en-GB" dirty="0">
              <a:latin typeface="Poppins" panose="00000500000000000000" pitchFamily="2" charset="-18"/>
              <a:cs typeface="Poppins" panose="00000500000000000000" pitchFamily="2" charset="-18"/>
            </a:endParaRPr>
          </a:p>
        </p:txBody>
      </p:sp>
      <p:sp>
        <p:nvSpPr>
          <p:cNvPr id="22" name="Prostokąt: zaokrąglone rogi 21">
            <a:extLst>
              <a:ext uri="{FF2B5EF4-FFF2-40B4-BE49-F238E27FC236}">
                <a16:creationId xmlns:a16="http://schemas.microsoft.com/office/drawing/2014/main" id="{091B4478-69B1-DDDD-B8B9-1C10F46475EF}"/>
              </a:ext>
            </a:extLst>
          </p:cNvPr>
          <p:cNvSpPr/>
          <p:nvPr/>
        </p:nvSpPr>
        <p:spPr>
          <a:xfrm>
            <a:off x="6240464" y="5613784"/>
            <a:ext cx="5508625" cy="95410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b="1" dirty="0">
                <a:solidFill>
                  <a:schemeClr val="tx1"/>
                </a:solidFill>
                <a:latin typeface="Poppins" panose="00000500000000000000" pitchFamily="2" charset="-18"/>
                <a:cs typeface="Poppins" panose="00000500000000000000" pitchFamily="2" charset="-18"/>
              </a:rPr>
              <a:t>Word </a:t>
            </a:r>
            <a:r>
              <a:rPr lang="pl-PL" sz="1200" b="1" dirty="0" err="1">
                <a:solidFill>
                  <a:schemeClr val="tx1"/>
                </a:solidFill>
                <a:latin typeface="Poppins" panose="00000500000000000000" pitchFamily="2" charset="-18"/>
                <a:cs typeface="Poppins" panose="00000500000000000000" pitchFamily="2" charset="-18"/>
              </a:rPr>
              <a:t>vectors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are</a:t>
            </a:r>
            <a:r>
              <a:rPr lang="pl-PL" sz="1200" b="1" dirty="0">
                <a:solidFill>
                  <a:schemeClr val="tx1"/>
                </a:solidFill>
                <a:latin typeface="Poppins" panose="00000500000000000000" pitchFamily="2" charset="-18"/>
                <a:cs typeface="Poppins" panose="00000500000000000000" pitchFamily="2" charset="-18"/>
              </a:rPr>
              <a:t> not </a:t>
            </a:r>
            <a:r>
              <a:rPr lang="pl-PL" sz="1200" b="1" dirty="0" err="1">
                <a:solidFill>
                  <a:schemeClr val="tx1"/>
                </a:solidFill>
                <a:latin typeface="Poppins" panose="00000500000000000000" pitchFamily="2" charset="-18"/>
                <a:cs typeface="Poppins" panose="00000500000000000000" pitchFamily="2" charset="-18"/>
              </a:rPr>
              <a:t>just</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some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abstract</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conversion</a:t>
            </a:r>
            <a:r>
              <a:rPr lang="pl-PL" sz="1200" b="1" dirty="0">
                <a:solidFill>
                  <a:schemeClr val="tx1"/>
                </a:solidFill>
                <a:latin typeface="Poppins" panose="00000500000000000000" pitchFamily="2" charset="-18"/>
                <a:cs typeface="Poppins" panose="00000500000000000000" pitchFamily="2" charset="-18"/>
              </a:rPr>
              <a:t> of </a:t>
            </a:r>
            <a:r>
              <a:rPr lang="pl-PL" sz="1200" b="1" dirty="0" err="1">
                <a:solidFill>
                  <a:schemeClr val="tx1"/>
                </a:solidFill>
                <a:latin typeface="Poppins" panose="00000500000000000000" pitchFamily="2" charset="-18"/>
                <a:cs typeface="Poppins" panose="00000500000000000000" pitchFamily="2" charset="-18"/>
              </a:rPr>
              <a:t>words</a:t>
            </a:r>
            <a:r>
              <a:rPr lang="pl-PL" sz="1200" b="1" dirty="0">
                <a:solidFill>
                  <a:schemeClr val="tx1"/>
                </a:solidFill>
                <a:latin typeface="Poppins" panose="00000500000000000000" pitchFamily="2" charset="-18"/>
                <a:cs typeface="Poppins" panose="00000500000000000000" pitchFamily="2" charset="-18"/>
              </a:rPr>
              <a:t>, to </a:t>
            </a:r>
            <a:r>
              <a:rPr lang="pl-PL" sz="1200" b="1" dirty="0" err="1">
                <a:solidFill>
                  <a:schemeClr val="tx1"/>
                </a:solidFill>
                <a:latin typeface="Poppins" panose="00000500000000000000" pitchFamily="2" charset="-18"/>
                <a:cs typeface="Poppins" panose="00000500000000000000" pitchFamily="2" charset="-18"/>
              </a:rPr>
              <a:t>numbers</a:t>
            </a:r>
            <a:r>
              <a:rPr lang="pl-PL" sz="1200" b="1" dirty="0">
                <a:solidFill>
                  <a:schemeClr val="tx1"/>
                </a:solidFill>
                <a:latin typeface="Poppins" panose="00000500000000000000" pitchFamily="2" charset="-18"/>
                <a:cs typeface="Poppins" panose="00000500000000000000" pitchFamily="2" charset="-18"/>
              </a:rPr>
              <a:t>. As </a:t>
            </a:r>
            <a:r>
              <a:rPr lang="pl-PL" sz="1200" b="1" dirty="0" err="1">
                <a:solidFill>
                  <a:schemeClr val="tx1"/>
                </a:solidFill>
                <a:latin typeface="Poppins" panose="00000500000000000000" pitchFamily="2" charset="-18"/>
                <a:cs typeface="Poppins" panose="00000500000000000000" pitchFamily="2" charset="-18"/>
              </a:rPr>
              <a:t>they</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are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based</a:t>
            </a:r>
            <a:r>
              <a:rPr lang="pl-PL" sz="1200" b="1" dirty="0">
                <a:solidFill>
                  <a:schemeClr val="tx1"/>
                </a:solidFill>
                <a:latin typeface="Poppins" panose="00000500000000000000" pitchFamily="2" charset="-18"/>
                <a:cs typeface="Poppins" panose="00000500000000000000" pitchFamily="2" charset="-18"/>
              </a:rPr>
              <a:t> on </a:t>
            </a:r>
            <a:r>
              <a:rPr lang="pl-PL" sz="1200" b="1" dirty="0" err="1">
                <a:solidFill>
                  <a:schemeClr val="tx1"/>
                </a:solidFill>
                <a:latin typeface="Poppins" panose="00000500000000000000" pitchFamily="2" charset="-18"/>
                <a:cs typeface="Poppins" panose="00000500000000000000" pitchFamily="2" charset="-18"/>
              </a:rPr>
              <a:t>words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context</a:t>
            </a:r>
            <a:r>
              <a:rPr lang="pl-PL" sz="1200" b="1" dirty="0">
                <a:solidFill>
                  <a:schemeClr val="tx1"/>
                </a:solidFill>
                <a:latin typeface="Poppins" panose="00000500000000000000" pitchFamily="2" charset="-18"/>
                <a:cs typeface="Poppins" panose="00000500000000000000" pitchFamily="2" charset="-18"/>
              </a:rPr>
              <a:t> and </a:t>
            </a:r>
            <a:r>
              <a:rPr lang="pl-PL" sz="1200" b="1" dirty="0" err="1">
                <a:solidFill>
                  <a:schemeClr val="tx1"/>
                </a:solidFill>
                <a:latin typeface="Poppins" panose="00000500000000000000" pitchFamily="2" charset="-18"/>
                <a:cs typeface="Poppins" panose="00000500000000000000" pitchFamily="2" charset="-18"/>
              </a:rPr>
              <a:t>coocurence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vectors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keep</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some</a:t>
            </a:r>
            <a:r>
              <a:rPr lang="pl-PL" sz="1200" b="1" dirty="0">
                <a:solidFill>
                  <a:schemeClr val="tx1"/>
                </a:solidFill>
                <a:latin typeface="Poppins" panose="00000500000000000000" pitchFamily="2" charset="-18"/>
                <a:cs typeface="Poppins" panose="00000500000000000000" pitchFamily="2" charset="-18"/>
              </a:rPr>
              <a:t> of </a:t>
            </a:r>
            <a:r>
              <a:rPr lang="pl-PL" sz="1200" b="1" dirty="0" err="1">
                <a:solidFill>
                  <a:schemeClr val="tx1"/>
                </a:solidFill>
                <a:latin typeface="Poppins" panose="00000500000000000000" pitchFamily="2" charset="-18"/>
                <a:cs typeface="Poppins" panose="00000500000000000000" pitchFamily="2" charset="-18"/>
              </a:rPr>
              <a:t>this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information</a:t>
            </a:r>
            <a:endParaRPr lang="pl-PL" sz="1200"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95997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53035"/>
            <a:ext cx="11341100" cy="4351338"/>
          </a:xfrm>
        </p:spPr>
        <p:txBody>
          <a:bodyPr>
            <a:normAutofit/>
          </a:bodyPr>
          <a:lstStyle/>
          <a:p>
            <a:pPr algn="l">
              <a:buFont typeface="Arial" panose="020B0604020202020204" pitchFamily="34" charset="0"/>
              <a:buChar char="•"/>
            </a:pPr>
            <a:r>
              <a:rPr lang="en-GB" sz="1600" b="1" i="0" dirty="0">
                <a:solidFill>
                  <a:srgbClr val="1F1F1F"/>
                </a:solidFill>
                <a:effectLst/>
                <a:latin typeface="Poppins" panose="00000500000000000000" pitchFamily="2" charset="-18"/>
                <a:cs typeface="Poppins" panose="00000500000000000000" pitchFamily="2" charset="-18"/>
              </a:rPr>
              <a:t>word2vec </a:t>
            </a:r>
            <a:r>
              <a:rPr lang="en-GB" sz="1600" b="0" i="0" dirty="0">
                <a:solidFill>
                  <a:srgbClr val="1F1F1F"/>
                </a:solidFill>
                <a:effectLst/>
                <a:latin typeface="Poppins" panose="00000500000000000000" pitchFamily="2" charset="-18"/>
                <a:cs typeface="Poppins" panose="00000500000000000000" pitchFamily="2" charset="-18"/>
              </a:rPr>
              <a:t>(Google, 2013)</a:t>
            </a:r>
          </a:p>
          <a:p>
            <a:r>
              <a:rPr lang="en-GB" sz="1600" b="1" i="1" dirty="0">
                <a:solidFill>
                  <a:srgbClr val="1F1F1F"/>
                </a:solidFill>
                <a:effectLst/>
                <a:latin typeface="Poppins" panose="00000500000000000000" pitchFamily="2" charset="-18"/>
                <a:cs typeface="Poppins" panose="00000500000000000000" pitchFamily="2" charset="-18"/>
              </a:rPr>
              <a:t>Continuous bag-of-words (CBOW):</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the model learns to predict the </a:t>
            </a:r>
            <a:r>
              <a:rPr lang="en-GB" sz="1600" b="0" i="0" dirty="0" err="1">
                <a:solidFill>
                  <a:srgbClr val="1F1F1F"/>
                </a:solidFill>
                <a:effectLst/>
                <a:latin typeface="Poppins" panose="00000500000000000000" pitchFamily="2" charset="-18"/>
                <a:cs typeface="Poppins" panose="00000500000000000000" pitchFamily="2" charset="-18"/>
              </a:rPr>
              <a:t>center</a:t>
            </a:r>
            <a:r>
              <a:rPr lang="en-GB" sz="1600" b="0" i="0" dirty="0">
                <a:solidFill>
                  <a:srgbClr val="1F1F1F"/>
                </a:solidFill>
                <a:effectLst/>
                <a:latin typeface="Poppins" panose="00000500000000000000" pitchFamily="2" charset="-18"/>
                <a:cs typeface="Poppins" panose="00000500000000000000" pitchFamily="2" charset="-18"/>
              </a:rPr>
              <a:t> word given some context words.</a:t>
            </a:r>
          </a:p>
          <a:p>
            <a:pPr algn="l">
              <a:buFont typeface="Arial" panose="020B0604020202020204" pitchFamily="34" charset="0"/>
              <a:buChar char="•"/>
            </a:pPr>
            <a:r>
              <a:rPr lang="en-GB" sz="1600" b="1" i="1" dirty="0">
                <a:solidFill>
                  <a:srgbClr val="1F1F1F"/>
                </a:solidFill>
                <a:effectLst/>
                <a:latin typeface="Poppins" panose="00000500000000000000" pitchFamily="2" charset="-18"/>
                <a:cs typeface="Poppins" panose="00000500000000000000" pitchFamily="2" charset="-18"/>
              </a:rPr>
              <a:t>Continuous skip-gram / Skip-gram with negative sampling (SGNS)</a:t>
            </a:r>
            <a:r>
              <a:rPr lang="pl-PL" sz="1600" b="1" i="1" dirty="0">
                <a:solidFill>
                  <a:srgbClr val="1F1F1F"/>
                </a:solidFill>
                <a:effectLst/>
                <a:latin typeface="Poppins" panose="00000500000000000000" pitchFamily="2" charset="-18"/>
                <a:cs typeface="Poppins" panose="00000500000000000000" pitchFamily="2" charset="-18"/>
              </a:rPr>
              <a:t> </a:t>
            </a:r>
            <a:r>
              <a:rPr lang="en-GB" sz="1600" i="0" dirty="0">
                <a:solidFill>
                  <a:srgbClr val="1F1F1F"/>
                </a:solidFill>
                <a:effectLst/>
                <a:latin typeface="Poppins" panose="00000500000000000000" pitchFamily="2" charset="-18"/>
                <a:cs typeface="Poppins" panose="00000500000000000000" pitchFamily="2" charset="-18"/>
              </a:rPr>
              <a:t>:</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the model learns to predict the words surrounding a given input word.</a:t>
            </a:r>
          </a:p>
          <a:p>
            <a:pPr algn="l">
              <a:buFont typeface="Arial" panose="020B0604020202020204" pitchFamily="34" charset="0"/>
              <a:buChar char="•"/>
            </a:pPr>
            <a:r>
              <a:rPr lang="en-GB" sz="1600" b="1" i="1" dirty="0">
                <a:solidFill>
                  <a:srgbClr val="1F1F1F"/>
                </a:solidFill>
                <a:effectLst/>
                <a:latin typeface="Poppins" panose="00000500000000000000" pitchFamily="2" charset="-18"/>
                <a:cs typeface="Poppins" panose="00000500000000000000" pitchFamily="2" charset="-18"/>
              </a:rPr>
              <a:t>Global Vectors (</a:t>
            </a:r>
            <a:r>
              <a:rPr lang="en-GB" sz="1600" b="1" i="1" dirty="0" err="1">
                <a:solidFill>
                  <a:srgbClr val="1F1F1F"/>
                </a:solidFill>
                <a:effectLst/>
                <a:latin typeface="Poppins" panose="00000500000000000000" pitchFamily="2" charset="-18"/>
                <a:cs typeface="Poppins" panose="00000500000000000000" pitchFamily="2" charset="-18"/>
              </a:rPr>
              <a:t>GloVe</a:t>
            </a:r>
            <a:r>
              <a:rPr lang="en-GB" sz="1600" b="1" i="1" dirty="0">
                <a:solidFill>
                  <a:srgbClr val="1F1F1F"/>
                </a:solidFill>
                <a:effectLst/>
                <a:latin typeface="Poppins" panose="00000500000000000000" pitchFamily="2" charset="-18"/>
                <a:cs typeface="Poppins" panose="00000500000000000000" pitchFamily="2" charset="-18"/>
              </a:rPr>
              <a:t>) (Stanford, 2014)</a:t>
            </a:r>
            <a:r>
              <a:rPr lang="pl-PL" sz="1600" b="1" i="1" dirty="0">
                <a:solidFill>
                  <a:srgbClr val="1F1F1F"/>
                </a:solidFill>
                <a:effectLst/>
                <a:latin typeface="Poppins" panose="00000500000000000000" pitchFamily="2" charset="-18"/>
                <a:cs typeface="Poppins" panose="00000500000000000000" pitchFamily="2" charset="-18"/>
              </a:rPr>
              <a:t> </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factorizes the logarithm of the corpus's word co-occurrence matrix, similar to the count matrix you’ve used before.</a:t>
            </a:r>
          </a:p>
          <a:p>
            <a:pPr algn="l">
              <a:buFont typeface="Arial" panose="020B0604020202020204" pitchFamily="34" charset="0"/>
              <a:buChar char="•"/>
            </a:pPr>
            <a:r>
              <a:rPr lang="en-GB" sz="1600" b="1" i="1" dirty="0" err="1">
                <a:solidFill>
                  <a:srgbClr val="1F1F1F"/>
                </a:solidFill>
                <a:effectLst/>
                <a:latin typeface="Poppins" panose="00000500000000000000" pitchFamily="2" charset="-18"/>
                <a:cs typeface="Poppins" panose="00000500000000000000" pitchFamily="2" charset="-18"/>
              </a:rPr>
              <a:t>fastText</a:t>
            </a:r>
            <a:r>
              <a:rPr lang="en-GB" sz="1600" b="1" i="1" dirty="0">
                <a:solidFill>
                  <a:srgbClr val="1F1F1F"/>
                </a:solidFill>
                <a:effectLst/>
                <a:latin typeface="Poppins" panose="00000500000000000000" pitchFamily="2" charset="-18"/>
                <a:cs typeface="Poppins" panose="00000500000000000000" pitchFamily="2" charset="-18"/>
              </a:rPr>
              <a:t> (Facebook, 2016)</a:t>
            </a:r>
            <a:r>
              <a:rPr lang="en-GB" sz="1600" b="0" i="1" dirty="0">
                <a:solidFill>
                  <a:srgbClr val="1F1F1F"/>
                </a:solidFill>
                <a:effectLst/>
                <a:latin typeface="Poppins" panose="00000500000000000000" pitchFamily="2" charset="-18"/>
                <a:cs typeface="Poppins" panose="00000500000000000000" pitchFamily="2" charset="-18"/>
              </a:rPr>
              <a:t>:</a:t>
            </a:r>
            <a:r>
              <a:rPr lang="en-GB" sz="1600" b="0" i="0" dirty="0">
                <a:solidFill>
                  <a:srgbClr val="1F1F1F"/>
                </a:solidFill>
                <a:effectLst/>
                <a:latin typeface="Poppins" panose="00000500000000000000" pitchFamily="2" charset="-18"/>
                <a:cs typeface="Poppins" panose="00000500000000000000" pitchFamily="2" charset="-18"/>
              </a:rPr>
              <a:t> based on the skip-gram model and takes into account the structure of words by representing words as an n-gram of characters. It supports out-of-vocabulary (OOV) words.</a:t>
            </a:r>
          </a:p>
          <a:p>
            <a:endParaRPr lang="en-GB" sz="24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Classical</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embedding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method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examples</a:t>
            </a:r>
            <a:endParaRPr lang="en-GB" sz="2800" b="1" dirty="0">
              <a:latin typeface="Poppins" panose="00000500000000000000" pitchFamily="2" charset="-18"/>
              <a:cs typeface="Poppins" panose="00000500000000000000" pitchFamily="2" charset="-18"/>
            </a:endParaRPr>
          </a:p>
        </p:txBody>
      </p:sp>
      <p:sp>
        <p:nvSpPr>
          <p:cNvPr id="7" name="Prostokąt: zaokrąglone rogi 6">
            <a:extLst>
              <a:ext uri="{FF2B5EF4-FFF2-40B4-BE49-F238E27FC236}">
                <a16:creationId xmlns:a16="http://schemas.microsoft.com/office/drawing/2014/main" id="{B174EFBB-7025-599B-6873-E12E23255C1F}"/>
              </a:ext>
            </a:extLst>
          </p:cNvPr>
          <p:cNvSpPr/>
          <p:nvPr/>
        </p:nvSpPr>
        <p:spPr>
          <a:xfrm>
            <a:off x="407988" y="5080000"/>
            <a:ext cx="11341101" cy="1487891"/>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err="1">
                <a:solidFill>
                  <a:schemeClr val="tx1"/>
                </a:solidFill>
                <a:latin typeface="Poppins" panose="00000500000000000000" pitchFamily="2" charset="-18"/>
                <a:cs typeface="Poppins" panose="00000500000000000000" pitchFamily="2" charset="-18"/>
              </a:rPr>
              <a:t>Classical</a:t>
            </a:r>
            <a:r>
              <a:rPr lang="pl-PL" sz="1600" b="1" dirty="0">
                <a:solidFill>
                  <a:schemeClr val="tx1"/>
                </a:solidFill>
                <a:latin typeface="Poppins" panose="00000500000000000000" pitchFamily="2" charset="-18"/>
                <a:cs typeface="Poppins" panose="00000500000000000000" pitchFamily="2" charset="-18"/>
              </a:rPr>
              <a:t> (non </a:t>
            </a:r>
            <a:r>
              <a:rPr lang="pl-PL" sz="1600" b="1" dirty="0" err="1">
                <a:solidFill>
                  <a:schemeClr val="tx1"/>
                </a:solidFill>
                <a:latin typeface="Poppins" panose="00000500000000000000" pitchFamily="2" charset="-18"/>
                <a:cs typeface="Poppins" panose="00000500000000000000" pitchFamily="2" charset="-18"/>
              </a:rPr>
              <a:t>Deep</a:t>
            </a:r>
            <a:r>
              <a:rPr lang="pl-PL" sz="1600" b="1" dirty="0">
                <a:solidFill>
                  <a:schemeClr val="tx1"/>
                </a:solidFill>
                <a:latin typeface="Poppins" panose="00000500000000000000" pitchFamily="2" charset="-18"/>
                <a:cs typeface="Poppins" panose="00000500000000000000" pitchFamily="2" charset="-18"/>
              </a:rPr>
              <a:t> learning) </a:t>
            </a:r>
            <a:r>
              <a:rPr lang="pl-PL" sz="1600" b="1" dirty="0" err="1">
                <a:solidFill>
                  <a:schemeClr val="tx1"/>
                </a:solidFill>
                <a:latin typeface="Poppins" panose="00000500000000000000" pitchFamily="2" charset="-18"/>
                <a:cs typeface="Poppins" panose="00000500000000000000" pitchFamily="2" charset="-18"/>
              </a:rPr>
              <a:t>word</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embeddings</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were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an</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important</a:t>
            </a:r>
            <a:r>
              <a:rPr lang="pl-PL" sz="1600" b="1" dirty="0">
                <a:solidFill>
                  <a:schemeClr val="tx1"/>
                </a:solidFill>
                <a:latin typeface="Poppins" panose="00000500000000000000" pitchFamily="2" charset="-18"/>
                <a:cs typeface="Poppins" panose="00000500000000000000" pitchFamily="2" charset="-18"/>
              </a:rPr>
              <a:t> step in NLP development and </a:t>
            </a:r>
            <a:r>
              <a:rPr lang="pl-PL" sz="1600" b="1" dirty="0" err="1">
                <a:solidFill>
                  <a:schemeClr val="tx1"/>
                </a:solidFill>
                <a:latin typeface="Poppins" panose="00000500000000000000" pitchFamily="2" charset="-18"/>
                <a:cs typeface="Poppins" panose="00000500000000000000" pitchFamily="2" charset="-18"/>
              </a:rPr>
              <a:t>are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great</a:t>
            </a:r>
            <a:r>
              <a:rPr lang="pl-PL" sz="1600" b="1" dirty="0">
                <a:solidFill>
                  <a:schemeClr val="tx1"/>
                </a:solidFill>
                <a:latin typeface="Poppins" panose="00000500000000000000" pitchFamily="2" charset="-18"/>
                <a:cs typeface="Poppins" panose="00000500000000000000" pitchFamily="2" charset="-18"/>
              </a:rPr>
              <a:t> for </a:t>
            </a:r>
            <a:r>
              <a:rPr lang="pl-PL" sz="1600" b="1" dirty="0" err="1">
                <a:solidFill>
                  <a:schemeClr val="tx1"/>
                </a:solidFill>
                <a:latin typeface="Poppins" panose="00000500000000000000" pitchFamily="2" charset="-18"/>
                <a:cs typeface="Poppins" panose="00000500000000000000" pitchFamily="2" charset="-18"/>
              </a:rPr>
              <a:t>understanding</a:t>
            </a:r>
            <a:r>
              <a:rPr lang="pl-PL" sz="1600" b="1" dirty="0">
                <a:solidFill>
                  <a:schemeClr val="tx1"/>
                </a:solidFill>
                <a:latin typeface="Poppins" panose="00000500000000000000" pitchFamily="2" charset="-18"/>
                <a:cs typeface="Poppins" panose="00000500000000000000" pitchFamily="2" charset="-18"/>
              </a:rPr>
              <a:t> the </a:t>
            </a:r>
            <a:r>
              <a:rPr lang="pl-PL" sz="1600" b="1" dirty="0" err="1">
                <a:solidFill>
                  <a:schemeClr val="tx1"/>
                </a:solidFill>
                <a:latin typeface="Poppins" panose="00000500000000000000" pitchFamily="2" charset="-18"/>
                <a:cs typeface="Poppins" panose="00000500000000000000" pitchFamily="2" charset="-18"/>
              </a:rPr>
              <a:t>basics</a:t>
            </a:r>
            <a:r>
              <a:rPr lang="pl-PL" sz="1600" b="1" dirty="0">
                <a:solidFill>
                  <a:schemeClr val="tx1"/>
                </a:solidFill>
                <a:latin typeface="Poppins" panose="00000500000000000000" pitchFamily="2" charset="-18"/>
                <a:cs typeface="Poppins" panose="00000500000000000000" pitchFamily="2" charset="-18"/>
              </a:rPr>
              <a:t>, but </a:t>
            </a:r>
            <a:r>
              <a:rPr lang="pl-PL" sz="1600" b="1" dirty="0" err="1">
                <a:solidFill>
                  <a:schemeClr val="tx1"/>
                </a:solidFill>
                <a:latin typeface="Poppins" panose="00000500000000000000" pitchFamily="2" charset="-18"/>
                <a:cs typeface="Poppins" panose="00000500000000000000" pitchFamily="2" charset="-18"/>
              </a:rPr>
              <a:t>they</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are</a:t>
            </a:r>
            <a:r>
              <a:rPr lang="pl-PL" sz="1600" b="1" dirty="0">
                <a:solidFill>
                  <a:schemeClr val="tx1"/>
                </a:solidFill>
                <a:latin typeface="Poppins" panose="00000500000000000000" pitchFamily="2" charset="-18"/>
                <a:cs typeface="Poppins" panose="00000500000000000000" pitchFamily="2" charset="-18"/>
              </a:rPr>
              <a:t> not </a:t>
            </a:r>
            <a:r>
              <a:rPr lang="pl-PL" sz="1600" b="1" dirty="0" err="1">
                <a:solidFill>
                  <a:schemeClr val="tx1"/>
                </a:solidFill>
                <a:latin typeface="Poppins" panose="00000500000000000000" pitchFamily="2" charset="-18"/>
                <a:cs typeface="Poppins" panose="00000500000000000000" pitchFamily="2" charset="-18"/>
              </a:rPr>
              <a:t>used</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that</a:t>
            </a:r>
            <a:r>
              <a:rPr lang="pl-PL" sz="1600" b="1" dirty="0">
                <a:solidFill>
                  <a:schemeClr val="tx1"/>
                </a:solidFill>
                <a:latin typeface="Poppins" panose="00000500000000000000" pitchFamily="2" charset="-18"/>
                <a:cs typeface="Poppins" panose="00000500000000000000" pitchFamily="2" charset="-18"/>
              </a:rPr>
              <a:t> much in real life </a:t>
            </a:r>
            <a:r>
              <a:rPr lang="pl-PL" sz="1600" b="1" dirty="0" err="1">
                <a:solidFill>
                  <a:schemeClr val="tx1"/>
                </a:solidFill>
                <a:latin typeface="Poppins" panose="00000500000000000000" pitchFamily="2" charset="-18"/>
                <a:cs typeface="Poppins" panose="00000500000000000000" pitchFamily="2" charset="-18"/>
              </a:rPr>
              <a:t>use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cases</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anymore</a:t>
            </a:r>
            <a:endParaRPr lang="pl-PL" sz="1600"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71956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fontScale="85000" lnSpcReduction="10000"/>
          </a:bodyPr>
          <a:lstStyle/>
          <a:p>
            <a:r>
              <a:rPr lang="pl-PL" sz="2000" dirty="0">
                <a:latin typeface="Poppins" panose="00000500000000000000" pitchFamily="2" charset="-18"/>
                <a:cs typeface="Poppins" panose="00000500000000000000" pitchFamily="2" charset="-18"/>
              </a:rPr>
              <a:t>Multi-</a:t>
            </a:r>
            <a:r>
              <a:rPr lang="pl-PL" sz="2000" dirty="0" err="1">
                <a:latin typeface="Poppins" panose="00000500000000000000" pitchFamily="2" charset="-18"/>
                <a:cs typeface="Poppins" panose="00000500000000000000" pitchFamily="2" charset="-18"/>
              </a:rPr>
              <a:t>dimensional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hard to </a:t>
            </a:r>
            <a:r>
              <a:rPr lang="pl-PL" sz="2000" dirty="0" err="1">
                <a:latin typeface="Poppins" panose="00000500000000000000" pitchFamily="2" charset="-18"/>
                <a:cs typeface="Poppins" panose="00000500000000000000" pitchFamily="2" charset="-18"/>
              </a:rPr>
              <a:t>visualize</a:t>
            </a:r>
            <a:r>
              <a:rPr lang="pl-PL" sz="2000" dirty="0">
                <a:latin typeface="Poppins" panose="00000500000000000000" pitchFamily="2" charset="-18"/>
                <a:cs typeface="Poppins" panose="00000500000000000000" pitchFamily="2" charset="-18"/>
              </a:rPr>
              <a:t> as 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see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only</a:t>
            </a:r>
            <a:r>
              <a:rPr lang="pl-PL" sz="2000" dirty="0">
                <a:latin typeface="Poppins" panose="00000500000000000000" pitchFamily="2" charset="-18"/>
                <a:cs typeface="Poppins" panose="00000500000000000000" pitchFamily="2" charset="-18"/>
              </a:rPr>
              <a:t> 3D</a:t>
            </a:r>
          </a:p>
          <a:p>
            <a:r>
              <a:rPr lang="pl-PL" sz="2000" dirty="0">
                <a:latin typeface="Poppins" panose="00000500000000000000" pitchFamily="2" charset="-18"/>
                <a:cs typeface="Poppins" panose="00000500000000000000" pitchFamily="2" charset="-18"/>
              </a:rPr>
              <a:t>With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tend</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hundreds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dimensions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Depending</a:t>
            </a:r>
            <a:r>
              <a:rPr lang="pl-PL" sz="2000" dirty="0">
                <a:latin typeface="Poppins" panose="00000500000000000000" pitchFamily="2" charset="-18"/>
                <a:cs typeface="Poppins" panose="00000500000000000000" pitchFamily="2" charset="-18"/>
              </a:rPr>
              <a:t> on the </a:t>
            </a:r>
            <a:r>
              <a:rPr lang="pl-PL" sz="2000" dirty="0" err="1">
                <a:latin typeface="Poppins" panose="00000500000000000000" pitchFamily="2" charset="-18"/>
                <a:cs typeface="Poppins" panose="00000500000000000000" pitchFamily="2" charset="-18"/>
              </a:rPr>
              <a:t>task</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majority</a:t>
            </a:r>
            <a:r>
              <a:rPr lang="pl-PL" sz="2000" dirty="0">
                <a:latin typeface="Poppins" panose="00000500000000000000" pitchFamily="2" charset="-18"/>
                <a:cs typeface="Poppins" panose="00000500000000000000" pitchFamily="2" charset="-18"/>
              </a:rPr>
              <a:t> of the </a:t>
            </a:r>
            <a:r>
              <a:rPr lang="pl-PL" sz="2000" dirty="0" err="1">
                <a:latin typeface="Poppins" panose="00000500000000000000" pitchFamily="2" charset="-18"/>
                <a:cs typeface="Poppins" panose="00000500000000000000" pitchFamily="2" charset="-18"/>
              </a:rPr>
              <a:t>information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might</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hidden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within</a:t>
            </a:r>
            <a:r>
              <a:rPr lang="pl-PL" sz="2000" dirty="0">
                <a:latin typeface="Poppins" panose="00000500000000000000" pitchFamily="2" charset="-18"/>
                <a:cs typeface="Poppins" panose="00000500000000000000" pitchFamily="2" charset="-18"/>
              </a:rPr>
              <a:t> ~5% of </a:t>
            </a:r>
            <a:r>
              <a:rPr lang="pl-PL" sz="2000" dirty="0" err="1">
                <a:latin typeface="Poppins" panose="00000500000000000000" pitchFamily="2" charset="-18"/>
                <a:cs typeface="Poppins" panose="00000500000000000000" pitchFamily="2" charset="-18"/>
              </a:rPr>
              <a:t>dimensions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only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use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Reduction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algorithms</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visualize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similarities</a:t>
            </a:r>
            <a:r>
              <a:rPr lang="pl-PL" sz="2000" dirty="0">
                <a:latin typeface="Poppins" panose="00000500000000000000" pitchFamily="2" charset="-18"/>
                <a:cs typeface="Poppins" panose="00000500000000000000" pitchFamily="2" charset="-18"/>
              </a:rPr>
              <a:t> in high-</a:t>
            </a:r>
            <a:r>
              <a:rPr lang="pl-PL" sz="2000" dirty="0" err="1">
                <a:latin typeface="Poppins" panose="00000500000000000000" pitchFamily="2" charset="-18"/>
                <a:cs typeface="Poppins" panose="00000500000000000000" pitchFamily="2" charset="-18"/>
              </a:rPr>
              <a:t>dimensional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space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without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loosing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too</a:t>
            </a:r>
            <a:r>
              <a:rPr lang="pl-PL" sz="2000" dirty="0">
                <a:latin typeface="Poppins" panose="00000500000000000000" pitchFamily="2" charset="-18"/>
                <a:cs typeface="Poppins" panose="00000500000000000000" pitchFamily="2" charset="-18"/>
              </a:rPr>
              <a:t> much </a:t>
            </a:r>
            <a:r>
              <a:rPr lang="pl-PL" sz="2000" dirty="0" err="1">
                <a:latin typeface="Poppins" panose="00000500000000000000" pitchFamily="2" charset="-18"/>
                <a:cs typeface="Poppins" panose="00000500000000000000" pitchFamily="2" charset="-18"/>
              </a:rPr>
              <a:t>information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Most </a:t>
            </a:r>
            <a:r>
              <a:rPr lang="pl-PL" sz="2000" dirty="0" err="1">
                <a:latin typeface="Poppins" panose="00000500000000000000" pitchFamily="2" charset="-18"/>
                <a:cs typeface="Poppins" panose="00000500000000000000" pitchFamily="2" charset="-18"/>
              </a:rPr>
              <a:t>commonly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used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algorithms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include</a:t>
            </a:r>
            <a:r>
              <a:rPr lang="pl-PL" sz="2000" dirty="0">
                <a:latin typeface="Poppins" panose="00000500000000000000" pitchFamily="2" charset="-18"/>
                <a:cs typeface="Poppins" panose="00000500000000000000" pitchFamily="2" charset="-18"/>
              </a:rPr>
              <a:t> T-SNE </a:t>
            </a:r>
            <a:r>
              <a:rPr lang="pl-PL" sz="2000" dirty="0" err="1">
                <a:latin typeface="Poppins" panose="00000500000000000000" pitchFamily="2" charset="-18"/>
                <a:cs typeface="Poppins" panose="00000500000000000000" pitchFamily="2" charset="-18"/>
              </a:rPr>
              <a:t>or</a:t>
            </a:r>
            <a:r>
              <a:rPr lang="pl-PL" sz="2000" dirty="0">
                <a:latin typeface="Poppins" panose="00000500000000000000" pitchFamily="2" charset="-18"/>
                <a:cs typeface="Poppins" panose="00000500000000000000" pitchFamily="2" charset="-18"/>
              </a:rPr>
              <a:t> PCA</a:t>
            </a:r>
          </a:p>
          <a:p>
            <a:r>
              <a:rPr lang="pl-PL" sz="2000" dirty="0" err="1">
                <a:latin typeface="Poppins" panose="00000500000000000000" pitchFamily="2" charset="-18"/>
                <a:cs typeface="Poppins" panose="00000500000000000000" pitchFamily="2" charset="-18"/>
              </a:rPr>
              <a:t>Explained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variance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represents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loss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information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due</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reduction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Experiment </a:t>
            </a:r>
            <a:r>
              <a:rPr lang="pl-PL" sz="2000" dirty="0" err="1">
                <a:latin typeface="Poppins" panose="00000500000000000000" pitchFamily="2" charset="-18"/>
                <a:cs typeface="Poppins" panose="00000500000000000000" pitchFamily="2" charset="-18"/>
              </a:rPr>
              <a:t>yourself</a:t>
            </a:r>
            <a:r>
              <a:rPr lang="pl-PL" sz="2000" dirty="0">
                <a:latin typeface="Poppins" panose="00000500000000000000" pitchFamily="2" charset="-18"/>
                <a:cs typeface="Poppins" panose="00000500000000000000" pitchFamily="2" charset="-18"/>
              </a:rPr>
              <a:t> on https://projector.tensorflow.org/</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Visualizing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vectors</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dimensionality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reduction</a:t>
            </a:r>
            <a:endParaRPr lang="en-GB" sz="2800" b="1" dirty="0">
              <a:latin typeface="Poppins" panose="00000500000000000000" pitchFamily="2" charset="-18"/>
              <a:cs typeface="Poppins" panose="00000500000000000000" pitchFamily="2" charset="-18"/>
            </a:endParaRPr>
          </a:p>
        </p:txBody>
      </p:sp>
      <p:pic>
        <p:nvPicPr>
          <p:cNvPr id="6" name="Obraz 5">
            <a:extLst>
              <a:ext uri="{FF2B5EF4-FFF2-40B4-BE49-F238E27FC236}">
                <a16:creationId xmlns:a16="http://schemas.microsoft.com/office/drawing/2014/main" id="{51E5F623-98E4-2813-4A22-21433BC2DC52}"/>
              </a:ext>
            </a:extLst>
          </p:cNvPr>
          <p:cNvPicPr>
            <a:picLocks noChangeAspect="1"/>
          </p:cNvPicPr>
          <p:nvPr/>
        </p:nvPicPr>
        <p:blipFill>
          <a:blip r:embed="rId2"/>
          <a:stretch>
            <a:fillRect/>
          </a:stretch>
        </p:blipFill>
        <p:spPr>
          <a:xfrm>
            <a:off x="6570521" y="1694637"/>
            <a:ext cx="4644876" cy="4285366"/>
          </a:xfrm>
          <a:prstGeom prst="rect">
            <a:avLst/>
          </a:prstGeom>
        </p:spPr>
      </p:pic>
    </p:spTree>
    <p:extLst>
      <p:ext uri="{BB962C8B-B14F-4D97-AF65-F5344CB8AC3E}">
        <p14:creationId xmlns:p14="http://schemas.microsoft.com/office/powerpoint/2010/main" val="243176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pPr marL="0" indent="0">
              <a:buNone/>
            </a:pPr>
            <a:r>
              <a:rPr lang="en-GB" sz="2000" dirty="0">
                <a:latin typeface="Poppins" panose="00000500000000000000" pitchFamily="2" charset="-18"/>
                <a:cs typeface="Poppins" panose="00000500000000000000" pitchFamily="2" charset="-18"/>
              </a:rPr>
              <a:t>Proceed to notebook Text-preprocessing-</a:t>
            </a:r>
          </a:p>
          <a:p>
            <a:pPr marL="0" indent="0">
              <a:buNone/>
            </a:pPr>
            <a:r>
              <a:rPr lang="en-GB" sz="2000" dirty="0">
                <a:latin typeface="Poppins" panose="00000500000000000000" pitchFamily="2" charset="-18"/>
                <a:cs typeface="Poppins" panose="00000500000000000000" pitchFamily="2" charset="-18"/>
              </a:rPr>
              <a:t>and-vectorization and follow steps 6-8</a:t>
            </a:r>
          </a:p>
          <a:p>
            <a:pPr marL="0" indent="0">
              <a:buNone/>
            </a:pPr>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Jupyter</a:t>
            </a:r>
            <a:r>
              <a:rPr lang="pl-PL" sz="2800" b="1" dirty="0">
                <a:latin typeface="Poppins" panose="00000500000000000000" pitchFamily="2" charset="-18"/>
                <a:cs typeface="Poppins" panose="00000500000000000000" pitchFamily="2" charset="-18"/>
              </a:rPr>
              <a:t> notebook part 2:</a:t>
            </a:r>
            <a:endParaRPr lang="en-GB" sz="2800" b="1" dirty="0">
              <a:latin typeface="Poppins" panose="00000500000000000000" pitchFamily="2" charset="-18"/>
              <a:cs typeface="Poppins" panose="00000500000000000000" pitchFamily="2" charset="-18"/>
            </a:endParaRPr>
          </a:p>
        </p:txBody>
      </p:sp>
      <p:pic>
        <p:nvPicPr>
          <p:cNvPr id="2" name="object 4">
            <a:extLst>
              <a:ext uri="{FF2B5EF4-FFF2-40B4-BE49-F238E27FC236}">
                <a16:creationId xmlns:a16="http://schemas.microsoft.com/office/drawing/2014/main" id="{6EA8501A-218E-3E91-0277-B225BB966F05}"/>
              </a:ext>
            </a:extLst>
          </p:cNvPr>
          <p:cNvPicPr/>
          <p:nvPr/>
        </p:nvPicPr>
        <p:blipFill>
          <a:blip r:embed="rId2" cstate="print"/>
          <a:stretch>
            <a:fillRect/>
          </a:stretch>
        </p:blipFill>
        <p:spPr>
          <a:xfrm>
            <a:off x="5933741" y="93068"/>
            <a:ext cx="6223360" cy="6689310"/>
          </a:xfrm>
          <a:prstGeom prst="rect">
            <a:avLst/>
          </a:prstGeom>
        </p:spPr>
      </p:pic>
    </p:spTree>
    <p:extLst>
      <p:ext uri="{BB962C8B-B14F-4D97-AF65-F5344CB8AC3E}">
        <p14:creationId xmlns:p14="http://schemas.microsoft.com/office/powerpoint/2010/main" val="427960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endParaRPr lang="en-GB" sz="1800" dirty="0">
              <a:latin typeface="Poppins" panose="00000500000000000000" pitchFamily="2" charset="-18"/>
              <a:cs typeface="Poppins" panose="00000500000000000000" pitchFamily="2" charset="-18"/>
            </a:endParaRPr>
          </a:p>
          <a:p>
            <a:r>
              <a:rPr lang="pl-PL" sz="1800" dirty="0">
                <a:latin typeface="Poppins" panose="00000500000000000000" pitchFamily="2" charset="-18"/>
                <a:cs typeface="Poppins" panose="00000500000000000000" pitchFamily="2" charset="-18"/>
              </a:rPr>
              <a:t>N-</a:t>
            </a:r>
            <a:r>
              <a:rPr lang="pl-PL" sz="1800" dirty="0" err="1">
                <a:latin typeface="Poppins" panose="00000500000000000000" pitchFamily="2" charset="-18"/>
                <a:cs typeface="Poppins" panose="00000500000000000000" pitchFamily="2" charset="-18"/>
              </a:rPr>
              <a:t>grams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help</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determining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probability</a:t>
            </a:r>
            <a:r>
              <a:rPr lang="pl-PL" sz="1800" dirty="0">
                <a:latin typeface="Poppins" panose="00000500000000000000" pitchFamily="2" charset="-18"/>
                <a:cs typeface="Poppins" panose="00000500000000000000" pitchFamily="2" charset="-18"/>
              </a:rPr>
              <a:t> of </a:t>
            </a:r>
            <a:r>
              <a:rPr lang="pl-PL" sz="1800" dirty="0" err="1">
                <a:latin typeface="Poppins" panose="00000500000000000000" pitchFamily="2" charset="-18"/>
                <a:cs typeface="Poppins" panose="00000500000000000000" pitchFamily="2" charset="-18"/>
              </a:rPr>
              <a:t>words</a:t>
            </a:r>
            <a:r>
              <a:rPr lang="pl-PL" sz="1800" dirty="0">
                <a:latin typeface="Poppins" panose="00000500000000000000" pitchFamily="2" charset="-18"/>
                <a:cs typeface="Poppins" panose="00000500000000000000" pitchFamily="2" charset="-18"/>
              </a:rPr>
              <a:t> happening in </a:t>
            </a:r>
            <a:r>
              <a:rPr lang="pl-PL" sz="1800" dirty="0" err="1">
                <a:latin typeface="Poppins" panose="00000500000000000000" pitchFamily="2" charset="-18"/>
                <a:cs typeface="Poppins" panose="00000500000000000000" pitchFamily="2" charset="-18"/>
              </a:rPr>
              <a:t>specific</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sequence</a:t>
            </a:r>
            <a:endParaRPr lang="pl-PL" sz="1800" dirty="0">
              <a:latin typeface="Poppins" panose="00000500000000000000" pitchFamily="2" charset="-18"/>
              <a:cs typeface="Poppins" panose="00000500000000000000" pitchFamily="2" charset="-18"/>
            </a:endParaRPr>
          </a:p>
          <a:p>
            <a:r>
              <a:rPr lang="pl-PL" sz="1800" dirty="0">
                <a:latin typeface="Poppins" panose="00000500000000000000" pitchFamily="2" charset="-18"/>
                <a:cs typeface="Poppins" panose="00000500000000000000" pitchFamily="2" charset="-18"/>
              </a:rPr>
              <a:t>One of </a:t>
            </a:r>
            <a:r>
              <a:rPr lang="pl-PL" sz="1800" dirty="0" err="1">
                <a:latin typeface="Poppins" panose="00000500000000000000" pitchFamily="2" charset="-18"/>
                <a:cs typeface="Poppins" panose="00000500000000000000" pitchFamily="2" charset="-18"/>
              </a:rPr>
              <a:t>their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common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use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cases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autocorrect</a:t>
            </a:r>
            <a:endParaRPr lang="pl-PL" sz="1800" dirty="0">
              <a:latin typeface="Poppins" panose="00000500000000000000" pitchFamily="2" charset="-18"/>
              <a:cs typeface="Poppins" panose="00000500000000000000" pitchFamily="2" charset="-18"/>
            </a:endParaRPr>
          </a:p>
          <a:p>
            <a:r>
              <a:rPr lang="pl-PL" sz="1800" dirty="0" err="1">
                <a:latin typeface="Poppins" panose="00000500000000000000" pitchFamily="2" charset="-18"/>
                <a:cs typeface="Poppins" panose="00000500000000000000" pitchFamily="2" charset="-18"/>
              </a:rPr>
              <a:t>Their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complexity</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explodes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once</a:t>
            </a:r>
            <a:r>
              <a:rPr lang="pl-PL" sz="1800" dirty="0">
                <a:latin typeface="Poppins" panose="00000500000000000000" pitchFamily="2" charset="-18"/>
                <a:cs typeface="Poppins" panose="00000500000000000000" pitchFamily="2" charset="-18"/>
              </a:rPr>
              <a:t> we go </a:t>
            </a:r>
            <a:r>
              <a:rPr lang="pl-PL" sz="1800" dirty="0" err="1">
                <a:latin typeface="Poppins" panose="00000500000000000000" pitchFamily="2" charset="-18"/>
                <a:cs typeface="Poppins" panose="00000500000000000000" pitchFamily="2" charset="-18"/>
              </a:rPr>
              <a:t>into</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higher</a:t>
            </a:r>
            <a:r>
              <a:rPr lang="pl-PL" sz="1800" dirty="0">
                <a:latin typeface="Poppins" panose="00000500000000000000" pitchFamily="2" charset="-18"/>
                <a:cs typeface="Poppins" panose="00000500000000000000" pitchFamily="2" charset="-18"/>
              </a:rPr>
              <a:t> n-</a:t>
            </a:r>
            <a:r>
              <a:rPr lang="pl-PL" sz="1800" dirty="0" err="1">
                <a:latin typeface="Poppins" panose="00000500000000000000" pitchFamily="2" charset="-18"/>
                <a:cs typeface="Poppins" panose="00000500000000000000" pitchFamily="2" charset="-18"/>
              </a:rPr>
              <a:t>values</a:t>
            </a:r>
            <a:endParaRPr lang="pl-PL" sz="1800" dirty="0">
              <a:latin typeface="Poppins" panose="00000500000000000000" pitchFamily="2" charset="-18"/>
              <a:cs typeface="Poppins" panose="00000500000000000000" pitchFamily="2" charset="-18"/>
            </a:endParaRPr>
          </a:p>
          <a:p>
            <a:r>
              <a:rPr lang="pl-PL" sz="1800" dirty="0">
                <a:latin typeface="Poppins" panose="00000500000000000000" pitchFamily="2" charset="-18"/>
                <a:cs typeface="Poppins" panose="00000500000000000000" pitchFamily="2" charset="-18"/>
              </a:rPr>
              <a:t>N-</a:t>
            </a:r>
            <a:r>
              <a:rPr lang="pl-PL" sz="1800" dirty="0" err="1">
                <a:latin typeface="Poppins" panose="00000500000000000000" pitchFamily="2" charset="-18"/>
                <a:cs typeface="Poppins" panose="00000500000000000000" pitchFamily="2" charset="-18"/>
              </a:rPr>
              <a:t>grams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not </a:t>
            </a:r>
            <a:r>
              <a:rPr lang="pl-PL" sz="1800" dirty="0" err="1">
                <a:latin typeface="Poppins" panose="00000500000000000000" pitchFamily="2" charset="-18"/>
                <a:cs typeface="Poppins" panose="00000500000000000000" pitchFamily="2" charset="-18"/>
              </a:rPr>
              <a:t>used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very</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often</a:t>
            </a:r>
            <a:r>
              <a:rPr lang="pl-PL" sz="1800" dirty="0">
                <a:latin typeface="Poppins" panose="00000500000000000000" pitchFamily="2" charset="-18"/>
                <a:cs typeface="Poppins" panose="00000500000000000000" pitchFamily="2" charset="-18"/>
              </a:rPr>
              <a:t> as </a:t>
            </a:r>
            <a:r>
              <a:rPr lang="pl-PL" sz="1800" dirty="0" err="1">
                <a:latin typeface="Poppins" panose="00000500000000000000" pitchFamily="2" charset="-18"/>
                <a:cs typeface="Poppins" panose="00000500000000000000" pitchFamily="2" charset="-18"/>
              </a:rPr>
              <a:t>sequential</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models</a:t>
            </a:r>
            <a:r>
              <a:rPr lang="pl-PL" sz="1800" dirty="0">
                <a:latin typeface="Poppins" panose="00000500000000000000" pitchFamily="2" charset="-18"/>
                <a:cs typeface="Poppins" panose="00000500000000000000" pitchFamily="2" charset="-18"/>
              </a:rPr>
              <a:t> and </a:t>
            </a:r>
            <a:r>
              <a:rPr lang="pl-PL" sz="1800" dirty="0" err="1">
                <a:latin typeface="Poppins" panose="00000500000000000000" pitchFamily="2" charset="-18"/>
                <a:cs typeface="Poppins" panose="00000500000000000000" pitchFamily="2" charset="-18"/>
              </a:rPr>
              <a:t>transformers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perform</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better</a:t>
            </a:r>
            <a:r>
              <a:rPr lang="pl-PL" sz="1800" dirty="0">
                <a:latin typeface="Poppins" panose="00000500000000000000" pitchFamily="2" charset="-18"/>
                <a:cs typeface="Poppins" panose="00000500000000000000" pitchFamily="2" charset="-18"/>
              </a:rPr>
              <a:t> in the </a:t>
            </a:r>
            <a:r>
              <a:rPr lang="pl-PL" sz="1800" dirty="0" err="1">
                <a:latin typeface="Poppins" panose="00000500000000000000" pitchFamily="2" charset="-18"/>
                <a:cs typeface="Poppins" panose="00000500000000000000" pitchFamily="2" charset="-18"/>
              </a:rPr>
              <a:t>majority</a:t>
            </a:r>
            <a:r>
              <a:rPr lang="pl-PL" sz="1800" dirty="0">
                <a:latin typeface="Poppins" panose="00000500000000000000" pitchFamily="2" charset="-18"/>
                <a:cs typeface="Poppins" panose="00000500000000000000" pitchFamily="2" charset="-18"/>
              </a:rPr>
              <a:t> of </a:t>
            </a:r>
            <a:r>
              <a:rPr lang="pl-PL" sz="1800" dirty="0" err="1">
                <a:latin typeface="Poppins" panose="00000500000000000000" pitchFamily="2" charset="-18"/>
                <a:cs typeface="Poppins" panose="00000500000000000000" pitchFamily="2" charset="-18"/>
              </a:rPr>
              <a:t>cases</a:t>
            </a:r>
            <a:endParaRPr lang="pl-PL" sz="1800" dirty="0">
              <a:latin typeface="Poppins" panose="00000500000000000000" pitchFamily="2" charset="-18"/>
              <a:cs typeface="Poppins" panose="00000500000000000000" pitchFamily="2" charset="-18"/>
            </a:endParaRPr>
          </a:p>
          <a:p>
            <a:r>
              <a:rPr lang="pl-PL" sz="1800" dirty="0" err="1">
                <a:latin typeface="Poppins" panose="00000500000000000000" pitchFamily="2" charset="-18"/>
                <a:cs typeface="Poppins" panose="00000500000000000000" pitchFamily="2" charset="-18"/>
              </a:rPr>
              <a:t>Their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however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important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fundation</a:t>
            </a:r>
            <a:r>
              <a:rPr lang="pl-PL" sz="1800" dirty="0">
                <a:latin typeface="Poppins" panose="00000500000000000000" pitchFamily="2" charset="-18"/>
                <a:cs typeface="Poppins" panose="00000500000000000000" pitchFamily="2" charset="-18"/>
              </a:rPr>
              <a:t> for NLP development </a:t>
            </a:r>
            <a:endParaRPr lang="en-GB" sz="18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What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are</a:t>
            </a:r>
            <a:r>
              <a:rPr lang="pl-PL" sz="2800" b="1" dirty="0">
                <a:latin typeface="Poppins" panose="00000500000000000000" pitchFamily="2" charset="-18"/>
                <a:cs typeface="Poppins" panose="00000500000000000000" pitchFamily="2" charset="-18"/>
              </a:rPr>
              <a:t> N-</a:t>
            </a:r>
            <a:r>
              <a:rPr lang="pl-PL" sz="2800" b="1" dirty="0" err="1">
                <a:latin typeface="Poppins" panose="00000500000000000000" pitchFamily="2" charset="-18"/>
                <a:cs typeface="Poppins" panose="00000500000000000000" pitchFamily="2" charset="-18"/>
              </a:rPr>
              <a:t>grams</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3ECAD4BE-21FB-9AEC-1A78-D04652ACBA10}"/>
              </a:ext>
            </a:extLst>
          </p:cNvPr>
          <p:cNvSpPr txBox="1"/>
          <p:nvPr/>
        </p:nvSpPr>
        <p:spPr>
          <a:xfrm>
            <a:off x="6342063" y="3059440"/>
            <a:ext cx="5543549" cy="523220"/>
          </a:xfrm>
          <a:prstGeom prst="rect">
            <a:avLst/>
          </a:prstGeom>
          <a:noFill/>
        </p:spPr>
        <p:txBody>
          <a:bodyPr wrap="square" rtlCol="0">
            <a:spAutoFit/>
          </a:bodyPr>
          <a:lstStyle/>
          <a:p>
            <a:pPr algn="ctr"/>
            <a:r>
              <a:rPr lang="pl-PL" sz="2800" b="1" dirty="0">
                <a:latin typeface="Poppins" panose="00000500000000000000" pitchFamily="2" charset="-18"/>
                <a:cs typeface="Poppins" panose="00000500000000000000" pitchFamily="2" charset="-18"/>
              </a:rPr>
              <a:t>We </a:t>
            </a:r>
            <a:r>
              <a:rPr lang="pl-PL" sz="2800" b="1" dirty="0" err="1">
                <a:latin typeface="Poppins" panose="00000500000000000000" pitchFamily="2" charset="-18"/>
                <a:cs typeface="Poppins" panose="00000500000000000000" pitchFamily="2" charset="-18"/>
              </a:rPr>
              <a:t>are</a:t>
            </a:r>
            <a:r>
              <a:rPr lang="pl-PL" sz="2800" b="1" dirty="0">
                <a:latin typeface="Poppins" panose="00000500000000000000" pitchFamily="2" charset="-18"/>
                <a:cs typeface="Poppins" panose="00000500000000000000" pitchFamily="2" charset="-18"/>
              </a:rPr>
              <a:t> learning NLP </a:t>
            </a:r>
            <a:r>
              <a:rPr lang="pl-PL" sz="2800" b="1" dirty="0" err="1">
                <a:latin typeface="Poppins" panose="00000500000000000000" pitchFamily="2" charset="-18"/>
                <a:cs typeface="Poppins" panose="00000500000000000000" pitchFamily="2" charset="-18"/>
              </a:rPr>
              <a:t>basic</a:t>
            </a:r>
            <a:endParaRPr lang="en-GB" sz="2800" b="1" dirty="0">
              <a:latin typeface="Poppins" panose="00000500000000000000" pitchFamily="2" charset="-18"/>
              <a:cs typeface="Poppins" panose="00000500000000000000" pitchFamily="2" charset="-18"/>
            </a:endParaRPr>
          </a:p>
        </p:txBody>
      </p:sp>
      <p:sp>
        <p:nvSpPr>
          <p:cNvPr id="6" name="Prostokąt 5">
            <a:extLst>
              <a:ext uri="{FF2B5EF4-FFF2-40B4-BE49-F238E27FC236}">
                <a16:creationId xmlns:a16="http://schemas.microsoft.com/office/drawing/2014/main" id="{1D41722D-7C69-D8F4-9800-A0F3FA53A50D}"/>
              </a:ext>
            </a:extLst>
          </p:cNvPr>
          <p:cNvSpPr/>
          <p:nvPr/>
        </p:nvSpPr>
        <p:spPr>
          <a:xfrm>
            <a:off x="6667500" y="2959100"/>
            <a:ext cx="1435100" cy="7239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rostokąt 6">
            <a:extLst>
              <a:ext uri="{FF2B5EF4-FFF2-40B4-BE49-F238E27FC236}">
                <a16:creationId xmlns:a16="http://schemas.microsoft.com/office/drawing/2014/main" id="{CDB73893-CB6F-A8EF-BAD8-CA72DDB587E8}"/>
              </a:ext>
            </a:extLst>
          </p:cNvPr>
          <p:cNvSpPr/>
          <p:nvPr/>
        </p:nvSpPr>
        <p:spPr>
          <a:xfrm>
            <a:off x="6515099" y="2844001"/>
            <a:ext cx="3160241" cy="93098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rostokąt 7">
            <a:extLst>
              <a:ext uri="{FF2B5EF4-FFF2-40B4-BE49-F238E27FC236}">
                <a16:creationId xmlns:a16="http://schemas.microsoft.com/office/drawing/2014/main" id="{CF11B473-83A9-F79C-A9DA-19CD564EBB7B}"/>
              </a:ext>
            </a:extLst>
          </p:cNvPr>
          <p:cNvSpPr/>
          <p:nvPr/>
        </p:nvSpPr>
        <p:spPr>
          <a:xfrm>
            <a:off x="6342063" y="2752011"/>
            <a:ext cx="4080861" cy="114654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ole tekstowe 8">
            <a:extLst>
              <a:ext uri="{FF2B5EF4-FFF2-40B4-BE49-F238E27FC236}">
                <a16:creationId xmlns:a16="http://schemas.microsoft.com/office/drawing/2014/main" id="{0FA43DDC-23FE-3032-06F9-FAFCB6B13866}"/>
              </a:ext>
            </a:extLst>
          </p:cNvPr>
          <p:cNvSpPr txBox="1"/>
          <p:nvPr/>
        </p:nvSpPr>
        <p:spPr>
          <a:xfrm>
            <a:off x="6579973" y="2935873"/>
            <a:ext cx="963528" cy="307777"/>
          </a:xfrm>
          <a:prstGeom prst="rect">
            <a:avLst/>
          </a:prstGeom>
          <a:noFill/>
        </p:spPr>
        <p:txBody>
          <a:bodyPr wrap="square" rtlCol="0">
            <a:spAutoFit/>
          </a:bodyPr>
          <a:lstStyle/>
          <a:p>
            <a:pPr algn="ctr"/>
            <a:r>
              <a:rPr lang="pl-PL" sz="1400" dirty="0" err="1">
                <a:latin typeface="Poppins" panose="00000500000000000000" pitchFamily="2" charset="-18"/>
                <a:cs typeface="Poppins" panose="00000500000000000000" pitchFamily="2" charset="-18"/>
              </a:rPr>
              <a:t>bigram</a:t>
            </a:r>
            <a:endParaRPr lang="en-GB" dirty="0">
              <a:latin typeface="Poppins" panose="00000500000000000000" pitchFamily="2" charset="-18"/>
              <a:cs typeface="Poppins" panose="00000500000000000000" pitchFamily="2" charset="-18"/>
            </a:endParaRPr>
          </a:p>
        </p:txBody>
      </p:sp>
      <p:sp>
        <p:nvSpPr>
          <p:cNvPr id="10" name="pole tekstowe 9">
            <a:extLst>
              <a:ext uri="{FF2B5EF4-FFF2-40B4-BE49-F238E27FC236}">
                <a16:creationId xmlns:a16="http://schemas.microsoft.com/office/drawing/2014/main" id="{70829B5B-65DD-51D8-46FF-51E7464944D7}"/>
              </a:ext>
            </a:extLst>
          </p:cNvPr>
          <p:cNvSpPr txBox="1"/>
          <p:nvPr/>
        </p:nvSpPr>
        <p:spPr>
          <a:xfrm>
            <a:off x="8770209" y="2832554"/>
            <a:ext cx="963528" cy="307777"/>
          </a:xfrm>
          <a:prstGeom prst="rect">
            <a:avLst/>
          </a:prstGeom>
          <a:noFill/>
        </p:spPr>
        <p:txBody>
          <a:bodyPr wrap="square" rtlCol="0">
            <a:spAutoFit/>
          </a:bodyPr>
          <a:lstStyle/>
          <a:p>
            <a:pPr algn="ctr"/>
            <a:r>
              <a:rPr lang="pl-PL" sz="1400" dirty="0" err="1">
                <a:latin typeface="Poppins" panose="00000500000000000000" pitchFamily="2" charset="-18"/>
                <a:cs typeface="Poppins" panose="00000500000000000000" pitchFamily="2" charset="-18"/>
              </a:rPr>
              <a:t>trigram</a:t>
            </a:r>
            <a:endParaRPr lang="en-GB" dirty="0">
              <a:latin typeface="Poppins" panose="00000500000000000000" pitchFamily="2" charset="-18"/>
              <a:cs typeface="Poppins" panose="00000500000000000000" pitchFamily="2" charset="-18"/>
            </a:endParaRPr>
          </a:p>
        </p:txBody>
      </p:sp>
      <p:sp>
        <p:nvSpPr>
          <p:cNvPr id="11" name="pole tekstowe 10">
            <a:extLst>
              <a:ext uri="{FF2B5EF4-FFF2-40B4-BE49-F238E27FC236}">
                <a16:creationId xmlns:a16="http://schemas.microsoft.com/office/drawing/2014/main" id="{7C2BDA74-3B06-A02E-F8FE-654E61959F42}"/>
              </a:ext>
            </a:extLst>
          </p:cNvPr>
          <p:cNvSpPr txBox="1"/>
          <p:nvPr/>
        </p:nvSpPr>
        <p:spPr>
          <a:xfrm>
            <a:off x="9584101" y="2754122"/>
            <a:ext cx="963528" cy="307777"/>
          </a:xfrm>
          <a:prstGeom prst="rect">
            <a:avLst/>
          </a:prstGeom>
          <a:noFill/>
        </p:spPr>
        <p:txBody>
          <a:bodyPr wrap="square" rtlCol="0">
            <a:spAutoFit/>
          </a:bodyPr>
          <a:lstStyle/>
          <a:p>
            <a:pPr algn="ctr"/>
            <a:r>
              <a:rPr lang="pl-PL" sz="1400" dirty="0">
                <a:latin typeface="Poppins" panose="00000500000000000000" pitchFamily="2" charset="-18"/>
                <a:cs typeface="Poppins" panose="00000500000000000000" pitchFamily="2" charset="-18"/>
              </a:rPr>
              <a:t>4-gram</a:t>
            </a:r>
            <a:endParaRPr lang="en-GB"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47943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867" y="1439036"/>
            <a:ext cx="5307965" cy="4622804"/>
          </a:xfrm>
          <a:prstGeom prst="rect">
            <a:avLst/>
          </a:prstGeom>
        </p:spPr>
        <p:txBody>
          <a:bodyPr vert="horz" wrap="square" lIns="0" tIns="40005" rIns="0" bIns="0" rtlCol="0">
            <a:spAutoFit/>
          </a:bodyPr>
          <a:lstStyle/>
          <a:p>
            <a:pPr marL="241300" marR="136525" indent="-228600">
              <a:lnSpc>
                <a:spcPct val="90000"/>
              </a:lnSpc>
              <a:spcBef>
                <a:spcPts val="315"/>
              </a:spcBef>
              <a:buFont typeface="Arial"/>
              <a:buChar char="•"/>
              <a:tabLst>
                <a:tab pos="241300" algn="l"/>
              </a:tabLst>
            </a:pPr>
            <a:r>
              <a:rPr sz="1800" dirty="0">
                <a:latin typeface="Poppins" panose="00000500000000000000" pitchFamily="2" charset="-18"/>
                <a:cs typeface="Poppins" panose="00000500000000000000" pitchFamily="2" charset="-18"/>
              </a:rPr>
              <a:t>There</a:t>
            </a:r>
            <a:r>
              <a:rPr sz="1800" spc="-90" dirty="0">
                <a:latin typeface="Poppins" panose="00000500000000000000" pitchFamily="2" charset="-18"/>
                <a:cs typeface="Poppins" panose="00000500000000000000" pitchFamily="2" charset="-18"/>
              </a:rPr>
              <a:t> </a:t>
            </a:r>
            <a:r>
              <a:rPr sz="1800" spc="80" dirty="0">
                <a:latin typeface="Poppins" panose="00000500000000000000" pitchFamily="2" charset="-18"/>
                <a:cs typeface="Poppins" panose="00000500000000000000" pitchFamily="2" charset="-18"/>
              </a:rPr>
              <a:t>are</a:t>
            </a:r>
            <a:r>
              <a:rPr sz="1800" spc="-7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multiple</a:t>
            </a:r>
            <a:r>
              <a:rPr sz="1800" spc="-114" dirty="0">
                <a:latin typeface="Poppins" panose="00000500000000000000" pitchFamily="2" charset="-18"/>
                <a:cs typeface="Poppins" panose="00000500000000000000" pitchFamily="2" charset="-18"/>
              </a:rPr>
              <a:t> </a:t>
            </a:r>
            <a:r>
              <a:rPr sz="1800" spc="90" dirty="0">
                <a:latin typeface="Poppins" panose="00000500000000000000" pitchFamily="2" charset="-18"/>
                <a:cs typeface="Poppins" panose="00000500000000000000" pitchFamily="2" charset="-18"/>
              </a:rPr>
              <a:t>ways</a:t>
            </a:r>
            <a:r>
              <a:rPr sz="1800" spc="-7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of</a:t>
            </a:r>
            <a:r>
              <a:rPr sz="1800" spc="-100"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word </a:t>
            </a:r>
            <a:r>
              <a:rPr sz="1800" dirty="0">
                <a:latin typeface="Poppins" panose="00000500000000000000" pitchFamily="2" charset="-18"/>
                <a:cs typeface="Poppins" panose="00000500000000000000" pitchFamily="2" charset="-18"/>
              </a:rPr>
              <a:t>embeddings,</a:t>
            </a:r>
            <a:r>
              <a:rPr sz="1800" spc="13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but</a:t>
            </a:r>
            <a:r>
              <a:rPr sz="1800" spc="14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leveraging</a:t>
            </a:r>
            <a:r>
              <a:rPr sz="1800" spc="110" dirty="0">
                <a:latin typeface="Poppins" panose="00000500000000000000" pitchFamily="2" charset="-18"/>
                <a:cs typeface="Poppins" panose="00000500000000000000" pitchFamily="2" charset="-18"/>
              </a:rPr>
              <a:t> </a:t>
            </a:r>
            <a:r>
              <a:rPr sz="1800" spc="55" dirty="0">
                <a:latin typeface="Poppins" panose="00000500000000000000" pitchFamily="2" charset="-18"/>
                <a:cs typeface="Poppins" panose="00000500000000000000" pitchFamily="2" charset="-18"/>
              </a:rPr>
              <a:t>Deep</a:t>
            </a:r>
            <a:r>
              <a:rPr sz="1800" spc="12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Learning </a:t>
            </a:r>
            <a:r>
              <a:rPr sz="1800" spc="-25" dirty="0">
                <a:latin typeface="Poppins" panose="00000500000000000000" pitchFamily="2" charset="-18"/>
                <a:cs typeface="Poppins" panose="00000500000000000000" pitchFamily="2" charset="-18"/>
              </a:rPr>
              <a:t>for</a:t>
            </a:r>
            <a:r>
              <a:rPr sz="1800" spc="-85"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this</a:t>
            </a:r>
            <a:r>
              <a:rPr sz="1800" spc="-11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task</a:t>
            </a:r>
            <a:r>
              <a:rPr sz="1800" spc="-100"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is</a:t>
            </a:r>
            <a:r>
              <a:rPr sz="1800" spc="-95" dirty="0">
                <a:latin typeface="Poppins" panose="00000500000000000000" pitchFamily="2" charset="-18"/>
                <a:cs typeface="Poppins" panose="00000500000000000000" pitchFamily="2" charset="-18"/>
              </a:rPr>
              <a:t> </a:t>
            </a:r>
            <a:r>
              <a:rPr sz="1800" spc="70" dirty="0">
                <a:latin typeface="Poppins" panose="00000500000000000000" pitchFamily="2" charset="-18"/>
                <a:cs typeface="Poppins" panose="00000500000000000000" pitchFamily="2" charset="-18"/>
              </a:rPr>
              <a:t>becoming</a:t>
            </a:r>
            <a:r>
              <a:rPr sz="1800" spc="-110" dirty="0">
                <a:latin typeface="Poppins" panose="00000500000000000000" pitchFamily="2" charset="-18"/>
                <a:cs typeface="Poppins" panose="00000500000000000000" pitchFamily="2" charset="-18"/>
              </a:rPr>
              <a:t> </a:t>
            </a:r>
            <a:r>
              <a:rPr sz="1800" spc="60" dirty="0">
                <a:latin typeface="Poppins" panose="00000500000000000000" pitchFamily="2" charset="-18"/>
                <a:cs typeface="Poppins" panose="00000500000000000000" pitchFamily="2" charset="-18"/>
              </a:rPr>
              <a:t>more</a:t>
            </a:r>
            <a:r>
              <a:rPr sz="1800" spc="-80" dirty="0">
                <a:latin typeface="Poppins" panose="00000500000000000000" pitchFamily="2" charset="-18"/>
                <a:cs typeface="Poppins" panose="00000500000000000000" pitchFamily="2" charset="-18"/>
              </a:rPr>
              <a:t> </a:t>
            </a:r>
            <a:r>
              <a:rPr sz="1800" spc="105" dirty="0">
                <a:latin typeface="Poppins" panose="00000500000000000000" pitchFamily="2" charset="-18"/>
                <a:cs typeface="Poppins" panose="00000500000000000000" pitchFamily="2" charset="-18"/>
              </a:rPr>
              <a:t>and</a:t>
            </a:r>
            <a:r>
              <a:rPr sz="1800" spc="-110" dirty="0">
                <a:latin typeface="Poppins" panose="00000500000000000000" pitchFamily="2" charset="-18"/>
                <a:cs typeface="Poppins" panose="00000500000000000000" pitchFamily="2" charset="-18"/>
              </a:rPr>
              <a:t> </a:t>
            </a:r>
            <a:r>
              <a:rPr sz="1800" spc="40" dirty="0">
                <a:latin typeface="Poppins" panose="00000500000000000000" pitchFamily="2" charset="-18"/>
                <a:cs typeface="Poppins" panose="00000500000000000000" pitchFamily="2" charset="-18"/>
              </a:rPr>
              <a:t>more </a:t>
            </a:r>
            <a:r>
              <a:rPr sz="1800" spc="90" dirty="0">
                <a:latin typeface="Poppins" panose="00000500000000000000" pitchFamily="2" charset="-18"/>
                <a:cs typeface="Poppins" panose="00000500000000000000" pitchFamily="2" charset="-18"/>
              </a:rPr>
              <a:t>common</a:t>
            </a:r>
            <a:endParaRPr sz="1800" dirty="0">
              <a:latin typeface="Poppins" panose="00000500000000000000" pitchFamily="2" charset="-18"/>
              <a:cs typeface="Poppins" panose="00000500000000000000" pitchFamily="2" charset="-18"/>
            </a:endParaRPr>
          </a:p>
          <a:p>
            <a:pPr>
              <a:lnSpc>
                <a:spcPct val="100000"/>
              </a:lnSpc>
              <a:spcBef>
                <a:spcPts val="1170"/>
              </a:spcBef>
              <a:buFont typeface="Arial"/>
              <a:buChar char="•"/>
            </a:pPr>
            <a:endParaRPr sz="1800" dirty="0">
              <a:latin typeface="Poppins" panose="00000500000000000000" pitchFamily="2" charset="-18"/>
              <a:cs typeface="Poppins" panose="00000500000000000000" pitchFamily="2" charset="-18"/>
            </a:endParaRPr>
          </a:p>
          <a:p>
            <a:pPr marL="241300" marR="5080" indent="-228600">
              <a:lnSpc>
                <a:spcPct val="90000"/>
              </a:lnSpc>
              <a:buFont typeface="Arial"/>
              <a:buChar char="•"/>
              <a:tabLst>
                <a:tab pos="241300" algn="l"/>
              </a:tabLst>
            </a:pPr>
            <a:r>
              <a:rPr sz="1800" spc="-55" dirty="0">
                <a:latin typeface="Poppins" panose="00000500000000000000" pitchFamily="2" charset="-18"/>
                <a:cs typeface="Poppins" panose="00000500000000000000" pitchFamily="2" charset="-18"/>
              </a:rPr>
              <a:t>This</a:t>
            </a:r>
            <a:r>
              <a:rPr sz="1800" spc="-5" dirty="0">
                <a:latin typeface="Poppins" panose="00000500000000000000" pitchFamily="2" charset="-18"/>
                <a:cs typeface="Poppins" panose="00000500000000000000" pitchFamily="2" charset="-18"/>
              </a:rPr>
              <a:t> </a:t>
            </a:r>
            <a:r>
              <a:rPr sz="1800" spc="-30" dirty="0">
                <a:latin typeface="Poppins" panose="00000500000000000000" pitchFamily="2" charset="-18"/>
                <a:cs typeface="Poppins" panose="00000500000000000000" pitchFamily="2" charset="-18"/>
              </a:rPr>
              <a:t>is</a:t>
            </a:r>
            <a:r>
              <a:rPr sz="1800" spc="-5" dirty="0">
                <a:latin typeface="Poppins" panose="00000500000000000000" pitchFamily="2" charset="-18"/>
                <a:cs typeface="Poppins" panose="00000500000000000000" pitchFamily="2" charset="-18"/>
              </a:rPr>
              <a:t> </a:t>
            </a:r>
            <a:r>
              <a:rPr sz="1800" spc="114" dirty="0">
                <a:latin typeface="Poppins" panose="00000500000000000000" pitchFamily="2" charset="-18"/>
                <a:cs typeface="Poppins" panose="00000500000000000000" pitchFamily="2" charset="-18"/>
              </a:rPr>
              <a:t>an</a:t>
            </a:r>
            <a:r>
              <a:rPr sz="1800" spc="2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example</a:t>
            </a:r>
            <a:r>
              <a:rPr sz="1800" spc="-1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of</a:t>
            </a:r>
            <a:r>
              <a:rPr sz="1800" spc="10" dirty="0">
                <a:latin typeface="Poppins" panose="00000500000000000000" pitchFamily="2" charset="-18"/>
                <a:cs typeface="Poppins" panose="00000500000000000000" pitchFamily="2" charset="-18"/>
              </a:rPr>
              <a:t> </a:t>
            </a:r>
            <a:r>
              <a:rPr sz="1800" spc="210" dirty="0">
                <a:latin typeface="Poppins" panose="00000500000000000000" pitchFamily="2" charset="-18"/>
                <a:cs typeface="Poppins" panose="00000500000000000000" pitchFamily="2" charset="-18"/>
              </a:rPr>
              <a:t>a</a:t>
            </a:r>
            <a:r>
              <a:rPr sz="1800" spc="-5" dirty="0">
                <a:latin typeface="Poppins" panose="00000500000000000000" pitchFamily="2" charset="-18"/>
                <a:cs typeface="Poppins" panose="00000500000000000000" pitchFamily="2" charset="-18"/>
              </a:rPr>
              <a:t> </a:t>
            </a:r>
            <a:r>
              <a:rPr sz="1800" spc="-25" dirty="0">
                <a:latin typeface="Poppins" panose="00000500000000000000" pitchFamily="2" charset="-18"/>
                <a:cs typeface="Poppins" panose="00000500000000000000" pitchFamily="2" charset="-18"/>
              </a:rPr>
              <a:t>self-</a:t>
            </a:r>
            <a:r>
              <a:rPr sz="1800" dirty="0">
                <a:latin typeface="Poppins" panose="00000500000000000000" pitchFamily="2" charset="-18"/>
                <a:cs typeface="Poppins" panose="00000500000000000000" pitchFamily="2" charset="-18"/>
              </a:rPr>
              <a:t>supervised</a:t>
            </a:r>
            <a:r>
              <a:rPr sz="1800" spc="-2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task. </a:t>
            </a:r>
            <a:r>
              <a:rPr sz="1800" spc="-55" dirty="0">
                <a:latin typeface="Poppins" panose="00000500000000000000" pitchFamily="2" charset="-18"/>
                <a:cs typeface="Poppins" panose="00000500000000000000" pitchFamily="2" charset="-18"/>
              </a:rPr>
              <a:t>It</a:t>
            </a:r>
            <a:r>
              <a:rPr sz="1800" spc="-50"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is</a:t>
            </a:r>
            <a:r>
              <a:rPr sz="1800" spc="-3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unsupervised</a:t>
            </a:r>
            <a:r>
              <a:rPr sz="1800" spc="-50" dirty="0">
                <a:latin typeface="Poppins" panose="00000500000000000000" pitchFamily="2" charset="-18"/>
                <a:cs typeface="Poppins" panose="00000500000000000000" pitchFamily="2" charset="-18"/>
              </a:rPr>
              <a:t> </a:t>
            </a:r>
            <a:r>
              <a:rPr sz="1800" spc="-55" dirty="0">
                <a:latin typeface="Poppins" panose="00000500000000000000" pitchFamily="2" charset="-18"/>
                <a:cs typeface="Poppins" panose="00000500000000000000" pitchFamily="2" charset="-18"/>
              </a:rPr>
              <a:t>itself,</a:t>
            </a:r>
            <a:r>
              <a:rPr sz="1800" spc="-45" dirty="0">
                <a:latin typeface="Poppins" panose="00000500000000000000" pitchFamily="2" charset="-18"/>
                <a:cs typeface="Poppins" panose="00000500000000000000" pitchFamily="2" charset="-18"/>
              </a:rPr>
              <a:t> </a:t>
            </a:r>
            <a:r>
              <a:rPr sz="1800" spc="110" dirty="0">
                <a:latin typeface="Poppins" panose="00000500000000000000" pitchFamily="2" charset="-18"/>
                <a:cs typeface="Poppins" panose="00000500000000000000" pitchFamily="2" charset="-18"/>
              </a:rPr>
              <a:t>as</a:t>
            </a:r>
            <a:r>
              <a:rPr sz="1800" spc="-30" dirty="0">
                <a:latin typeface="Poppins" panose="00000500000000000000" pitchFamily="2" charset="-18"/>
                <a:cs typeface="Poppins" panose="00000500000000000000" pitchFamily="2" charset="-18"/>
              </a:rPr>
              <a:t> </a:t>
            </a:r>
            <a:r>
              <a:rPr sz="1800" spc="95" dirty="0">
                <a:latin typeface="Poppins" panose="00000500000000000000" pitchFamily="2" charset="-18"/>
                <a:cs typeface="Poppins" panose="00000500000000000000" pitchFamily="2" charset="-18"/>
              </a:rPr>
              <a:t>we</a:t>
            </a:r>
            <a:r>
              <a:rPr sz="1800" spc="-35" dirty="0">
                <a:latin typeface="Poppins" panose="00000500000000000000" pitchFamily="2" charset="-18"/>
                <a:cs typeface="Poppins" panose="00000500000000000000" pitchFamily="2" charset="-18"/>
              </a:rPr>
              <a:t> </a:t>
            </a:r>
            <a:r>
              <a:rPr sz="1800" spc="100" dirty="0">
                <a:latin typeface="Poppins" panose="00000500000000000000" pitchFamily="2" charset="-18"/>
                <a:cs typeface="Poppins" panose="00000500000000000000" pitchFamily="2" charset="-18"/>
              </a:rPr>
              <a:t>have</a:t>
            </a:r>
            <a:r>
              <a:rPr sz="1800" spc="-35" dirty="0">
                <a:latin typeface="Poppins" panose="00000500000000000000" pitchFamily="2" charset="-18"/>
                <a:cs typeface="Poppins" panose="00000500000000000000" pitchFamily="2" charset="-18"/>
              </a:rPr>
              <a:t> </a:t>
            </a:r>
            <a:r>
              <a:rPr sz="1800" spc="-25" dirty="0">
                <a:latin typeface="Poppins" panose="00000500000000000000" pitchFamily="2" charset="-18"/>
                <a:cs typeface="Poppins" panose="00000500000000000000" pitchFamily="2" charset="-18"/>
              </a:rPr>
              <a:t>no </a:t>
            </a:r>
            <a:r>
              <a:rPr sz="1800" spc="60" dirty="0">
                <a:latin typeface="Poppins" panose="00000500000000000000" pitchFamily="2" charset="-18"/>
                <a:cs typeface="Poppins" panose="00000500000000000000" pitchFamily="2" charset="-18"/>
              </a:rPr>
              <a:t>labeled</a:t>
            </a:r>
            <a:r>
              <a:rPr sz="1800" spc="-45" dirty="0">
                <a:latin typeface="Poppins" panose="00000500000000000000" pitchFamily="2" charset="-18"/>
                <a:cs typeface="Poppins" panose="00000500000000000000" pitchFamily="2" charset="-18"/>
              </a:rPr>
              <a:t> </a:t>
            </a:r>
            <a:r>
              <a:rPr sz="1800" spc="110" dirty="0">
                <a:latin typeface="Poppins" panose="00000500000000000000" pitchFamily="2" charset="-18"/>
                <a:cs typeface="Poppins" panose="00000500000000000000" pitchFamily="2" charset="-18"/>
              </a:rPr>
              <a:t>data</a:t>
            </a:r>
            <a:r>
              <a:rPr sz="1800" spc="-20" dirty="0">
                <a:latin typeface="Poppins" panose="00000500000000000000" pitchFamily="2" charset="-18"/>
                <a:cs typeface="Poppins" panose="00000500000000000000" pitchFamily="2" charset="-18"/>
              </a:rPr>
              <a:t> </a:t>
            </a:r>
            <a:r>
              <a:rPr sz="1800" spc="-25" dirty="0">
                <a:latin typeface="Poppins" panose="00000500000000000000" pitchFamily="2" charset="-18"/>
                <a:cs typeface="Poppins" panose="00000500000000000000" pitchFamily="2" charset="-18"/>
              </a:rPr>
              <a:t>for</a:t>
            </a:r>
            <a:r>
              <a:rPr sz="1800" spc="-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the</a:t>
            </a:r>
            <a:r>
              <a:rPr sz="1800" spc="-3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correct</a:t>
            </a:r>
            <a:r>
              <a:rPr sz="1800" spc="-3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embeddings. </a:t>
            </a:r>
            <a:r>
              <a:rPr sz="1800" dirty="0">
                <a:latin typeface="Poppins" panose="00000500000000000000" pitchFamily="2" charset="-18"/>
                <a:cs typeface="Poppins" panose="00000500000000000000" pitchFamily="2" charset="-18"/>
              </a:rPr>
              <a:t>However</a:t>
            </a:r>
            <a:r>
              <a:rPr sz="1800" spc="2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the</a:t>
            </a:r>
            <a:r>
              <a:rPr sz="1800" spc="-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corpus</a:t>
            </a:r>
            <a:r>
              <a:rPr sz="1800" spc="-5" dirty="0">
                <a:latin typeface="Poppins" panose="00000500000000000000" pitchFamily="2" charset="-18"/>
                <a:cs typeface="Poppins" panose="00000500000000000000" pitchFamily="2" charset="-18"/>
              </a:rPr>
              <a:t> </a:t>
            </a:r>
            <a:r>
              <a:rPr sz="1800" spc="95" dirty="0">
                <a:latin typeface="Poppins" panose="00000500000000000000" pitchFamily="2" charset="-18"/>
                <a:cs typeface="Poppins" panose="00000500000000000000" pitchFamily="2" charset="-18"/>
              </a:rPr>
              <a:t>we</a:t>
            </a:r>
            <a:r>
              <a:rPr sz="1800" spc="5" dirty="0">
                <a:latin typeface="Poppins" panose="00000500000000000000" pitchFamily="2" charset="-18"/>
                <a:cs typeface="Poppins" panose="00000500000000000000" pitchFamily="2" charset="-18"/>
              </a:rPr>
              <a:t> </a:t>
            </a:r>
            <a:r>
              <a:rPr sz="1800" spc="60" dirty="0">
                <a:latin typeface="Poppins" panose="00000500000000000000" pitchFamily="2" charset="-18"/>
                <a:cs typeface="Poppins" panose="00000500000000000000" pitchFamily="2" charset="-18"/>
              </a:rPr>
              <a:t>use</a:t>
            </a:r>
            <a:r>
              <a:rPr sz="1800" spc="25" dirty="0">
                <a:latin typeface="Poppins" panose="00000500000000000000" pitchFamily="2" charset="-18"/>
                <a:cs typeface="Poppins" panose="00000500000000000000" pitchFamily="2" charset="-18"/>
              </a:rPr>
              <a:t> </a:t>
            </a:r>
            <a:r>
              <a:rPr sz="1800" spc="-40" dirty="0">
                <a:latin typeface="Poppins" panose="00000500000000000000" pitchFamily="2" charset="-18"/>
                <a:cs typeface="Poppins" panose="00000500000000000000" pitchFamily="2" charset="-18"/>
              </a:rPr>
              <a:t>for</a:t>
            </a:r>
            <a:r>
              <a:rPr sz="1800" spc="5"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training </a:t>
            </a:r>
            <a:r>
              <a:rPr sz="1800" dirty="0">
                <a:latin typeface="Poppins" panose="00000500000000000000" pitchFamily="2" charset="-18"/>
                <a:cs typeface="Poppins" panose="00000500000000000000" pitchFamily="2" charset="-18"/>
              </a:rPr>
              <a:t>provides</a:t>
            </a:r>
            <a:r>
              <a:rPr sz="1800" spc="-20" dirty="0">
                <a:latin typeface="Poppins" panose="00000500000000000000" pitchFamily="2" charset="-18"/>
                <a:cs typeface="Poppins" panose="00000500000000000000" pitchFamily="2" charset="-18"/>
              </a:rPr>
              <a:t> </a:t>
            </a:r>
            <a:r>
              <a:rPr sz="1800" spc="70" dirty="0">
                <a:latin typeface="Poppins" panose="00000500000000000000" pitchFamily="2" charset="-18"/>
                <a:cs typeface="Poppins" panose="00000500000000000000" pitchFamily="2" charset="-18"/>
              </a:rPr>
              <a:t>necessary</a:t>
            </a:r>
            <a:r>
              <a:rPr sz="1800"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contex,</a:t>
            </a:r>
            <a:r>
              <a:rPr sz="1800" spc="-1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which</a:t>
            </a:r>
            <a:r>
              <a:rPr sz="1800" spc="-25" dirty="0">
                <a:latin typeface="Poppins" panose="00000500000000000000" pitchFamily="2" charset="-18"/>
                <a:cs typeface="Poppins" panose="00000500000000000000" pitchFamily="2" charset="-18"/>
              </a:rPr>
              <a:t> </a:t>
            </a:r>
            <a:r>
              <a:rPr sz="1800" spc="90" dirty="0">
                <a:latin typeface="Poppins" panose="00000500000000000000" pitchFamily="2" charset="-18"/>
                <a:cs typeface="Poppins" panose="00000500000000000000" pitchFamily="2" charset="-18"/>
              </a:rPr>
              <a:t>has</a:t>
            </a:r>
            <a:r>
              <a:rPr sz="1800" spc="-20" dirty="0">
                <a:latin typeface="Poppins" panose="00000500000000000000" pitchFamily="2" charset="-18"/>
                <a:cs typeface="Poppins" panose="00000500000000000000" pitchFamily="2" charset="-18"/>
              </a:rPr>
              <a:t> </a:t>
            </a:r>
            <a:r>
              <a:rPr sz="1800" spc="60" dirty="0">
                <a:latin typeface="Poppins" panose="00000500000000000000" pitchFamily="2" charset="-18"/>
                <a:cs typeface="Poppins" panose="00000500000000000000" pitchFamily="2" charset="-18"/>
              </a:rPr>
              <a:t>some </a:t>
            </a:r>
            <a:r>
              <a:rPr sz="1800" spc="-10" dirty="0">
                <a:latin typeface="Poppins" panose="00000500000000000000" pitchFamily="2" charset="-18"/>
                <a:cs typeface="Poppins" panose="00000500000000000000" pitchFamily="2" charset="-18"/>
              </a:rPr>
              <a:t>similarities</a:t>
            </a:r>
            <a:r>
              <a:rPr sz="1800" spc="-2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to</a:t>
            </a:r>
            <a:r>
              <a:rPr sz="1800" spc="30" dirty="0">
                <a:latin typeface="Poppins" panose="00000500000000000000" pitchFamily="2" charset="-18"/>
                <a:cs typeface="Poppins" panose="00000500000000000000" pitchFamily="2" charset="-18"/>
              </a:rPr>
              <a:t> </a:t>
            </a:r>
            <a:r>
              <a:rPr sz="1800" spc="210" dirty="0">
                <a:latin typeface="Poppins" panose="00000500000000000000" pitchFamily="2" charset="-18"/>
                <a:cs typeface="Poppins" panose="00000500000000000000" pitchFamily="2" charset="-18"/>
              </a:rPr>
              <a:t>a</a:t>
            </a:r>
            <a:r>
              <a:rPr sz="1800" spc="4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supervised</a:t>
            </a:r>
            <a:r>
              <a:rPr sz="1800" spc="2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learning</a:t>
            </a:r>
            <a:r>
              <a:rPr sz="1800" spc="5"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problem</a:t>
            </a:r>
            <a:endParaRPr sz="1800" dirty="0">
              <a:latin typeface="Poppins" panose="00000500000000000000" pitchFamily="2" charset="-18"/>
              <a:cs typeface="Poppins" panose="00000500000000000000" pitchFamily="2" charset="-18"/>
            </a:endParaRPr>
          </a:p>
          <a:p>
            <a:pPr>
              <a:lnSpc>
                <a:spcPct val="100000"/>
              </a:lnSpc>
              <a:spcBef>
                <a:spcPts val="1215"/>
              </a:spcBef>
              <a:buFont typeface="Arial"/>
              <a:buChar char="•"/>
            </a:pPr>
            <a:endParaRPr sz="1800" dirty="0">
              <a:latin typeface="Poppins" panose="00000500000000000000" pitchFamily="2" charset="-18"/>
              <a:cs typeface="Poppins" panose="00000500000000000000" pitchFamily="2" charset="-18"/>
            </a:endParaRPr>
          </a:p>
          <a:p>
            <a:pPr marL="241300" marR="77470" indent="-228600">
              <a:lnSpc>
                <a:spcPts val="1939"/>
              </a:lnSpc>
              <a:buFont typeface="Arial"/>
              <a:buChar char="•"/>
              <a:tabLst>
                <a:tab pos="241300" algn="l"/>
              </a:tabLst>
            </a:pPr>
            <a:r>
              <a:rPr sz="1800" spc="10" dirty="0">
                <a:latin typeface="Poppins" panose="00000500000000000000" pitchFamily="2" charset="-18"/>
                <a:cs typeface="Poppins" panose="00000500000000000000" pitchFamily="2" charset="-18"/>
              </a:rPr>
              <a:t>Embeddings</a:t>
            </a:r>
            <a:r>
              <a:rPr sz="1800" spc="-30" dirty="0">
                <a:latin typeface="Poppins" panose="00000500000000000000" pitchFamily="2" charset="-18"/>
                <a:cs typeface="Poppins" panose="00000500000000000000" pitchFamily="2" charset="-18"/>
              </a:rPr>
              <a:t> </a:t>
            </a:r>
            <a:r>
              <a:rPr sz="1800" spc="80" dirty="0">
                <a:latin typeface="Poppins" panose="00000500000000000000" pitchFamily="2" charset="-18"/>
                <a:cs typeface="Poppins" panose="00000500000000000000" pitchFamily="2" charset="-18"/>
              </a:rPr>
              <a:t>are</a:t>
            </a:r>
            <a:r>
              <a:rPr sz="180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often</a:t>
            </a:r>
            <a:r>
              <a:rPr sz="1800" spc="-25" dirty="0">
                <a:latin typeface="Poppins" panose="00000500000000000000" pitchFamily="2" charset="-18"/>
                <a:cs typeface="Poppins" panose="00000500000000000000" pitchFamily="2" charset="-18"/>
              </a:rPr>
              <a:t> </a:t>
            </a:r>
            <a:r>
              <a:rPr sz="1800" spc="80" dirty="0">
                <a:latin typeface="Poppins" panose="00000500000000000000" pitchFamily="2" charset="-18"/>
                <a:cs typeface="Poppins" panose="00000500000000000000" pitchFamily="2" charset="-18"/>
              </a:rPr>
              <a:t>created</a:t>
            </a:r>
            <a:r>
              <a:rPr sz="1800" spc="-35" dirty="0">
                <a:latin typeface="Poppins" panose="00000500000000000000" pitchFamily="2" charset="-18"/>
                <a:cs typeface="Poppins" panose="00000500000000000000" pitchFamily="2" charset="-18"/>
              </a:rPr>
              <a:t> </a:t>
            </a:r>
            <a:r>
              <a:rPr sz="1800" spc="110" dirty="0">
                <a:latin typeface="Poppins" panose="00000500000000000000" pitchFamily="2" charset="-18"/>
                <a:cs typeface="Poppins" panose="00000500000000000000" pitchFamily="2" charset="-18"/>
              </a:rPr>
              <a:t>as</a:t>
            </a:r>
            <a:r>
              <a:rPr sz="1800" spc="-15" dirty="0">
                <a:latin typeface="Poppins" panose="00000500000000000000" pitchFamily="2" charset="-18"/>
                <a:cs typeface="Poppins" panose="00000500000000000000" pitchFamily="2" charset="-18"/>
              </a:rPr>
              <a:t> </a:t>
            </a:r>
            <a:r>
              <a:rPr sz="1800" spc="-25" dirty="0">
                <a:latin typeface="Poppins" panose="00000500000000000000" pitchFamily="2" charset="-18"/>
                <a:cs typeface="Poppins" panose="00000500000000000000" pitchFamily="2" charset="-18"/>
              </a:rPr>
              <a:t>by- </a:t>
            </a:r>
            <a:r>
              <a:rPr sz="1800" dirty="0">
                <a:latin typeface="Poppins" panose="00000500000000000000" pitchFamily="2" charset="-18"/>
                <a:cs typeface="Poppins" panose="00000500000000000000" pitchFamily="2" charset="-18"/>
              </a:rPr>
              <a:t>product</a:t>
            </a:r>
            <a:r>
              <a:rPr sz="1800" spc="-2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of </a:t>
            </a:r>
            <a:r>
              <a:rPr sz="1800" spc="210" dirty="0">
                <a:latin typeface="Poppins" panose="00000500000000000000" pitchFamily="2" charset="-18"/>
                <a:cs typeface="Poppins" panose="00000500000000000000" pitchFamily="2" charset="-18"/>
              </a:rPr>
              <a:t>a</a:t>
            </a:r>
            <a:r>
              <a:rPr sz="1800" spc="-3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supervised</a:t>
            </a:r>
            <a:r>
              <a:rPr sz="1800" spc="-10" dirty="0">
                <a:latin typeface="Poppins" panose="00000500000000000000" pitchFamily="2" charset="-18"/>
                <a:cs typeface="Poppins" panose="00000500000000000000" pitchFamily="2" charset="-18"/>
              </a:rPr>
              <a:t> </a:t>
            </a:r>
            <a:r>
              <a:rPr sz="1800" spc="-85" dirty="0">
                <a:latin typeface="Poppins" panose="00000500000000000000" pitchFamily="2" charset="-18"/>
                <a:cs typeface="Poppins" panose="00000500000000000000" pitchFamily="2" charset="-18"/>
              </a:rPr>
              <a:t>NLP</a:t>
            </a:r>
            <a:r>
              <a:rPr sz="1800" spc="-20" dirty="0">
                <a:latin typeface="Poppins" panose="00000500000000000000" pitchFamily="2" charset="-18"/>
                <a:cs typeface="Poppins" panose="00000500000000000000" pitchFamily="2" charset="-18"/>
              </a:rPr>
              <a:t> </a:t>
            </a:r>
            <a:r>
              <a:rPr sz="1800" spc="-30" dirty="0">
                <a:latin typeface="Poppins" panose="00000500000000000000" pitchFamily="2" charset="-18"/>
                <a:cs typeface="Poppins" panose="00000500000000000000" pitchFamily="2" charset="-18"/>
              </a:rPr>
              <a:t>task,</a:t>
            </a:r>
            <a:r>
              <a:rPr sz="180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this</a:t>
            </a:r>
            <a:r>
              <a:rPr sz="1800" spc="-35"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allows </a:t>
            </a:r>
            <a:r>
              <a:rPr sz="1800" dirty="0">
                <a:latin typeface="Poppins" panose="00000500000000000000" pitchFamily="2" charset="-18"/>
                <a:cs typeface="Poppins" panose="00000500000000000000" pitchFamily="2" charset="-18"/>
              </a:rPr>
              <a:t>us</a:t>
            </a:r>
            <a:r>
              <a:rPr sz="1800" spc="-4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to</a:t>
            </a:r>
            <a:r>
              <a:rPr sz="1800" spc="-7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guide</a:t>
            </a:r>
            <a:r>
              <a:rPr sz="1800" spc="-55"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our</a:t>
            </a:r>
            <a:r>
              <a:rPr sz="1800" spc="-60" dirty="0">
                <a:latin typeface="Poppins" panose="00000500000000000000" pitchFamily="2" charset="-18"/>
                <a:cs typeface="Poppins" panose="00000500000000000000" pitchFamily="2" charset="-18"/>
              </a:rPr>
              <a:t> </a:t>
            </a:r>
            <a:r>
              <a:rPr sz="1800" spc="65" dirty="0">
                <a:latin typeface="Poppins" panose="00000500000000000000" pitchFamily="2" charset="-18"/>
                <a:cs typeface="Poppins" panose="00000500000000000000" pitchFamily="2" charset="-18"/>
              </a:rPr>
              <a:t>embeddings</a:t>
            </a:r>
            <a:r>
              <a:rPr sz="1800" spc="-60" dirty="0">
                <a:latin typeface="Poppins" panose="00000500000000000000" pitchFamily="2" charset="-18"/>
                <a:cs typeface="Poppins" panose="00000500000000000000" pitchFamily="2" charset="-18"/>
              </a:rPr>
              <a:t> </a:t>
            </a:r>
            <a:r>
              <a:rPr sz="1800" dirty="0">
                <a:latin typeface="Poppins" panose="00000500000000000000" pitchFamily="2" charset="-18"/>
                <a:cs typeface="Poppins" panose="00000500000000000000" pitchFamily="2" charset="-18"/>
              </a:rPr>
              <a:t>to</a:t>
            </a:r>
            <a:r>
              <a:rPr sz="1800" spc="-55" dirty="0">
                <a:latin typeface="Poppins" panose="00000500000000000000" pitchFamily="2" charset="-18"/>
                <a:cs typeface="Poppins" panose="00000500000000000000" pitchFamily="2" charset="-18"/>
              </a:rPr>
              <a:t> </a:t>
            </a:r>
            <a:r>
              <a:rPr sz="1800" spc="105" dirty="0">
                <a:latin typeface="Poppins" panose="00000500000000000000" pitchFamily="2" charset="-18"/>
                <a:cs typeface="Poppins" panose="00000500000000000000" pitchFamily="2" charset="-18"/>
              </a:rPr>
              <a:t>match</a:t>
            </a:r>
            <a:r>
              <a:rPr sz="1800" spc="-70" dirty="0">
                <a:latin typeface="Poppins" panose="00000500000000000000" pitchFamily="2" charset="-18"/>
                <a:cs typeface="Poppins" panose="00000500000000000000" pitchFamily="2" charset="-18"/>
              </a:rPr>
              <a:t> </a:t>
            </a:r>
            <a:r>
              <a:rPr sz="1800" spc="-25" dirty="0">
                <a:latin typeface="Poppins" panose="00000500000000000000" pitchFamily="2" charset="-18"/>
                <a:cs typeface="Poppins" panose="00000500000000000000" pitchFamily="2" charset="-18"/>
              </a:rPr>
              <a:t>our </a:t>
            </a:r>
            <a:r>
              <a:rPr sz="1800" dirty="0">
                <a:latin typeface="Poppins" panose="00000500000000000000" pitchFamily="2" charset="-18"/>
                <a:cs typeface="Poppins" panose="00000500000000000000" pitchFamily="2" charset="-18"/>
              </a:rPr>
              <a:t>specific</a:t>
            </a:r>
            <a:r>
              <a:rPr sz="1800" spc="165"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objective</a:t>
            </a:r>
            <a:endParaRPr sz="1800" dirty="0">
              <a:latin typeface="Poppins" panose="00000500000000000000" pitchFamily="2" charset="-18"/>
              <a:cs typeface="Poppins" panose="00000500000000000000" pitchFamily="2" charset="-18"/>
            </a:endParaRPr>
          </a:p>
        </p:txBody>
      </p:sp>
      <p:sp>
        <p:nvSpPr>
          <p:cNvPr id="4" name="object 4"/>
          <p:cNvSpPr txBox="1"/>
          <p:nvPr/>
        </p:nvSpPr>
        <p:spPr>
          <a:xfrm>
            <a:off x="6320154" y="1464690"/>
            <a:ext cx="5239385" cy="3146425"/>
          </a:xfrm>
          <a:prstGeom prst="rect">
            <a:avLst/>
          </a:prstGeom>
        </p:spPr>
        <p:txBody>
          <a:bodyPr vert="horz" wrap="square" lIns="0" tIns="12700" rIns="0" bIns="0" rtlCol="0">
            <a:spAutoFit/>
          </a:bodyPr>
          <a:lstStyle/>
          <a:p>
            <a:pPr marL="12700">
              <a:lnSpc>
                <a:spcPct val="100000"/>
              </a:lnSpc>
              <a:spcBef>
                <a:spcPts val="100"/>
              </a:spcBef>
            </a:pPr>
            <a:r>
              <a:rPr sz="1800" spc="-85" dirty="0">
                <a:latin typeface="Poppins" panose="00000500000000000000" pitchFamily="2" charset="-18"/>
                <a:cs typeface="Poppins" panose="00000500000000000000" pitchFamily="2" charset="-18"/>
              </a:rPr>
              <a:t>Examples</a:t>
            </a:r>
            <a:r>
              <a:rPr sz="1800" spc="-190" dirty="0">
                <a:latin typeface="Poppins" panose="00000500000000000000" pitchFamily="2" charset="-18"/>
                <a:cs typeface="Poppins" panose="00000500000000000000" pitchFamily="2" charset="-18"/>
              </a:rPr>
              <a:t> </a:t>
            </a:r>
            <a:r>
              <a:rPr sz="1800" spc="-65" dirty="0">
                <a:latin typeface="Poppins" panose="00000500000000000000" pitchFamily="2" charset="-18"/>
                <a:cs typeface="Poppins" panose="00000500000000000000" pitchFamily="2" charset="-18"/>
              </a:rPr>
              <a:t>of</a:t>
            </a:r>
            <a:r>
              <a:rPr sz="1800" spc="-165" dirty="0">
                <a:latin typeface="Poppins" panose="00000500000000000000" pitchFamily="2" charset="-18"/>
                <a:cs typeface="Poppins" panose="00000500000000000000" pitchFamily="2" charset="-18"/>
              </a:rPr>
              <a:t> </a:t>
            </a:r>
            <a:r>
              <a:rPr sz="1800" spc="-35" dirty="0">
                <a:latin typeface="Poppins" panose="00000500000000000000" pitchFamily="2" charset="-18"/>
                <a:cs typeface="Poppins" panose="00000500000000000000" pitchFamily="2" charset="-18"/>
              </a:rPr>
              <a:t>more</a:t>
            </a:r>
            <a:r>
              <a:rPr sz="1800" spc="-195"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popular</a:t>
            </a:r>
            <a:r>
              <a:rPr sz="1800" spc="-175" dirty="0">
                <a:latin typeface="Poppins" panose="00000500000000000000" pitchFamily="2" charset="-18"/>
                <a:cs typeface="Poppins" panose="00000500000000000000" pitchFamily="2" charset="-18"/>
              </a:rPr>
              <a:t> </a:t>
            </a:r>
            <a:r>
              <a:rPr sz="1800" spc="-229" dirty="0">
                <a:latin typeface="Poppins" panose="00000500000000000000" pitchFamily="2" charset="-18"/>
                <a:cs typeface="Poppins" panose="00000500000000000000" pitchFamily="2" charset="-18"/>
              </a:rPr>
              <a:t>DL</a:t>
            </a:r>
            <a:r>
              <a:rPr sz="1800" spc="-17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embeddings</a:t>
            </a:r>
            <a:endParaRPr sz="1800">
              <a:latin typeface="Poppins" panose="00000500000000000000" pitchFamily="2" charset="-18"/>
              <a:cs typeface="Poppins" panose="00000500000000000000" pitchFamily="2" charset="-18"/>
            </a:endParaRPr>
          </a:p>
          <a:p>
            <a:pPr>
              <a:lnSpc>
                <a:spcPct val="100000"/>
              </a:lnSpc>
              <a:spcBef>
                <a:spcPts val="509"/>
              </a:spcBef>
            </a:pPr>
            <a:endParaRPr sz="1800">
              <a:latin typeface="Poppins" panose="00000500000000000000" pitchFamily="2" charset="-18"/>
              <a:cs typeface="Poppins" panose="00000500000000000000" pitchFamily="2" charset="-18"/>
            </a:endParaRPr>
          </a:p>
          <a:p>
            <a:pPr marL="240665" indent="-227965">
              <a:lnSpc>
                <a:spcPct val="100000"/>
              </a:lnSpc>
              <a:buFont typeface="Arial"/>
              <a:buChar char="•"/>
              <a:tabLst>
                <a:tab pos="240665" algn="l"/>
              </a:tabLst>
            </a:pPr>
            <a:r>
              <a:rPr sz="2000" spc="-65" dirty="0">
                <a:latin typeface="Poppins" panose="00000500000000000000" pitchFamily="2" charset="-18"/>
                <a:cs typeface="Poppins" panose="00000500000000000000" pitchFamily="2" charset="-18"/>
              </a:rPr>
              <a:t>BERT</a:t>
            </a:r>
            <a:r>
              <a:rPr sz="2000" spc="-95" dirty="0">
                <a:latin typeface="Poppins" panose="00000500000000000000" pitchFamily="2" charset="-18"/>
                <a:cs typeface="Poppins" panose="00000500000000000000" pitchFamily="2" charset="-18"/>
              </a:rPr>
              <a:t> </a:t>
            </a:r>
            <a:r>
              <a:rPr sz="2000" spc="45" dirty="0">
                <a:latin typeface="Poppins" panose="00000500000000000000" pitchFamily="2" charset="-18"/>
                <a:cs typeface="Poppins" panose="00000500000000000000" pitchFamily="2" charset="-18"/>
              </a:rPr>
              <a:t>(Google,</a:t>
            </a:r>
            <a:r>
              <a:rPr sz="2000" spc="-114" dirty="0">
                <a:latin typeface="Poppins" panose="00000500000000000000" pitchFamily="2" charset="-18"/>
                <a:cs typeface="Poppins" panose="00000500000000000000" pitchFamily="2" charset="-18"/>
              </a:rPr>
              <a:t> </a:t>
            </a:r>
            <a:r>
              <a:rPr sz="2000" spc="-10" dirty="0">
                <a:latin typeface="Poppins" panose="00000500000000000000" pitchFamily="2" charset="-18"/>
                <a:cs typeface="Poppins" panose="00000500000000000000" pitchFamily="2" charset="-18"/>
              </a:rPr>
              <a:t>2018):</a:t>
            </a:r>
            <a:endParaRPr sz="2000">
              <a:latin typeface="Poppins" panose="00000500000000000000" pitchFamily="2" charset="-18"/>
              <a:cs typeface="Poppins" panose="00000500000000000000" pitchFamily="2" charset="-18"/>
            </a:endParaRPr>
          </a:p>
          <a:p>
            <a:pPr marL="240665" indent="-227965">
              <a:lnSpc>
                <a:spcPct val="100000"/>
              </a:lnSpc>
              <a:spcBef>
                <a:spcPts val="755"/>
              </a:spcBef>
              <a:buFont typeface="Arial"/>
              <a:buChar char="•"/>
              <a:tabLst>
                <a:tab pos="240665" algn="l"/>
              </a:tabLst>
            </a:pPr>
            <a:r>
              <a:rPr sz="2000" spc="-60" dirty="0">
                <a:latin typeface="Poppins" panose="00000500000000000000" pitchFamily="2" charset="-18"/>
                <a:cs typeface="Poppins" panose="00000500000000000000" pitchFamily="2" charset="-18"/>
              </a:rPr>
              <a:t>ELMo</a:t>
            </a:r>
            <a:r>
              <a:rPr sz="2000" spc="-70" dirty="0">
                <a:latin typeface="Poppins" panose="00000500000000000000" pitchFamily="2" charset="-18"/>
                <a:cs typeface="Poppins" panose="00000500000000000000" pitchFamily="2" charset="-18"/>
              </a:rPr>
              <a:t> </a:t>
            </a:r>
            <a:r>
              <a:rPr sz="2000" dirty="0">
                <a:latin typeface="Poppins" panose="00000500000000000000" pitchFamily="2" charset="-18"/>
                <a:cs typeface="Poppins" panose="00000500000000000000" pitchFamily="2" charset="-18"/>
              </a:rPr>
              <a:t>(Allen</a:t>
            </a:r>
            <a:r>
              <a:rPr sz="2000" spc="-75" dirty="0">
                <a:latin typeface="Poppins" panose="00000500000000000000" pitchFamily="2" charset="-18"/>
                <a:cs typeface="Poppins" panose="00000500000000000000" pitchFamily="2" charset="-18"/>
              </a:rPr>
              <a:t> </a:t>
            </a:r>
            <a:r>
              <a:rPr sz="2000" dirty="0">
                <a:latin typeface="Poppins" panose="00000500000000000000" pitchFamily="2" charset="-18"/>
                <a:cs typeface="Poppins" panose="00000500000000000000" pitchFamily="2" charset="-18"/>
              </a:rPr>
              <a:t>Institute</a:t>
            </a:r>
            <a:r>
              <a:rPr sz="2000" spc="-105" dirty="0">
                <a:latin typeface="Poppins" panose="00000500000000000000" pitchFamily="2" charset="-18"/>
                <a:cs typeface="Poppins" panose="00000500000000000000" pitchFamily="2" charset="-18"/>
              </a:rPr>
              <a:t> </a:t>
            </a:r>
            <a:r>
              <a:rPr sz="2000" spc="-20" dirty="0">
                <a:latin typeface="Poppins" panose="00000500000000000000" pitchFamily="2" charset="-18"/>
                <a:cs typeface="Poppins" panose="00000500000000000000" pitchFamily="2" charset="-18"/>
              </a:rPr>
              <a:t>for</a:t>
            </a:r>
            <a:r>
              <a:rPr sz="2000" spc="-45" dirty="0">
                <a:latin typeface="Poppins" panose="00000500000000000000" pitchFamily="2" charset="-18"/>
                <a:cs typeface="Poppins" panose="00000500000000000000" pitchFamily="2" charset="-18"/>
              </a:rPr>
              <a:t> </a:t>
            </a:r>
            <a:r>
              <a:rPr sz="2000" spc="-130" dirty="0">
                <a:latin typeface="Poppins" panose="00000500000000000000" pitchFamily="2" charset="-18"/>
                <a:cs typeface="Poppins" panose="00000500000000000000" pitchFamily="2" charset="-18"/>
              </a:rPr>
              <a:t>AI,</a:t>
            </a:r>
            <a:r>
              <a:rPr sz="2000" spc="-55" dirty="0">
                <a:latin typeface="Poppins" panose="00000500000000000000" pitchFamily="2" charset="-18"/>
                <a:cs typeface="Poppins" panose="00000500000000000000" pitchFamily="2" charset="-18"/>
              </a:rPr>
              <a:t> </a:t>
            </a:r>
            <a:r>
              <a:rPr sz="2000" spc="-10" dirty="0">
                <a:latin typeface="Poppins" panose="00000500000000000000" pitchFamily="2" charset="-18"/>
                <a:cs typeface="Poppins" panose="00000500000000000000" pitchFamily="2" charset="-18"/>
              </a:rPr>
              <a:t>2018)</a:t>
            </a:r>
            <a:endParaRPr sz="2000">
              <a:latin typeface="Poppins" panose="00000500000000000000" pitchFamily="2" charset="-18"/>
              <a:cs typeface="Poppins" panose="00000500000000000000" pitchFamily="2" charset="-18"/>
            </a:endParaRPr>
          </a:p>
          <a:p>
            <a:pPr marL="240665" indent="-227965">
              <a:lnSpc>
                <a:spcPct val="100000"/>
              </a:lnSpc>
              <a:spcBef>
                <a:spcPts val="770"/>
              </a:spcBef>
              <a:buFont typeface="Arial"/>
              <a:buChar char="•"/>
              <a:tabLst>
                <a:tab pos="240665" algn="l"/>
              </a:tabLst>
            </a:pPr>
            <a:r>
              <a:rPr sz="2000" spc="-35" dirty="0">
                <a:latin typeface="Poppins" panose="00000500000000000000" pitchFamily="2" charset="-18"/>
                <a:cs typeface="Poppins" panose="00000500000000000000" pitchFamily="2" charset="-18"/>
              </a:rPr>
              <a:t>GPT-</a:t>
            </a:r>
            <a:r>
              <a:rPr sz="2000" spc="-120" dirty="0">
                <a:latin typeface="Poppins" panose="00000500000000000000" pitchFamily="2" charset="-18"/>
                <a:cs typeface="Poppins" panose="00000500000000000000" pitchFamily="2" charset="-18"/>
              </a:rPr>
              <a:t>2</a:t>
            </a:r>
            <a:r>
              <a:rPr sz="2000" spc="-10" dirty="0">
                <a:latin typeface="Poppins" panose="00000500000000000000" pitchFamily="2" charset="-18"/>
                <a:cs typeface="Poppins" panose="00000500000000000000" pitchFamily="2" charset="-18"/>
              </a:rPr>
              <a:t> </a:t>
            </a:r>
            <a:r>
              <a:rPr sz="2000" dirty="0">
                <a:latin typeface="Poppins" panose="00000500000000000000" pitchFamily="2" charset="-18"/>
                <a:cs typeface="Poppins" panose="00000500000000000000" pitchFamily="2" charset="-18"/>
              </a:rPr>
              <a:t>(OpenAI,</a:t>
            </a:r>
            <a:r>
              <a:rPr sz="2000" spc="-35" dirty="0">
                <a:latin typeface="Poppins" panose="00000500000000000000" pitchFamily="2" charset="-18"/>
                <a:cs typeface="Poppins" panose="00000500000000000000" pitchFamily="2" charset="-18"/>
              </a:rPr>
              <a:t> </a:t>
            </a:r>
            <a:r>
              <a:rPr sz="2000" spc="-20" dirty="0">
                <a:latin typeface="Poppins" panose="00000500000000000000" pitchFamily="2" charset="-18"/>
                <a:cs typeface="Poppins" panose="00000500000000000000" pitchFamily="2" charset="-18"/>
              </a:rPr>
              <a:t>2018)</a:t>
            </a:r>
            <a:endParaRPr sz="2000">
              <a:latin typeface="Poppins" panose="00000500000000000000" pitchFamily="2" charset="-18"/>
              <a:cs typeface="Poppins" panose="00000500000000000000" pitchFamily="2" charset="-18"/>
            </a:endParaRPr>
          </a:p>
          <a:p>
            <a:pPr>
              <a:lnSpc>
                <a:spcPct val="100000"/>
              </a:lnSpc>
              <a:spcBef>
                <a:spcPts val="1110"/>
              </a:spcBef>
            </a:pPr>
            <a:endParaRPr sz="2000">
              <a:latin typeface="Poppins" panose="00000500000000000000" pitchFamily="2" charset="-18"/>
              <a:cs typeface="Poppins" panose="00000500000000000000" pitchFamily="2" charset="-18"/>
            </a:endParaRPr>
          </a:p>
          <a:p>
            <a:pPr marL="12700" marR="5080">
              <a:lnSpc>
                <a:spcPts val="2160"/>
              </a:lnSpc>
            </a:pPr>
            <a:r>
              <a:rPr sz="2000" dirty="0">
                <a:latin typeface="Poppins" panose="00000500000000000000" pitchFamily="2" charset="-18"/>
                <a:cs typeface="Poppins" panose="00000500000000000000" pitchFamily="2" charset="-18"/>
              </a:rPr>
              <a:t>These</a:t>
            </a:r>
            <a:r>
              <a:rPr sz="2000" spc="10" dirty="0">
                <a:latin typeface="Poppins" panose="00000500000000000000" pitchFamily="2" charset="-18"/>
                <a:cs typeface="Poppins" panose="00000500000000000000" pitchFamily="2" charset="-18"/>
              </a:rPr>
              <a:t> </a:t>
            </a:r>
            <a:r>
              <a:rPr sz="2000" dirty="0">
                <a:latin typeface="Poppins" panose="00000500000000000000" pitchFamily="2" charset="-18"/>
                <a:cs typeface="Poppins" panose="00000500000000000000" pitchFamily="2" charset="-18"/>
              </a:rPr>
              <a:t>pre-trained</a:t>
            </a:r>
            <a:r>
              <a:rPr sz="2000" spc="-15" dirty="0">
                <a:latin typeface="Poppins" panose="00000500000000000000" pitchFamily="2" charset="-18"/>
                <a:cs typeface="Poppins" panose="00000500000000000000" pitchFamily="2" charset="-18"/>
              </a:rPr>
              <a:t> </a:t>
            </a:r>
            <a:r>
              <a:rPr sz="2000" spc="75" dirty="0">
                <a:latin typeface="Poppins" panose="00000500000000000000" pitchFamily="2" charset="-18"/>
                <a:cs typeface="Poppins" panose="00000500000000000000" pitchFamily="2" charset="-18"/>
              </a:rPr>
              <a:t>embeddings</a:t>
            </a:r>
            <a:r>
              <a:rPr sz="2000" spc="-5" dirty="0">
                <a:latin typeface="Poppins" panose="00000500000000000000" pitchFamily="2" charset="-18"/>
                <a:cs typeface="Poppins" panose="00000500000000000000" pitchFamily="2" charset="-18"/>
              </a:rPr>
              <a:t> </a:t>
            </a:r>
            <a:r>
              <a:rPr sz="2000" spc="-35" dirty="0">
                <a:latin typeface="Poppins" panose="00000500000000000000" pitchFamily="2" charset="-18"/>
                <a:cs typeface="Poppins" panose="00000500000000000000" pitchFamily="2" charset="-18"/>
              </a:rPr>
              <a:t>for</a:t>
            </a:r>
            <a:r>
              <a:rPr sz="2000" spc="35" dirty="0">
                <a:latin typeface="Poppins" panose="00000500000000000000" pitchFamily="2" charset="-18"/>
                <a:cs typeface="Poppins" panose="00000500000000000000" pitchFamily="2" charset="-18"/>
              </a:rPr>
              <a:t> </a:t>
            </a:r>
            <a:r>
              <a:rPr sz="2000" spc="-25" dirty="0">
                <a:latin typeface="Poppins" panose="00000500000000000000" pitchFamily="2" charset="-18"/>
                <a:cs typeface="Poppins" panose="00000500000000000000" pitchFamily="2" charset="-18"/>
              </a:rPr>
              <a:t>the </a:t>
            </a:r>
            <a:r>
              <a:rPr sz="2000" dirty="0">
                <a:latin typeface="Poppins" panose="00000500000000000000" pitchFamily="2" charset="-18"/>
                <a:cs typeface="Poppins" panose="00000500000000000000" pitchFamily="2" charset="-18"/>
              </a:rPr>
              <a:t>following</a:t>
            </a:r>
            <a:r>
              <a:rPr sz="2000" spc="-130" dirty="0">
                <a:latin typeface="Poppins" panose="00000500000000000000" pitchFamily="2" charset="-18"/>
                <a:cs typeface="Poppins" panose="00000500000000000000" pitchFamily="2" charset="-18"/>
              </a:rPr>
              <a:t> </a:t>
            </a:r>
            <a:r>
              <a:rPr sz="2000" spc="70" dirty="0">
                <a:latin typeface="Poppins" panose="00000500000000000000" pitchFamily="2" charset="-18"/>
                <a:cs typeface="Poppins" panose="00000500000000000000" pitchFamily="2" charset="-18"/>
              </a:rPr>
              <a:t>model</a:t>
            </a:r>
            <a:r>
              <a:rPr sz="2000" spc="-125" dirty="0">
                <a:latin typeface="Poppins" panose="00000500000000000000" pitchFamily="2" charset="-18"/>
                <a:cs typeface="Poppins" panose="00000500000000000000" pitchFamily="2" charset="-18"/>
              </a:rPr>
              <a:t> </a:t>
            </a:r>
            <a:r>
              <a:rPr sz="2000" spc="155" dirty="0">
                <a:latin typeface="Poppins" panose="00000500000000000000" pitchFamily="2" charset="-18"/>
                <a:cs typeface="Poppins" panose="00000500000000000000" pitchFamily="2" charset="-18"/>
              </a:rPr>
              <a:t>can</a:t>
            </a:r>
            <a:r>
              <a:rPr sz="2000" spc="-114" dirty="0">
                <a:latin typeface="Poppins" panose="00000500000000000000" pitchFamily="2" charset="-18"/>
                <a:cs typeface="Poppins" panose="00000500000000000000" pitchFamily="2" charset="-18"/>
              </a:rPr>
              <a:t> </a:t>
            </a:r>
            <a:r>
              <a:rPr sz="2000" spc="105" dirty="0">
                <a:latin typeface="Poppins" panose="00000500000000000000" pitchFamily="2" charset="-18"/>
                <a:cs typeface="Poppins" panose="00000500000000000000" pitchFamily="2" charset="-18"/>
              </a:rPr>
              <a:t>be</a:t>
            </a:r>
            <a:r>
              <a:rPr sz="2000" spc="-95" dirty="0">
                <a:latin typeface="Poppins" panose="00000500000000000000" pitchFamily="2" charset="-18"/>
                <a:cs typeface="Poppins" panose="00000500000000000000" pitchFamily="2" charset="-18"/>
              </a:rPr>
              <a:t> </a:t>
            </a:r>
            <a:r>
              <a:rPr sz="2000" spc="70" dirty="0">
                <a:latin typeface="Poppins" panose="00000500000000000000" pitchFamily="2" charset="-18"/>
                <a:cs typeface="Poppins" panose="00000500000000000000" pitchFamily="2" charset="-18"/>
              </a:rPr>
              <a:t>downloaded</a:t>
            </a:r>
            <a:r>
              <a:rPr sz="2000" spc="-125" dirty="0">
                <a:latin typeface="Poppins" panose="00000500000000000000" pitchFamily="2" charset="-18"/>
                <a:cs typeface="Poppins" panose="00000500000000000000" pitchFamily="2" charset="-18"/>
              </a:rPr>
              <a:t> </a:t>
            </a:r>
            <a:r>
              <a:rPr sz="2000" spc="105" dirty="0">
                <a:latin typeface="Poppins" panose="00000500000000000000" pitchFamily="2" charset="-18"/>
                <a:cs typeface="Poppins" panose="00000500000000000000" pitchFamily="2" charset="-18"/>
              </a:rPr>
              <a:t>and </a:t>
            </a:r>
            <a:r>
              <a:rPr sz="2000" spc="75" dirty="0">
                <a:latin typeface="Poppins" panose="00000500000000000000" pitchFamily="2" charset="-18"/>
                <a:cs typeface="Poppins" panose="00000500000000000000" pitchFamily="2" charset="-18"/>
              </a:rPr>
              <a:t>leveraged</a:t>
            </a:r>
            <a:r>
              <a:rPr sz="2000" spc="-90" dirty="0">
                <a:latin typeface="Poppins" panose="00000500000000000000" pitchFamily="2" charset="-18"/>
                <a:cs typeface="Poppins" panose="00000500000000000000" pitchFamily="2" charset="-18"/>
              </a:rPr>
              <a:t> </a:t>
            </a:r>
            <a:r>
              <a:rPr sz="2000" spc="-20" dirty="0">
                <a:latin typeface="Poppins" panose="00000500000000000000" pitchFamily="2" charset="-18"/>
                <a:cs typeface="Poppins" panose="00000500000000000000" pitchFamily="2" charset="-18"/>
              </a:rPr>
              <a:t>in</a:t>
            </a:r>
            <a:r>
              <a:rPr sz="2000" spc="-75" dirty="0">
                <a:latin typeface="Poppins" panose="00000500000000000000" pitchFamily="2" charset="-18"/>
                <a:cs typeface="Poppins" panose="00000500000000000000" pitchFamily="2" charset="-18"/>
              </a:rPr>
              <a:t> </a:t>
            </a:r>
            <a:r>
              <a:rPr sz="2000" dirty="0">
                <a:latin typeface="Poppins" panose="00000500000000000000" pitchFamily="2" charset="-18"/>
                <a:cs typeface="Poppins" panose="00000500000000000000" pitchFamily="2" charset="-18"/>
              </a:rPr>
              <a:t>other</a:t>
            </a:r>
            <a:r>
              <a:rPr sz="2000" spc="-80" dirty="0">
                <a:latin typeface="Poppins" panose="00000500000000000000" pitchFamily="2" charset="-18"/>
                <a:cs typeface="Poppins" panose="00000500000000000000" pitchFamily="2" charset="-18"/>
              </a:rPr>
              <a:t> </a:t>
            </a:r>
            <a:r>
              <a:rPr sz="2000" spc="-10" dirty="0">
                <a:latin typeface="Poppins" panose="00000500000000000000" pitchFamily="2" charset="-18"/>
                <a:cs typeface="Poppins" panose="00000500000000000000" pitchFamily="2" charset="-18"/>
              </a:rPr>
              <a:t>tasks</a:t>
            </a:r>
            <a:endParaRPr sz="2000">
              <a:latin typeface="Poppins" panose="00000500000000000000" pitchFamily="2" charset="-18"/>
              <a:cs typeface="Poppins" panose="00000500000000000000" pitchFamily="2" charset="-18"/>
            </a:endParaRPr>
          </a:p>
        </p:txBody>
      </p:sp>
      <p:sp>
        <p:nvSpPr>
          <p:cNvPr id="5" name="object 3">
            <a:extLst>
              <a:ext uri="{FF2B5EF4-FFF2-40B4-BE49-F238E27FC236}">
                <a16:creationId xmlns:a16="http://schemas.microsoft.com/office/drawing/2014/main" id="{39A76736-43FC-3A03-29FB-6E0AFD57E949}"/>
              </a:ext>
            </a:extLst>
          </p:cNvPr>
          <p:cNvSpPr txBox="1">
            <a:spLocks/>
          </p:cNvSpPr>
          <p:nvPr/>
        </p:nvSpPr>
        <p:spPr>
          <a:xfrm>
            <a:off x="486866" y="576152"/>
            <a:ext cx="9901733" cy="443070"/>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2800" b="0" i="0" kern="1200">
                <a:solidFill>
                  <a:schemeClr val="tx1"/>
                </a:solidFill>
                <a:latin typeface="Arial Black"/>
                <a:ea typeface="+mj-ea"/>
                <a:cs typeface="Arial Black"/>
              </a:defRPr>
            </a:lvl1pPr>
          </a:lstStyle>
          <a:p>
            <a:pPr marL="12700">
              <a:lnSpc>
                <a:spcPct val="100000"/>
              </a:lnSpc>
              <a:spcBef>
                <a:spcPts val="95"/>
              </a:spcBef>
            </a:pPr>
            <a:r>
              <a:rPr lang="en-GB" b="1" dirty="0">
                <a:latin typeface="Poppins" panose="00000500000000000000" pitchFamily="2" charset="-18"/>
                <a:ea typeface="+mn-ea"/>
                <a:cs typeface="Poppins" panose="00000500000000000000" pitchFamily="2" charset="-18"/>
              </a:rPr>
              <a:t>Leveraging Neural </a:t>
            </a:r>
            <a:r>
              <a:rPr lang="en-GB" b="1" dirty="0" err="1">
                <a:latin typeface="Poppins" panose="00000500000000000000" pitchFamily="2" charset="-18"/>
                <a:ea typeface="+mn-ea"/>
                <a:cs typeface="Poppins" panose="00000500000000000000" pitchFamily="2" charset="-18"/>
              </a:rPr>
              <a:t>Neutworks</a:t>
            </a:r>
            <a:r>
              <a:rPr lang="en-GB" b="1" dirty="0">
                <a:latin typeface="Poppins" panose="00000500000000000000" pitchFamily="2" charset="-18"/>
                <a:ea typeface="+mn-ea"/>
                <a:cs typeface="Poppins" panose="00000500000000000000" pitchFamily="2" charset="-18"/>
              </a:rPr>
              <a:t> in embeddings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5028584"/>
          </a:xfrm>
        </p:spPr>
        <p:txBody>
          <a:bodyPr>
            <a:normAutofit/>
          </a:bodyPr>
          <a:lstStyle/>
          <a:p>
            <a:r>
              <a:rPr lang="pl-PL" sz="1800" dirty="0" err="1">
                <a:latin typeface="Poppins" panose="00000500000000000000" pitchFamily="2" charset="-18"/>
                <a:cs typeface="Poppins" panose="00000500000000000000" pitchFamily="2" charset="-18"/>
              </a:rPr>
              <a:t>There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multiple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ways</a:t>
            </a:r>
            <a:r>
              <a:rPr lang="pl-PL" sz="1800" dirty="0">
                <a:latin typeface="Poppins" panose="00000500000000000000" pitchFamily="2" charset="-18"/>
                <a:cs typeface="Poppins" panose="00000500000000000000" pitchFamily="2" charset="-18"/>
              </a:rPr>
              <a:t> of </a:t>
            </a:r>
            <a:r>
              <a:rPr lang="pl-PL" sz="1800" dirty="0" err="1">
                <a:latin typeface="Poppins" panose="00000500000000000000" pitchFamily="2" charset="-18"/>
                <a:cs typeface="Poppins" panose="00000500000000000000" pitchFamily="2" charset="-18"/>
              </a:rPr>
              <a:t>word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but </a:t>
            </a:r>
            <a:r>
              <a:rPr lang="pl-PL" sz="1800" dirty="0" err="1">
                <a:latin typeface="Poppins" panose="00000500000000000000" pitchFamily="2" charset="-18"/>
                <a:cs typeface="Poppins" panose="00000500000000000000" pitchFamily="2" charset="-18"/>
              </a:rPr>
              <a:t>leveraging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Deep</a:t>
            </a:r>
            <a:r>
              <a:rPr lang="pl-PL" sz="1800" dirty="0">
                <a:latin typeface="Poppins" panose="00000500000000000000" pitchFamily="2" charset="-18"/>
                <a:cs typeface="Poppins" panose="00000500000000000000" pitchFamily="2" charset="-18"/>
              </a:rPr>
              <a:t> Learning for </a:t>
            </a:r>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becoming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more</a:t>
            </a:r>
            <a:r>
              <a:rPr lang="pl-PL" sz="1800" dirty="0">
                <a:latin typeface="Poppins" panose="00000500000000000000" pitchFamily="2" charset="-18"/>
                <a:cs typeface="Poppins" panose="00000500000000000000" pitchFamily="2" charset="-18"/>
              </a:rPr>
              <a:t> and </a:t>
            </a:r>
            <a:r>
              <a:rPr lang="pl-PL" sz="1800" dirty="0" err="1">
                <a:latin typeface="Poppins" panose="00000500000000000000" pitchFamily="2" charset="-18"/>
                <a:cs typeface="Poppins" panose="00000500000000000000" pitchFamily="2" charset="-18"/>
              </a:rPr>
              <a:t>more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common</a:t>
            </a:r>
            <a:endParaRPr lang="pl-PL" sz="1800" dirty="0">
              <a:latin typeface="Poppins" panose="00000500000000000000" pitchFamily="2" charset="-18"/>
              <a:cs typeface="Poppins" panose="00000500000000000000" pitchFamily="2" charset="-18"/>
            </a:endParaRPr>
          </a:p>
          <a:p>
            <a:endParaRPr lang="pl-PL" sz="1800" dirty="0">
              <a:latin typeface="Poppins" panose="00000500000000000000" pitchFamily="2" charset="-18"/>
              <a:cs typeface="Poppins" panose="00000500000000000000" pitchFamily="2" charset="-18"/>
            </a:endParaRPr>
          </a:p>
          <a:p>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example</a:t>
            </a:r>
            <a:r>
              <a:rPr lang="pl-PL" sz="1800" dirty="0">
                <a:latin typeface="Poppins" panose="00000500000000000000" pitchFamily="2" charset="-18"/>
                <a:cs typeface="Poppins" panose="00000500000000000000" pitchFamily="2" charset="-18"/>
              </a:rPr>
              <a:t> of a </a:t>
            </a:r>
            <a:r>
              <a:rPr lang="pl-PL" sz="1800" dirty="0" err="1">
                <a:latin typeface="Poppins" panose="00000500000000000000" pitchFamily="2" charset="-18"/>
                <a:cs typeface="Poppins" panose="00000500000000000000" pitchFamily="2" charset="-18"/>
              </a:rPr>
              <a:t>self-supervised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It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unsupervised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itself</a:t>
            </a:r>
            <a:r>
              <a:rPr lang="pl-PL" sz="1800" dirty="0">
                <a:latin typeface="Poppins" panose="00000500000000000000" pitchFamily="2" charset="-18"/>
                <a:cs typeface="Poppins" panose="00000500000000000000" pitchFamily="2" charset="-18"/>
              </a:rPr>
              <a:t>, as we </a:t>
            </a:r>
            <a:r>
              <a:rPr lang="pl-PL" sz="1800" dirty="0" err="1">
                <a:latin typeface="Poppins" panose="00000500000000000000" pitchFamily="2" charset="-18"/>
                <a:cs typeface="Poppins" panose="00000500000000000000" pitchFamily="2" charset="-18"/>
              </a:rPr>
              <a:t>have</a:t>
            </a:r>
            <a:r>
              <a:rPr lang="pl-PL" sz="1800" dirty="0">
                <a:latin typeface="Poppins" panose="00000500000000000000" pitchFamily="2" charset="-18"/>
                <a:cs typeface="Poppins" panose="00000500000000000000" pitchFamily="2" charset="-18"/>
              </a:rPr>
              <a:t> no </a:t>
            </a:r>
            <a:r>
              <a:rPr lang="pl-PL" sz="1800" dirty="0" err="1">
                <a:latin typeface="Poppins" panose="00000500000000000000" pitchFamily="2" charset="-18"/>
                <a:cs typeface="Poppins" panose="00000500000000000000" pitchFamily="2" charset="-18"/>
              </a:rPr>
              <a:t>labeled</a:t>
            </a:r>
            <a:r>
              <a:rPr lang="pl-PL" sz="1800" dirty="0">
                <a:latin typeface="Poppins" panose="00000500000000000000" pitchFamily="2" charset="-18"/>
                <a:cs typeface="Poppins" panose="00000500000000000000" pitchFamily="2" charset="-18"/>
              </a:rPr>
              <a:t> data for the </a:t>
            </a:r>
            <a:r>
              <a:rPr lang="pl-PL" sz="1800" dirty="0" err="1">
                <a:latin typeface="Poppins" panose="00000500000000000000" pitchFamily="2" charset="-18"/>
                <a:cs typeface="Poppins" panose="00000500000000000000" pitchFamily="2" charset="-18"/>
              </a:rPr>
              <a:t>correct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However</a:t>
            </a:r>
            <a:r>
              <a:rPr lang="pl-PL" sz="1800" dirty="0">
                <a:latin typeface="Poppins" panose="00000500000000000000" pitchFamily="2" charset="-18"/>
                <a:cs typeface="Poppins" panose="00000500000000000000" pitchFamily="2" charset="-18"/>
              </a:rPr>
              <a:t> the </a:t>
            </a:r>
            <a:r>
              <a:rPr lang="pl-PL" sz="1800" dirty="0" err="1">
                <a:latin typeface="Poppins" panose="00000500000000000000" pitchFamily="2" charset="-18"/>
                <a:cs typeface="Poppins" panose="00000500000000000000" pitchFamily="2" charset="-18"/>
              </a:rPr>
              <a:t>corpus</a:t>
            </a:r>
            <a:r>
              <a:rPr lang="pl-PL" sz="1800" dirty="0">
                <a:latin typeface="Poppins" panose="00000500000000000000" pitchFamily="2" charset="-18"/>
                <a:cs typeface="Poppins" panose="00000500000000000000" pitchFamily="2" charset="-18"/>
              </a:rPr>
              <a:t> we </a:t>
            </a:r>
            <a:r>
              <a:rPr lang="pl-PL" sz="1800" dirty="0" err="1">
                <a:latin typeface="Poppins" panose="00000500000000000000" pitchFamily="2" charset="-18"/>
                <a:cs typeface="Poppins" panose="00000500000000000000" pitchFamily="2" charset="-18"/>
              </a:rPr>
              <a:t>use</a:t>
            </a:r>
            <a:r>
              <a:rPr lang="pl-PL" sz="1800" dirty="0">
                <a:latin typeface="Poppins" panose="00000500000000000000" pitchFamily="2" charset="-18"/>
                <a:cs typeface="Poppins" panose="00000500000000000000" pitchFamily="2" charset="-18"/>
              </a:rPr>
              <a:t> for </a:t>
            </a:r>
            <a:r>
              <a:rPr lang="pl-PL" sz="1800" dirty="0" err="1">
                <a:latin typeface="Poppins" panose="00000500000000000000" pitchFamily="2" charset="-18"/>
                <a:cs typeface="Poppins" panose="00000500000000000000" pitchFamily="2" charset="-18"/>
              </a:rPr>
              <a:t>training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provides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necessary</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contex</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which</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has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some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similarities</a:t>
            </a:r>
            <a:r>
              <a:rPr lang="pl-PL" sz="1800" dirty="0">
                <a:latin typeface="Poppins" panose="00000500000000000000" pitchFamily="2" charset="-18"/>
                <a:cs typeface="Poppins" panose="00000500000000000000" pitchFamily="2" charset="-18"/>
              </a:rPr>
              <a:t> to a </a:t>
            </a:r>
            <a:r>
              <a:rPr lang="pl-PL" sz="1800" dirty="0" err="1">
                <a:latin typeface="Poppins" panose="00000500000000000000" pitchFamily="2" charset="-18"/>
                <a:cs typeface="Poppins" panose="00000500000000000000" pitchFamily="2" charset="-18"/>
              </a:rPr>
              <a:t>supervised</a:t>
            </a:r>
            <a:r>
              <a:rPr lang="pl-PL" sz="1800" dirty="0">
                <a:latin typeface="Poppins" panose="00000500000000000000" pitchFamily="2" charset="-18"/>
                <a:cs typeface="Poppins" panose="00000500000000000000" pitchFamily="2" charset="-18"/>
              </a:rPr>
              <a:t> learning problem</a:t>
            </a:r>
          </a:p>
          <a:p>
            <a:endParaRPr lang="pl-PL" sz="1800" dirty="0">
              <a:latin typeface="Poppins" panose="00000500000000000000" pitchFamily="2" charset="-18"/>
              <a:cs typeface="Poppins" panose="00000500000000000000" pitchFamily="2" charset="-18"/>
            </a:endParaRPr>
          </a:p>
          <a:p>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often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created</a:t>
            </a:r>
            <a:r>
              <a:rPr lang="pl-PL" sz="1800" dirty="0">
                <a:latin typeface="Poppins" panose="00000500000000000000" pitchFamily="2" charset="-18"/>
                <a:cs typeface="Poppins" panose="00000500000000000000" pitchFamily="2" charset="-18"/>
              </a:rPr>
              <a:t> as by-</a:t>
            </a:r>
            <a:r>
              <a:rPr lang="pl-PL" sz="1800" dirty="0" err="1">
                <a:latin typeface="Poppins" panose="00000500000000000000" pitchFamily="2" charset="-18"/>
                <a:cs typeface="Poppins" panose="00000500000000000000" pitchFamily="2" charset="-18"/>
              </a:rPr>
              <a:t>product</a:t>
            </a:r>
            <a:r>
              <a:rPr lang="pl-PL" sz="1800" dirty="0">
                <a:latin typeface="Poppins" panose="00000500000000000000" pitchFamily="2" charset="-18"/>
                <a:cs typeface="Poppins" panose="00000500000000000000" pitchFamily="2" charset="-18"/>
              </a:rPr>
              <a:t> of a </a:t>
            </a:r>
            <a:r>
              <a:rPr lang="pl-PL" sz="1800" dirty="0" err="1">
                <a:latin typeface="Poppins" panose="00000500000000000000" pitchFamily="2" charset="-18"/>
                <a:cs typeface="Poppins" panose="00000500000000000000" pitchFamily="2" charset="-18"/>
              </a:rPr>
              <a:t>supervised</a:t>
            </a:r>
            <a:r>
              <a:rPr lang="pl-PL" sz="1800" dirty="0">
                <a:latin typeface="Poppins" panose="00000500000000000000" pitchFamily="2" charset="-18"/>
                <a:cs typeface="Poppins" panose="00000500000000000000" pitchFamily="2" charset="-18"/>
              </a:rPr>
              <a:t> NLP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allows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us</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guide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our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match</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our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specific</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objective</a:t>
            </a:r>
            <a:endParaRPr lang="en-GB" sz="1800" dirty="0">
              <a:latin typeface="Poppins" panose="00000500000000000000" pitchFamily="2" charset="-18"/>
              <a:cs typeface="Poppins" panose="00000500000000000000" pitchFamily="2" charset="-18"/>
            </a:endParaRPr>
          </a:p>
          <a:p>
            <a:endParaRPr lang="en-GB" sz="18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Leveraging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Neutworks</a:t>
            </a:r>
            <a:r>
              <a:rPr lang="pl-PL" sz="2800" b="1" dirty="0">
                <a:latin typeface="Poppins" panose="00000500000000000000" pitchFamily="2" charset="-18"/>
                <a:cs typeface="Poppins" panose="00000500000000000000" pitchFamily="2" charset="-18"/>
              </a:rPr>
              <a:t> in </a:t>
            </a:r>
            <a:r>
              <a:rPr lang="pl-PL" sz="2800" b="1" dirty="0" err="1">
                <a:latin typeface="Poppins" panose="00000500000000000000" pitchFamily="2" charset="-18"/>
                <a:cs typeface="Poppins" panose="00000500000000000000" pitchFamily="2" charset="-18"/>
              </a:rPr>
              <a:t>embeddings</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BC0FC007-C9AB-2C1B-48C3-51A2482AB744}"/>
              </a:ext>
            </a:extLst>
          </p:cNvPr>
          <p:cNvSpPr txBox="1"/>
          <p:nvPr/>
        </p:nvSpPr>
        <p:spPr>
          <a:xfrm>
            <a:off x="6240464" y="1449388"/>
            <a:ext cx="5561012" cy="369332"/>
          </a:xfrm>
          <a:prstGeom prst="rect">
            <a:avLst/>
          </a:prstGeom>
          <a:noFill/>
        </p:spPr>
        <p:txBody>
          <a:bodyPr wrap="square" rtlCol="0">
            <a:spAutoFit/>
          </a:bodyPr>
          <a:lstStyle/>
          <a:p>
            <a:r>
              <a:rPr lang="pl-PL" b="1" dirty="0" err="1">
                <a:latin typeface="Poppins" panose="00000500000000000000" pitchFamily="2" charset="-18"/>
                <a:cs typeface="Poppins" panose="00000500000000000000" pitchFamily="2" charset="-18"/>
              </a:rPr>
              <a:t>Examples</a:t>
            </a:r>
            <a:r>
              <a:rPr lang="pl-PL" b="1" dirty="0">
                <a:latin typeface="Poppins" panose="00000500000000000000" pitchFamily="2" charset="-18"/>
                <a:cs typeface="Poppins" panose="00000500000000000000" pitchFamily="2" charset="-18"/>
              </a:rPr>
              <a:t> of </a:t>
            </a:r>
            <a:r>
              <a:rPr lang="pl-PL" b="1" dirty="0" err="1">
                <a:latin typeface="Poppins" panose="00000500000000000000" pitchFamily="2" charset="-18"/>
                <a:cs typeface="Poppins" panose="00000500000000000000" pitchFamily="2" charset="-18"/>
              </a:rPr>
              <a:t>more</a:t>
            </a:r>
            <a:r>
              <a:rPr lang="pl-PL" b="1" dirty="0">
                <a:latin typeface="Poppins" panose="00000500000000000000" pitchFamily="2" charset="-18"/>
                <a:cs typeface="Poppins" panose="00000500000000000000" pitchFamily="2" charset="-18"/>
              </a:rPr>
              <a:t> popular DL </a:t>
            </a:r>
            <a:r>
              <a:rPr lang="pl-PL" b="1" dirty="0" err="1">
                <a:latin typeface="Poppins" panose="00000500000000000000" pitchFamily="2" charset="-18"/>
                <a:cs typeface="Poppins" panose="00000500000000000000" pitchFamily="2" charset="-18"/>
              </a:rPr>
              <a:t>embeddings</a:t>
            </a:r>
            <a:endParaRPr lang="en-GB" b="1" dirty="0">
              <a:latin typeface="Poppins" panose="00000500000000000000" pitchFamily="2" charset="-18"/>
              <a:cs typeface="Poppins" panose="00000500000000000000" pitchFamily="2" charset="-18"/>
            </a:endParaRPr>
          </a:p>
        </p:txBody>
      </p:sp>
      <p:sp>
        <p:nvSpPr>
          <p:cNvPr id="6" name="Symbol zastępczy zawartości 2">
            <a:extLst>
              <a:ext uri="{FF2B5EF4-FFF2-40B4-BE49-F238E27FC236}">
                <a16:creationId xmlns:a16="http://schemas.microsoft.com/office/drawing/2014/main" id="{68471BF0-AED8-F8F3-17C7-5ADBCE1127C6}"/>
              </a:ext>
            </a:extLst>
          </p:cNvPr>
          <p:cNvSpPr txBox="1">
            <a:spLocks/>
          </p:cNvSpPr>
          <p:nvPr/>
        </p:nvSpPr>
        <p:spPr>
          <a:xfrm>
            <a:off x="6240464" y="2140983"/>
            <a:ext cx="5508624" cy="4151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2000" dirty="0">
                <a:latin typeface="Poppins" panose="00000500000000000000" pitchFamily="2" charset="-18"/>
                <a:cs typeface="Poppins" panose="00000500000000000000" pitchFamily="2" charset="-18"/>
              </a:rPr>
              <a:t>BERT (Google, 2018):</a:t>
            </a:r>
          </a:p>
          <a:p>
            <a:pPr algn="l">
              <a:buFont typeface="Arial" panose="020B0604020202020204" pitchFamily="34" charset="0"/>
              <a:buChar char="•"/>
            </a:pPr>
            <a:r>
              <a:rPr lang="en-GB" sz="2000" dirty="0" err="1">
                <a:latin typeface="Poppins" panose="00000500000000000000" pitchFamily="2" charset="-18"/>
                <a:cs typeface="Poppins" panose="00000500000000000000" pitchFamily="2" charset="-18"/>
              </a:rPr>
              <a:t>ELMo</a:t>
            </a:r>
            <a:r>
              <a:rPr lang="en-GB" sz="2000" dirty="0">
                <a:latin typeface="Poppins" panose="00000500000000000000" pitchFamily="2" charset="-18"/>
                <a:cs typeface="Poppins" panose="00000500000000000000" pitchFamily="2" charset="-18"/>
              </a:rPr>
              <a:t> (Allen Institute for AI, 2018)</a:t>
            </a:r>
          </a:p>
          <a:p>
            <a:pPr algn="l">
              <a:buFont typeface="Arial" panose="020B0604020202020204" pitchFamily="34" charset="0"/>
              <a:buChar char="•"/>
            </a:pPr>
            <a:r>
              <a:rPr lang="en-GB" sz="2000" dirty="0">
                <a:latin typeface="Poppins" panose="00000500000000000000" pitchFamily="2" charset="-18"/>
                <a:cs typeface="Poppins" panose="00000500000000000000" pitchFamily="2" charset="-18"/>
              </a:rPr>
              <a:t>GPT-2 (</a:t>
            </a:r>
            <a:r>
              <a:rPr lang="en-GB" sz="2000" dirty="0" err="1">
                <a:latin typeface="Poppins" panose="00000500000000000000" pitchFamily="2" charset="-18"/>
                <a:cs typeface="Poppins" panose="00000500000000000000" pitchFamily="2" charset="-18"/>
              </a:rPr>
              <a:t>OpenAI</a:t>
            </a:r>
            <a:r>
              <a:rPr lang="en-GB" sz="2000" dirty="0">
                <a:latin typeface="Poppins" panose="00000500000000000000" pitchFamily="2" charset="-18"/>
                <a:cs typeface="Poppins" panose="00000500000000000000" pitchFamily="2" charset="-18"/>
              </a:rPr>
              <a:t>, 2018)</a:t>
            </a:r>
          </a:p>
          <a:p>
            <a:pPr marL="0" indent="0">
              <a:buNone/>
            </a:pPr>
            <a:endParaRPr lang="pl-PL" sz="2000" dirty="0">
              <a:latin typeface="Poppins" panose="00000500000000000000" pitchFamily="2" charset="-18"/>
              <a:cs typeface="Poppins" panose="00000500000000000000" pitchFamily="2" charset="-18"/>
            </a:endParaRPr>
          </a:p>
          <a:p>
            <a:pPr marL="0" indent="0">
              <a:buNone/>
            </a:pPr>
            <a:r>
              <a:rPr lang="pl-PL" sz="2000" dirty="0" err="1">
                <a:latin typeface="Poppins" panose="00000500000000000000" pitchFamily="2" charset="-18"/>
                <a:cs typeface="Poppins" panose="00000500000000000000" pitchFamily="2" charset="-18"/>
              </a:rPr>
              <a:t>These</a:t>
            </a:r>
            <a:r>
              <a:rPr lang="pl-PL" sz="2000" dirty="0">
                <a:latin typeface="Poppins" panose="00000500000000000000" pitchFamily="2" charset="-18"/>
                <a:cs typeface="Poppins" panose="00000500000000000000" pitchFamily="2" charset="-18"/>
              </a:rPr>
              <a:t> </a:t>
            </a:r>
            <a:r>
              <a:rPr lang="en-GB" sz="2000" dirty="0">
                <a:latin typeface="Poppins" panose="00000500000000000000" pitchFamily="2" charset="-18"/>
                <a:cs typeface="Poppins" panose="00000500000000000000" pitchFamily="2" charset="-18"/>
              </a:rPr>
              <a:t>pre-trained embeddings for the following model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downloaded</a:t>
            </a:r>
            <a:r>
              <a:rPr lang="pl-PL" sz="2000" dirty="0">
                <a:latin typeface="Poppins" panose="00000500000000000000" pitchFamily="2" charset="-18"/>
                <a:cs typeface="Poppins" panose="00000500000000000000" pitchFamily="2" charset="-18"/>
              </a:rPr>
              <a:t> and </a:t>
            </a:r>
            <a:r>
              <a:rPr lang="pl-PL" sz="2000" dirty="0" err="1">
                <a:latin typeface="Poppins" panose="00000500000000000000" pitchFamily="2" charset="-18"/>
                <a:cs typeface="Poppins" panose="00000500000000000000" pitchFamily="2" charset="-18"/>
              </a:rPr>
              <a:t>leveraged</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other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tasks</a:t>
            </a:r>
            <a:endParaRPr lang="en-GB" sz="20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254664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pPr marL="0" indent="0">
              <a:buNone/>
            </a:pP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Evaluating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embeddings</a:t>
            </a:r>
            <a:endParaRPr lang="en-GB"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D721EE6D-AB93-350E-1C21-D7792F448F7B}"/>
              </a:ext>
            </a:extLst>
          </p:cNvPr>
          <p:cNvSpPr/>
          <p:nvPr/>
        </p:nvSpPr>
        <p:spPr>
          <a:xfrm>
            <a:off x="407988" y="1449388"/>
            <a:ext cx="5543550" cy="79006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err="1">
                <a:solidFill>
                  <a:schemeClr val="tx1"/>
                </a:solidFill>
                <a:latin typeface="Poppins" panose="00000500000000000000" pitchFamily="2" charset="-18"/>
                <a:cs typeface="Poppins" panose="00000500000000000000" pitchFamily="2" charset="-18"/>
              </a:rPr>
              <a:t>Intristic</a:t>
            </a:r>
            <a:endParaRPr lang="en-GB" sz="1600" b="1" dirty="0">
              <a:solidFill>
                <a:schemeClr val="tx1"/>
              </a:solidFill>
              <a:latin typeface="Poppins" panose="00000500000000000000" pitchFamily="2" charset="-18"/>
              <a:cs typeface="Poppins" panose="00000500000000000000" pitchFamily="2" charset="-18"/>
            </a:endParaRPr>
          </a:p>
        </p:txBody>
      </p:sp>
      <p:sp>
        <p:nvSpPr>
          <p:cNvPr id="6" name="Prostokąt: zaokrąglone rogi 5">
            <a:extLst>
              <a:ext uri="{FF2B5EF4-FFF2-40B4-BE49-F238E27FC236}">
                <a16:creationId xmlns:a16="http://schemas.microsoft.com/office/drawing/2014/main" id="{7E259978-9DB3-497E-1350-2950FFA34F6D}"/>
              </a:ext>
            </a:extLst>
          </p:cNvPr>
          <p:cNvSpPr/>
          <p:nvPr/>
        </p:nvSpPr>
        <p:spPr>
          <a:xfrm>
            <a:off x="6240462" y="1449388"/>
            <a:ext cx="5543550" cy="79006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err="1">
                <a:solidFill>
                  <a:schemeClr val="tx1"/>
                </a:solidFill>
                <a:latin typeface="Poppins" panose="00000500000000000000" pitchFamily="2" charset="-18"/>
                <a:cs typeface="Poppins" panose="00000500000000000000" pitchFamily="2" charset="-18"/>
              </a:rPr>
              <a:t>Extrinsic</a:t>
            </a:r>
            <a:endParaRPr lang="en-GB" sz="1600" b="1" dirty="0">
              <a:solidFill>
                <a:schemeClr val="tx1"/>
              </a:solidFill>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F462D897-1226-805F-F9D5-0464893616C1}"/>
              </a:ext>
            </a:extLst>
          </p:cNvPr>
          <p:cNvSpPr txBox="1"/>
          <p:nvPr/>
        </p:nvSpPr>
        <p:spPr>
          <a:xfrm>
            <a:off x="407988" y="2540000"/>
            <a:ext cx="5543550" cy="37925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l-PL" dirty="0" err="1">
                <a:latin typeface="Poppins" panose="00000500000000000000" pitchFamily="2" charset="-18"/>
                <a:cs typeface="Poppins" panose="00000500000000000000" pitchFamily="2" charset="-18"/>
              </a:rPr>
              <a:t>Sanity</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checking</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embeddings</a:t>
            </a:r>
            <a:r>
              <a:rPr lang="pl-PL" dirty="0">
                <a:latin typeface="Poppins" panose="00000500000000000000" pitchFamily="2" charset="-18"/>
                <a:cs typeface="Poppins" panose="00000500000000000000" pitchFamily="2" charset="-18"/>
              </a:rPr>
              <a:t> to </a:t>
            </a:r>
            <a:r>
              <a:rPr lang="pl-PL" dirty="0" err="1">
                <a:latin typeface="Poppins" panose="00000500000000000000" pitchFamily="2" charset="-18"/>
                <a:cs typeface="Poppins" panose="00000500000000000000" pitchFamily="2" charset="-18"/>
              </a:rPr>
              <a:t>see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if</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they</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reflect</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logical</a:t>
            </a:r>
            <a:r>
              <a:rPr lang="pl-PL" dirty="0">
                <a:latin typeface="Poppins" panose="00000500000000000000" pitchFamily="2" charset="-18"/>
                <a:cs typeface="Poppins" panose="00000500000000000000" pitchFamily="2" charset="-18"/>
              </a:rPr>
              <a:t>/</a:t>
            </a:r>
            <a:r>
              <a:rPr lang="pl-PL" dirty="0" err="1">
                <a:latin typeface="Poppins" panose="00000500000000000000" pitchFamily="2" charset="-18"/>
                <a:cs typeface="Poppins" panose="00000500000000000000" pitchFamily="2" charset="-18"/>
              </a:rPr>
              <a:t>linguistic</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relation</a:t>
            </a:r>
            <a:endParaRPr lang="pl-PL" dirty="0">
              <a:latin typeface="Poppins" panose="00000500000000000000" pitchFamily="2" charset="-18"/>
              <a:cs typeface="Poppins" panose="00000500000000000000" pitchFamily="2" charset="-18"/>
            </a:endParaRPr>
          </a:p>
          <a:p>
            <a:pPr marL="285750" indent="-285750">
              <a:lnSpc>
                <a:spcPct val="150000"/>
              </a:lnSpc>
              <a:buFont typeface="Arial" panose="020B0604020202020204" pitchFamily="34" charset="0"/>
              <a:buChar char="•"/>
            </a:pPr>
            <a:r>
              <a:rPr lang="pl-PL" dirty="0" err="1">
                <a:latin typeface="Poppins" panose="00000500000000000000" pitchFamily="2" charset="-18"/>
                <a:cs typeface="Poppins" panose="00000500000000000000" pitchFamily="2" charset="-18"/>
              </a:rPr>
              <a:t>Our</a:t>
            </a:r>
            <a:r>
              <a:rPr lang="pl-PL" dirty="0">
                <a:latin typeface="Poppins" panose="00000500000000000000" pitchFamily="2" charset="-18"/>
                <a:cs typeface="Poppins" panose="00000500000000000000" pitchFamily="2" charset="-18"/>
              </a:rPr>
              <a:t> Country-&gt;Capital </a:t>
            </a:r>
            <a:r>
              <a:rPr lang="pl-PL" dirty="0" err="1">
                <a:latin typeface="Poppins" panose="00000500000000000000" pitchFamily="2" charset="-18"/>
                <a:cs typeface="Poppins" panose="00000500000000000000" pitchFamily="2" charset="-18"/>
              </a:rPr>
              <a:t>example</a:t>
            </a:r>
            <a:r>
              <a:rPr lang="pl-PL" dirty="0">
                <a:latin typeface="Poppins" panose="00000500000000000000" pitchFamily="2" charset="-18"/>
                <a:cs typeface="Poppins" panose="00000500000000000000" pitchFamily="2" charset="-18"/>
              </a:rPr>
              <a:t> was </a:t>
            </a:r>
            <a:r>
              <a:rPr lang="pl-PL" dirty="0" err="1">
                <a:latin typeface="Poppins" panose="00000500000000000000" pitchFamily="2" charset="-18"/>
                <a:cs typeface="Poppins" panose="00000500000000000000" pitchFamily="2" charset="-18"/>
              </a:rPr>
              <a:t>an</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example</a:t>
            </a:r>
            <a:r>
              <a:rPr lang="pl-PL" dirty="0">
                <a:latin typeface="Poppins" panose="00000500000000000000" pitchFamily="2" charset="-18"/>
                <a:cs typeface="Poppins" panose="00000500000000000000" pitchFamily="2" charset="-18"/>
              </a:rPr>
              <a:t> of </a:t>
            </a:r>
            <a:r>
              <a:rPr lang="pl-PL" dirty="0" err="1">
                <a:latin typeface="Poppins" panose="00000500000000000000" pitchFamily="2" charset="-18"/>
                <a:cs typeface="Poppins" panose="00000500000000000000" pitchFamily="2" charset="-18"/>
              </a:rPr>
              <a:t>such</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evaluation</a:t>
            </a:r>
            <a:endParaRPr lang="pl-PL" dirty="0">
              <a:latin typeface="Poppins" panose="00000500000000000000" pitchFamily="2" charset="-18"/>
              <a:cs typeface="Poppins" panose="00000500000000000000" pitchFamily="2" charset="-18"/>
            </a:endParaRPr>
          </a:p>
          <a:p>
            <a:pPr marL="285750" indent="-285750">
              <a:lnSpc>
                <a:spcPct val="150000"/>
              </a:lnSpc>
              <a:buFont typeface="Arial" panose="020B0604020202020204" pitchFamily="34" charset="0"/>
              <a:buChar char="•"/>
            </a:pPr>
            <a:r>
              <a:rPr lang="pl-PL" dirty="0">
                <a:latin typeface="Poppins" panose="00000500000000000000" pitchFamily="2" charset="-18"/>
                <a:cs typeface="Poppins" panose="00000500000000000000" pitchFamily="2" charset="-18"/>
              </a:rPr>
              <a:t>Clustering and </a:t>
            </a:r>
            <a:r>
              <a:rPr lang="pl-PL" dirty="0" err="1">
                <a:latin typeface="Poppins" panose="00000500000000000000" pitchFamily="2" charset="-18"/>
                <a:cs typeface="Poppins" panose="00000500000000000000" pitchFamily="2" charset="-18"/>
              </a:rPr>
              <a:t>Visualization</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can</a:t>
            </a:r>
            <a:r>
              <a:rPr lang="pl-PL" dirty="0">
                <a:latin typeface="Poppins" panose="00000500000000000000" pitchFamily="2" charset="-18"/>
                <a:cs typeface="Poppins" panose="00000500000000000000" pitchFamily="2" charset="-18"/>
              </a:rPr>
              <a:t> be </a:t>
            </a:r>
            <a:r>
              <a:rPr lang="pl-PL" dirty="0" err="1">
                <a:latin typeface="Poppins" panose="00000500000000000000" pitchFamily="2" charset="-18"/>
                <a:cs typeface="Poppins" panose="00000500000000000000" pitchFamily="2" charset="-18"/>
              </a:rPr>
              <a:t>further</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leveraged</a:t>
            </a:r>
            <a:r>
              <a:rPr lang="pl-PL" dirty="0">
                <a:latin typeface="Poppins" panose="00000500000000000000" pitchFamily="2" charset="-18"/>
                <a:cs typeface="Poppins" panose="00000500000000000000" pitchFamily="2" charset="-18"/>
              </a:rPr>
              <a:t> to </a:t>
            </a:r>
            <a:r>
              <a:rPr lang="pl-PL" dirty="0" err="1">
                <a:latin typeface="Poppins" panose="00000500000000000000" pitchFamily="2" charset="-18"/>
                <a:cs typeface="Poppins" panose="00000500000000000000" pitchFamily="2" charset="-18"/>
              </a:rPr>
              <a:t>see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if</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word</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embeddings</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are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correctly</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grouped</a:t>
            </a:r>
            <a:endParaRPr lang="pl-PL" dirty="0">
              <a:latin typeface="Poppins" panose="00000500000000000000" pitchFamily="2" charset="-18"/>
              <a:cs typeface="Poppins" panose="00000500000000000000" pitchFamily="2" charset="-18"/>
            </a:endParaRPr>
          </a:p>
          <a:p>
            <a:pPr marL="285750" indent="-285750">
              <a:lnSpc>
                <a:spcPct val="150000"/>
              </a:lnSpc>
              <a:buFont typeface="Arial" panose="020B0604020202020204" pitchFamily="34" charset="0"/>
              <a:buChar char="•"/>
            </a:pPr>
            <a:r>
              <a:rPr lang="pl-PL" dirty="0">
                <a:latin typeface="Poppins" panose="00000500000000000000" pitchFamily="2" charset="-18"/>
                <a:cs typeface="Poppins" panose="00000500000000000000" pitchFamily="2" charset="-18"/>
              </a:rPr>
              <a:t>Not </a:t>
            </a:r>
            <a:r>
              <a:rPr lang="pl-PL" dirty="0" err="1">
                <a:latin typeface="Poppins" panose="00000500000000000000" pitchFamily="2" charset="-18"/>
                <a:cs typeface="Poppins" panose="00000500000000000000" pitchFamily="2" charset="-18"/>
              </a:rPr>
              <a:t>very</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scalable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if</a:t>
            </a:r>
            <a:r>
              <a:rPr lang="pl-PL" dirty="0">
                <a:latin typeface="Poppins" panose="00000500000000000000" pitchFamily="2" charset="-18"/>
                <a:cs typeface="Poppins" panose="00000500000000000000" pitchFamily="2" charset="-18"/>
              </a:rPr>
              <a:t> we do not </a:t>
            </a:r>
            <a:r>
              <a:rPr lang="pl-PL" dirty="0" err="1">
                <a:latin typeface="Poppins" panose="00000500000000000000" pitchFamily="2" charset="-18"/>
                <a:cs typeface="Poppins" panose="00000500000000000000" pitchFamily="2" charset="-18"/>
              </a:rPr>
              <a:t>have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at</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least</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some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labeled</a:t>
            </a:r>
            <a:r>
              <a:rPr lang="pl-PL" dirty="0">
                <a:latin typeface="Poppins" panose="00000500000000000000" pitchFamily="2" charset="-18"/>
                <a:cs typeface="Poppins" panose="00000500000000000000" pitchFamily="2" charset="-18"/>
              </a:rPr>
              <a:t> data</a:t>
            </a:r>
            <a:endParaRPr lang="en-GB" dirty="0">
              <a:latin typeface="Poppins" panose="00000500000000000000" pitchFamily="2" charset="-18"/>
              <a:cs typeface="Poppins" panose="00000500000000000000" pitchFamily="2" charset="-18"/>
            </a:endParaRPr>
          </a:p>
        </p:txBody>
      </p:sp>
      <p:sp>
        <p:nvSpPr>
          <p:cNvPr id="8" name="pole tekstowe 7">
            <a:extLst>
              <a:ext uri="{FF2B5EF4-FFF2-40B4-BE49-F238E27FC236}">
                <a16:creationId xmlns:a16="http://schemas.microsoft.com/office/drawing/2014/main" id="{75E40A78-3D0A-B1FB-DB6F-01D4F6AEEFCF}"/>
              </a:ext>
            </a:extLst>
          </p:cNvPr>
          <p:cNvSpPr txBox="1"/>
          <p:nvPr/>
        </p:nvSpPr>
        <p:spPr>
          <a:xfrm>
            <a:off x="6240462" y="2540000"/>
            <a:ext cx="5508626" cy="42080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l-PL" dirty="0">
                <a:latin typeface="Poppins" panose="00000500000000000000" pitchFamily="2" charset="-18"/>
                <a:cs typeface="Poppins" panose="00000500000000000000" pitchFamily="2" charset="-18"/>
              </a:rPr>
              <a:t>„Trial by </a:t>
            </a:r>
            <a:r>
              <a:rPr lang="pl-PL" dirty="0" err="1">
                <a:latin typeface="Poppins" panose="00000500000000000000" pitchFamily="2" charset="-18"/>
                <a:cs typeface="Poppins" panose="00000500000000000000" pitchFamily="2" charset="-18"/>
              </a:rPr>
              <a:t>combat</a:t>
            </a:r>
            <a:r>
              <a:rPr lang="pl-PL" dirty="0">
                <a:latin typeface="Poppins" panose="00000500000000000000" pitchFamily="2" charset="-18"/>
                <a:cs typeface="Poppins" panose="00000500000000000000" pitchFamily="2" charset="-18"/>
              </a:rPr>
              <a:t>” – we test </a:t>
            </a:r>
            <a:r>
              <a:rPr lang="pl-PL" dirty="0" err="1">
                <a:latin typeface="Poppins" panose="00000500000000000000" pitchFamily="2" charset="-18"/>
                <a:cs typeface="Poppins" panose="00000500000000000000" pitchFamily="2" charset="-18"/>
              </a:rPr>
              <a:t>embeddings</a:t>
            </a:r>
            <a:r>
              <a:rPr lang="pl-PL" dirty="0">
                <a:latin typeface="Poppins" panose="00000500000000000000" pitchFamily="2" charset="-18"/>
                <a:cs typeface="Poppins" panose="00000500000000000000" pitchFamily="2" charset="-18"/>
              </a:rPr>
              <a:t> on a </a:t>
            </a:r>
            <a:r>
              <a:rPr lang="pl-PL" dirty="0" err="1">
                <a:latin typeface="Poppins" panose="00000500000000000000" pitchFamily="2" charset="-18"/>
                <a:cs typeface="Poppins" panose="00000500000000000000" pitchFamily="2" charset="-18"/>
              </a:rPr>
              <a:t>task</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like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Named</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Entity</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Recognition</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or</a:t>
            </a:r>
            <a:r>
              <a:rPr lang="pl-PL" dirty="0">
                <a:latin typeface="Poppins" panose="00000500000000000000" pitchFamily="2" charset="-18"/>
                <a:cs typeface="Poppins" panose="00000500000000000000" pitchFamily="2" charset="-18"/>
              </a:rPr>
              <a:t> Part of speech </a:t>
            </a:r>
            <a:r>
              <a:rPr lang="pl-PL" dirty="0" err="1">
                <a:latin typeface="Poppins" panose="00000500000000000000" pitchFamily="2" charset="-18"/>
                <a:cs typeface="Poppins" panose="00000500000000000000" pitchFamily="2" charset="-18"/>
              </a:rPr>
              <a:t>tagging</a:t>
            </a:r>
            <a:r>
              <a:rPr lang="pl-PL" dirty="0">
                <a:latin typeface="Poppins" panose="00000500000000000000" pitchFamily="2" charset="-18"/>
                <a:cs typeface="Poppins" panose="00000500000000000000" pitchFamily="2" charset="-18"/>
              </a:rPr>
              <a:t> and </a:t>
            </a:r>
            <a:r>
              <a:rPr lang="pl-PL" dirty="0" err="1">
                <a:latin typeface="Poppins" panose="00000500000000000000" pitchFamily="2" charset="-18"/>
                <a:cs typeface="Poppins" panose="00000500000000000000" pitchFamily="2" charset="-18"/>
              </a:rPr>
              <a:t>compare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against</a:t>
            </a:r>
            <a:r>
              <a:rPr lang="pl-PL" dirty="0">
                <a:latin typeface="Poppins" panose="00000500000000000000" pitchFamily="2" charset="-18"/>
                <a:cs typeface="Poppins" panose="00000500000000000000" pitchFamily="2" charset="-18"/>
              </a:rPr>
              <a:t> a </a:t>
            </a:r>
            <a:r>
              <a:rPr lang="pl-PL" dirty="0" err="1">
                <a:latin typeface="Poppins" panose="00000500000000000000" pitchFamily="2" charset="-18"/>
                <a:cs typeface="Poppins" panose="00000500000000000000" pitchFamily="2" charset="-18"/>
              </a:rPr>
              <a:t>baseline</a:t>
            </a:r>
            <a:endParaRPr lang="pl-PL" dirty="0">
              <a:latin typeface="Poppins" panose="00000500000000000000" pitchFamily="2" charset="-18"/>
              <a:cs typeface="Poppins" panose="00000500000000000000" pitchFamily="2" charset="-18"/>
            </a:endParaRPr>
          </a:p>
          <a:p>
            <a:pPr marL="285750" indent="-285750">
              <a:lnSpc>
                <a:spcPct val="150000"/>
              </a:lnSpc>
              <a:buFont typeface="Arial" panose="020B0604020202020204" pitchFamily="34" charset="0"/>
              <a:buChar char="•"/>
            </a:pPr>
            <a:r>
              <a:rPr lang="pl-PL" dirty="0">
                <a:latin typeface="Poppins" panose="00000500000000000000" pitchFamily="2" charset="-18"/>
                <a:cs typeface="Poppins" panose="00000500000000000000" pitchFamily="2" charset="-18"/>
              </a:rPr>
              <a:t>Time </a:t>
            </a:r>
            <a:r>
              <a:rPr lang="pl-PL" dirty="0" err="1">
                <a:latin typeface="Poppins" panose="00000500000000000000" pitchFamily="2" charset="-18"/>
                <a:cs typeface="Poppins" panose="00000500000000000000" pitchFamily="2" charset="-18"/>
              </a:rPr>
              <a:t>consuming</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than</a:t>
            </a:r>
            <a:r>
              <a:rPr lang="pl-PL" dirty="0">
                <a:latin typeface="Poppins" panose="00000500000000000000" pitchFamily="2" charset="-18"/>
                <a:cs typeface="Poppins" panose="00000500000000000000" pitchFamily="2" charset="-18"/>
              </a:rPr>
              <a:t> a </a:t>
            </a:r>
            <a:r>
              <a:rPr lang="pl-PL" dirty="0" err="1">
                <a:latin typeface="Poppins" panose="00000500000000000000" pitchFamily="2" charset="-18"/>
                <a:cs typeface="Poppins" panose="00000500000000000000" pitchFamily="2" charset="-18"/>
              </a:rPr>
              <a:t>quick</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sanity</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check</a:t>
            </a:r>
            <a:endParaRPr lang="pl-PL" dirty="0">
              <a:latin typeface="Poppins" panose="00000500000000000000" pitchFamily="2" charset="-18"/>
              <a:cs typeface="Poppins" panose="00000500000000000000" pitchFamily="2" charset="-18"/>
            </a:endParaRPr>
          </a:p>
          <a:p>
            <a:pPr marL="285750" indent="-285750">
              <a:lnSpc>
                <a:spcPct val="150000"/>
              </a:lnSpc>
              <a:buFont typeface="Arial" panose="020B0604020202020204" pitchFamily="34" charset="0"/>
              <a:buChar char="•"/>
            </a:pPr>
            <a:r>
              <a:rPr lang="pl-PL" dirty="0" err="1">
                <a:latin typeface="Poppins" panose="00000500000000000000" pitchFamily="2" charset="-18"/>
                <a:cs typeface="Poppins" panose="00000500000000000000" pitchFamily="2" charset="-18"/>
              </a:rPr>
              <a:t>Easier</a:t>
            </a:r>
            <a:r>
              <a:rPr lang="pl-PL" dirty="0">
                <a:latin typeface="Poppins" panose="00000500000000000000" pitchFamily="2" charset="-18"/>
                <a:cs typeface="Poppins" panose="00000500000000000000" pitchFamily="2" charset="-18"/>
              </a:rPr>
              <a:t> to </a:t>
            </a:r>
            <a:r>
              <a:rPr lang="pl-PL" dirty="0" err="1">
                <a:latin typeface="Poppins" panose="00000500000000000000" pitchFamily="2" charset="-18"/>
                <a:cs typeface="Poppins" panose="00000500000000000000" pitchFamily="2" charset="-18"/>
              </a:rPr>
              <a:t>measure</a:t>
            </a:r>
            <a:r>
              <a:rPr lang="pl-PL" dirty="0">
                <a:latin typeface="Poppins" panose="00000500000000000000" pitchFamily="2" charset="-18"/>
                <a:cs typeface="Poppins" panose="00000500000000000000" pitchFamily="2" charset="-18"/>
              </a:rPr>
              <a:t> – we </a:t>
            </a:r>
            <a:r>
              <a:rPr lang="pl-PL" dirty="0" err="1">
                <a:latin typeface="Poppins" panose="00000500000000000000" pitchFamily="2" charset="-18"/>
                <a:cs typeface="Poppins" panose="00000500000000000000" pitchFamily="2" charset="-18"/>
              </a:rPr>
              <a:t>only</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have</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better</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embeddings</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if</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they</a:t>
            </a:r>
            <a:r>
              <a:rPr lang="pl-PL" dirty="0">
                <a:latin typeface="Poppins" panose="00000500000000000000" pitchFamily="2" charset="-18"/>
                <a:cs typeface="Poppins" panose="00000500000000000000" pitchFamily="2" charset="-18"/>
              </a:rPr>
              <a:t> beat the </a:t>
            </a:r>
            <a:r>
              <a:rPr lang="pl-PL" dirty="0" err="1">
                <a:latin typeface="Poppins" panose="00000500000000000000" pitchFamily="2" charset="-18"/>
                <a:cs typeface="Poppins" panose="00000500000000000000" pitchFamily="2" charset="-18"/>
              </a:rPr>
              <a:t>baseline</a:t>
            </a:r>
            <a:endParaRPr lang="pl-PL" dirty="0">
              <a:latin typeface="Poppins" panose="00000500000000000000" pitchFamily="2" charset="-18"/>
              <a:cs typeface="Poppins" panose="00000500000000000000" pitchFamily="2" charset="-18"/>
            </a:endParaRPr>
          </a:p>
          <a:p>
            <a:pPr marL="285750" indent="-285750">
              <a:lnSpc>
                <a:spcPct val="150000"/>
              </a:lnSpc>
              <a:buFont typeface="Arial" panose="020B0604020202020204" pitchFamily="34" charset="0"/>
              <a:buChar char="•"/>
            </a:pPr>
            <a:r>
              <a:rPr lang="pl-PL" dirty="0" err="1">
                <a:latin typeface="Poppins" panose="00000500000000000000" pitchFamily="2" charset="-18"/>
                <a:cs typeface="Poppins" panose="00000500000000000000" pitchFamily="2" charset="-18"/>
              </a:rPr>
              <a:t>Another</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degree</a:t>
            </a:r>
            <a:r>
              <a:rPr lang="pl-PL" dirty="0">
                <a:latin typeface="Poppins" panose="00000500000000000000" pitchFamily="2" charset="-18"/>
                <a:cs typeface="Poppins" panose="00000500000000000000" pitchFamily="2" charset="-18"/>
              </a:rPr>
              <a:t> of </a:t>
            </a:r>
            <a:r>
              <a:rPr lang="pl-PL" dirty="0" err="1">
                <a:latin typeface="Poppins" panose="00000500000000000000" pitchFamily="2" charset="-18"/>
                <a:cs typeface="Poppins" panose="00000500000000000000" pitchFamily="2" charset="-18"/>
              </a:rPr>
              <a:t>freedom</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where</a:t>
            </a:r>
            <a:r>
              <a:rPr lang="pl-PL" dirty="0">
                <a:latin typeface="Poppins" panose="00000500000000000000" pitchFamily="2" charset="-18"/>
                <a:cs typeface="Poppins" panose="00000500000000000000" pitchFamily="2" charset="-18"/>
              </a:rPr>
              <a:t> the model performing the </a:t>
            </a:r>
            <a:r>
              <a:rPr lang="pl-PL" dirty="0" err="1">
                <a:latin typeface="Poppins" panose="00000500000000000000" pitchFamily="2" charset="-18"/>
                <a:cs typeface="Poppins" panose="00000500000000000000" pitchFamily="2" charset="-18"/>
              </a:rPr>
              <a:t>task</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itself</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effects</a:t>
            </a:r>
            <a:r>
              <a:rPr lang="pl-PL" dirty="0">
                <a:latin typeface="Poppins" panose="00000500000000000000" pitchFamily="2" charset="-18"/>
                <a:cs typeface="Poppins" panose="00000500000000000000" pitchFamily="2" charset="-18"/>
              </a:rPr>
              <a:t> the </a:t>
            </a:r>
            <a:r>
              <a:rPr lang="pl-PL" dirty="0" err="1">
                <a:latin typeface="Poppins" panose="00000500000000000000" pitchFamily="2" charset="-18"/>
                <a:cs typeface="Poppins" panose="00000500000000000000" pitchFamily="2" charset="-18"/>
              </a:rPr>
              <a:t>results</a:t>
            </a:r>
            <a:endParaRPr lang="pl-PL"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25796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pl-PL" dirty="0" err="1">
                <a:latin typeface="Poppins Bold" panose="00000800000000000000" pitchFamily="2" charset="-18"/>
                <a:cs typeface="Poppins Bold" panose="00000800000000000000" pitchFamily="2" charset="-18"/>
              </a:rPr>
              <a:t>Sequence</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models</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33869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F140456-47EE-9157-8335-5DA63E3E40B1}"/>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W</a:t>
            </a:r>
            <a:r>
              <a:rPr lang="pl-PL" sz="2800" b="1" dirty="0">
                <a:latin typeface="Poppins" panose="00000500000000000000" pitchFamily="2" charset="-18"/>
                <a:cs typeface="Poppins" panose="00000500000000000000" pitchFamily="2" charset="-18"/>
              </a:rPr>
              <a:t>2</a:t>
            </a:r>
            <a:r>
              <a:rPr lang="en-GB" sz="2800" b="1" dirty="0">
                <a:latin typeface="Poppins" panose="00000500000000000000" pitchFamily="2" charset="-18"/>
                <a:cs typeface="Poppins" panose="00000500000000000000" pitchFamily="2" charset="-18"/>
              </a:rPr>
              <a:t> Agenda</a:t>
            </a:r>
          </a:p>
        </p:txBody>
      </p:sp>
      <p:sp>
        <p:nvSpPr>
          <p:cNvPr id="5" name="pole tekstowe 4">
            <a:extLst>
              <a:ext uri="{FF2B5EF4-FFF2-40B4-BE49-F238E27FC236}">
                <a16:creationId xmlns:a16="http://schemas.microsoft.com/office/drawing/2014/main" id="{CFE70D87-7CD2-F74B-02FE-8FC044A1651E}"/>
              </a:ext>
            </a:extLst>
          </p:cNvPr>
          <p:cNvSpPr txBox="1"/>
          <p:nvPr/>
        </p:nvSpPr>
        <p:spPr>
          <a:xfrm>
            <a:off x="407988" y="1089025"/>
            <a:ext cx="11376025" cy="326294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GB" sz="2800" b="1" dirty="0">
                <a:latin typeface="Poppins" panose="00000500000000000000" pitchFamily="2" charset="-18"/>
                <a:cs typeface="Poppins" panose="00000500000000000000" pitchFamily="2" charset="-18"/>
              </a:rPr>
              <a:t>Text preparation and tokenization</a:t>
            </a:r>
          </a:p>
          <a:p>
            <a:pPr marL="457200" indent="-457200">
              <a:lnSpc>
                <a:spcPct val="150000"/>
              </a:lnSpc>
              <a:buFont typeface="Arial" panose="020B0604020202020204" pitchFamily="34" charset="0"/>
              <a:buChar char="•"/>
            </a:pPr>
            <a:r>
              <a:rPr lang="en-GB" sz="2800" b="1" dirty="0">
                <a:latin typeface="Poppins" panose="00000500000000000000" pitchFamily="2" charset="-18"/>
                <a:cs typeface="Poppins" panose="00000500000000000000" pitchFamily="2" charset="-18"/>
              </a:rPr>
              <a:t>Word embeddings and similarity</a:t>
            </a:r>
          </a:p>
          <a:p>
            <a:pPr marL="457200" indent="-457200">
              <a:lnSpc>
                <a:spcPct val="150000"/>
              </a:lnSpc>
              <a:buFont typeface="Arial" panose="020B0604020202020204" pitchFamily="34" charset="0"/>
              <a:buChar char="•"/>
            </a:pPr>
            <a:r>
              <a:rPr lang="en-GB" sz="2800" b="1" dirty="0">
                <a:latin typeface="Poppins" panose="00000500000000000000" pitchFamily="2" charset="-18"/>
                <a:cs typeface="Poppins" panose="00000500000000000000" pitchFamily="2" charset="-18"/>
              </a:rPr>
              <a:t>Sequence models</a:t>
            </a:r>
          </a:p>
          <a:p>
            <a:pPr marL="457200" indent="-457200">
              <a:lnSpc>
                <a:spcPct val="150000"/>
              </a:lnSpc>
              <a:buFont typeface="Arial" panose="020B0604020202020204" pitchFamily="34" charset="0"/>
              <a:buChar char="•"/>
            </a:pPr>
            <a:r>
              <a:rPr lang="en-GB" sz="2800" b="1" dirty="0">
                <a:latin typeface="Poppins" panose="00000500000000000000" pitchFamily="2" charset="-18"/>
                <a:cs typeface="Poppins" panose="00000500000000000000" pitchFamily="2" charset="-18"/>
              </a:rPr>
              <a:t>Attention &amp; Transformers</a:t>
            </a:r>
          </a:p>
          <a:p>
            <a:pPr marL="457200" indent="-457200">
              <a:lnSpc>
                <a:spcPct val="150000"/>
              </a:lnSpc>
              <a:buFont typeface="Arial" panose="020B0604020202020204" pitchFamily="34" charset="0"/>
              <a:buChar char="•"/>
            </a:pPr>
            <a:endParaRPr lang="en-GB" sz="2800" b="1"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276169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Deep</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Neural</a:t>
            </a:r>
            <a:r>
              <a:rPr lang="pl-PL" sz="2000" dirty="0">
                <a:latin typeface="Poppins" panose="00000500000000000000" pitchFamily="2" charset="-18"/>
                <a:cs typeface="Poppins" panose="00000500000000000000" pitchFamily="2" charset="-18"/>
              </a:rPr>
              <a:t> Networks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learn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complex</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patterns</a:t>
            </a:r>
            <a:r>
              <a:rPr lang="pl-PL" sz="2000" dirty="0">
                <a:latin typeface="Poppins" panose="00000500000000000000" pitchFamily="2" charset="-18"/>
                <a:cs typeface="Poppins" panose="00000500000000000000" pitchFamily="2" charset="-18"/>
              </a:rPr>
              <a:t> and handle </a:t>
            </a:r>
            <a:r>
              <a:rPr lang="pl-PL" sz="2000" dirty="0" err="1">
                <a:latin typeface="Poppins" panose="00000500000000000000" pitchFamily="2" charset="-18"/>
                <a:cs typeface="Poppins" panose="00000500000000000000" pitchFamily="2" charset="-18"/>
              </a:rPr>
              <a:t>language</a:t>
            </a:r>
            <a:r>
              <a:rPr lang="pl-PL" sz="2000" dirty="0">
                <a:latin typeface="Poppins" panose="00000500000000000000" pitchFamily="2" charset="-18"/>
                <a:cs typeface="Poppins" panose="00000500000000000000" pitchFamily="2" charset="-18"/>
              </a:rPr>
              <a:t> data </a:t>
            </a:r>
            <a:r>
              <a:rPr lang="pl-PL" sz="2000" dirty="0" err="1">
                <a:latin typeface="Poppins" panose="00000500000000000000" pitchFamily="2" charset="-18"/>
                <a:cs typeface="Poppins" panose="00000500000000000000" pitchFamily="2" charset="-18"/>
              </a:rPr>
              <a:t>well</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Another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advantage</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DNNs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fact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that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training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process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langiage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embeddings</a:t>
            </a:r>
            <a:r>
              <a:rPr lang="pl-PL" sz="2000" dirty="0">
                <a:latin typeface="Poppins" panose="00000500000000000000" pitchFamily="2" charset="-18"/>
                <a:cs typeface="Poppins" panose="00000500000000000000" pitchFamily="2" charset="-18"/>
              </a:rPr>
              <a:t> as a </a:t>
            </a:r>
            <a:r>
              <a:rPr lang="pl-PL" sz="2000" dirty="0" err="1">
                <a:latin typeface="Poppins" panose="00000500000000000000" pitchFamily="2" charset="-18"/>
                <a:cs typeface="Poppins" panose="00000500000000000000" pitchFamily="2" charset="-18"/>
              </a:rPr>
              <a:t>side-product</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extract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embeddings</a:t>
            </a:r>
            <a:r>
              <a:rPr lang="pl-PL" sz="2000" dirty="0">
                <a:latin typeface="Poppins" panose="00000500000000000000" pitchFamily="2" charset="-18"/>
                <a:cs typeface="Poppins" panose="00000500000000000000" pitchFamily="2" charset="-18"/>
              </a:rPr>
              <a:t> (with </a:t>
            </a:r>
            <a:r>
              <a:rPr lang="pl-PL" sz="2000" dirty="0" err="1">
                <a:latin typeface="Poppins" panose="00000500000000000000" pitchFamily="2" charset="-18"/>
                <a:cs typeface="Poppins" panose="00000500000000000000" pitchFamily="2" charset="-18"/>
              </a:rPr>
              <a:t>different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disecting</a:t>
            </a:r>
            <a:r>
              <a:rPr lang="pl-PL" sz="2000" dirty="0">
                <a:latin typeface="Poppins" panose="00000500000000000000" pitchFamily="2" charset="-18"/>
                <a:cs typeface="Poppins" panose="00000500000000000000" pitchFamily="2" charset="-18"/>
              </a:rPr>
              <a:t> one of </a:t>
            </a:r>
            <a:r>
              <a:rPr lang="pl-PL" sz="2000" dirty="0" err="1">
                <a:latin typeface="Poppins" panose="00000500000000000000" pitchFamily="2" charset="-18"/>
                <a:cs typeface="Poppins" panose="00000500000000000000" pitchFamily="2" charset="-18"/>
              </a:rPr>
              <a:t>hidden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layers</a:t>
            </a:r>
            <a:r>
              <a:rPr lang="pl-PL" sz="2000" dirty="0">
                <a:latin typeface="Poppins" panose="00000500000000000000" pitchFamily="2" charset="-18"/>
                <a:cs typeface="Poppins" panose="00000500000000000000" pitchFamily="2" charset="-18"/>
              </a:rPr>
              <a:t> </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Intro</a:t>
            </a:r>
            <a:r>
              <a:rPr lang="pl-PL" sz="2800" b="1" dirty="0">
                <a:latin typeface="Poppins" panose="00000500000000000000" pitchFamily="2" charset="-18"/>
                <a:cs typeface="Poppins" panose="00000500000000000000" pitchFamily="2" charset="-18"/>
              </a:rPr>
              <a:t> to </a:t>
            </a:r>
            <a:r>
              <a:rPr lang="pl-PL" sz="2800" b="1" dirty="0" err="1">
                <a:latin typeface="Poppins" panose="00000500000000000000" pitchFamily="2" charset="-18"/>
                <a:cs typeface="Poppins" panose="00000500000000000000" pitchFamily="2" charset="-18"/>
              </a:rPr>
              <a:t>Deep</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Networks</a:t>
            </a:r>
            <a:endParaRPr lang="en-GB" sz="28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E97A6865-F845-64F9-F275-447933D66AF4}"/>
              </a:ext>
            </a:extLst>
          </p:cNvPr>
          <p:cNvSpPr txBox="1"/>
          <p:nvPr/>
        </p:nvSpPr>
        <p:spPr>
          <a:xfrm>
            <a:off x="6240464" y="1449388"/>
            <a:ext cx="5561012" cy="369332"/>
          </a:xfrm>
          <a:prstGeom prst="rect">
            <a:avLst/>
          </a:prstGeom>
          <a:noFill/>
        </p:spPr>
        <p:txBody>
          <a:bodyPr wrap="square" rtlCol="0">
            <a:spAutoFit/>
          </a:bodyPr>
          <a:lstStyle/>
          <a:p>
            <a:pPr algn="ctr"/>
            <a:r>
              <a:rPr lang="pl-PL" b="1" dirty="0" err="1">
                <a:latin typeface="Poppins" panose="00000500000000000000" pitchFamily="2" charset="-18"/>
                <a:cs typeface="Poppins" panose="00000500000000000000" pitchFamily="2" charset="-18"/>
              </a:rPr>
              <a:t>Deep</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Neural</a:t>
            </a:r>
            <a:r>
              <a:rPr lang="pl-PL" b="1" dirty="0">
                <a:latin typeface="Poppins" panose="00000500000000000000" pitchFamily="2" charset="-18"/>
                <a:cs typeface="Poppins" panose="00000500000000000000" pitchFamily="2" charset="-18"/>
              </a:rPr>
              <a:t> Network diagram</a:t>
            </a:r>
            <a:endParaRPr lang="en-GB" b="1" dirty="0">
              <a:latin typeface="Poppins" panose="00000500000000000000" pitchFamily="2" charset="-18"/>
              <a:cs typeface="Poppins" panose="00000500000000000000" pitchFamily="2" charset="-18"/>
            </a:endParaRPr>
          </a:p>
        </p:txBody>
      </p:sp>
      <p:pic>
        <p:nvPicPr>
          <p:cNvPr id="9" name="Obraz 8">
            <a:extLst>
              <a:ext uri="{FF2B5EF4-FFF2-40B4-BE49-F238E27FC236}">
                <a16:creationId xmlns:a16="http://schemas.microsoft.com/office/drawing/2014/main" id="{09BCF4A9-ED9F-A518-A8FF-CCEE89F5F423}"/>
              </a:ext>
            </a:extLst>
          </p:cNvPr>
          <p:cNvPicPr>
            <a:picLocks noChangeAspect="1"/>
          </p:cNvPicPr>
          <p:nvPr/>
        </p:nvPicPr>
        <p:blipFill>
          <a:blip r:embed="rId2"/>
          <a:stretch>
            <a:fillRect/>
          </a:stretch>
        </p:blipFill>
        <p:spPr>
          <a:xfrm>
            <a:off x="6616919" y="1818720"/>
            <a:ext cx="4808102" cy="4969946"/>
          </a:xfrm>
          <a:prstGeom prst="rect">
            <a:avLst/>
          </a:prstGeom>
        </p:spPr>
      </p:pic>
    </p:spTree>
    <p:extLst>
      <p:ext uri="{BB962C8B-B14F-4D97-AF65-F5344CB8AC3E}">
        <p14:creationId xmlns:p14="http://schemas.microsoft.com/office/powerpoint/2010/main" val="274566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RNNs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 DNN </a:t>
            </a:r>
            <a:r>
              <a:rPr lang="pl-PL" sz="2000" dirty="0" err="1">
                <a:latin typeface="Poppins" panose="00000500000000000000" pitchFamily="2" charset="-18"/>
                <a:cs typeface="Poppins" panose="00000500000000000000" pitchFamily="2" charset="-18"/>
              </a:rPr>
              <a:t>architecture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specially</a:t>
            </a:r>
            <a:r>
              <a:rPr lang="pl-PL" sz="2000" dirty="0">
                <a:latin typeface="Poppins" panose="00000500000000000000" pitchFamily="2" charset="-18"/>
                <a:cs typeface="Poppins" panose="00000500000000000000" pitchFamily="2" charset="-18"/>
              </a:rPr>
              <a:t> for </a:t>
            </a:r>
            <a:r>
              <a:rPr lang="pl-PL" sz="2000" dirty="0" err="1">
                <a:latin typeface="Poppins" panose="00000500000000000000" pitchFamily="2" charset="-18"/>
                <a:cs typeface="Poppins" panose="00000500000000000000" pitchFamily="2" charset="-18"/>
              </a:rPr>
              <a:t>sequential</a:t>
            </a:r>
            <a:r>
              <a:rPr lang="pl-PL" sz="2000" dirty="0">
                <a:latin typeface="Poppins" panose="00000500000000000000" pitchFamily="2" charset="-18"/>
                <a:cs typeface="Poppins" panose="00000500000000000000" pitchFamily="2" charset="-18"/>
              </a:rPr>
              <a:t> data </a:t>
            </a:r>
            <a:r>
              <a:rPr lang="pl-PL" sz="2000" dirty="0" err="1">
                <a:latin typeface="Poppins" panose="00000500000000000000" pitchFamily="2" charset="-18"/>
                <a:cs typeface="Poppins" panose="00000500000000000000" pitchFamily="2" charset="-18"/>
              </a:rPr>
              <a:t>such</a:t>
            </a:r>
            <a:r>
              <a:rPr lang="pl-PL" sz="2000" dirty="0">
                <a:latin typeface="Poppins" panose="00000500000000000000" pitchFamily="2" charset="-18"/>
                <a:cs typeface="Poppins" panose="00000500000000000000" pitchFamily="2" charset="-18"/>
              </a:rPr>
              <a:t> as </a:t>
            </a:r>
            <a:r>
              <a:rPr lang="pl-PL" sz="2000" dirty="0" err="1">
                <a:latin typeface="Poppins" panose="00000500000000000000" pitchFamily="2" charset="-18"/>
                <a:cs typeface="Poppins" panose="00000500000000000000" pitchFamily="2" charset="-18"/>
              </a:rPr>
              <a:t>timeseries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language</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It </a:t>
            </a:r>
            <a:r>
              <a:rPr lang="pl-PL" sz="2000" dirty="0" err="1">
                <a:latin typeface="Poppins" panose="00000500000000000000" pitchFamily="2" charset="-18"/>
                <a:cs typeface="Poppins" panose="00000500000000000000" pitchFamily="2" charset="-18"/>
              </a:rPr>
              <a:t>has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ability</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remember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outputs</a:t>
            </a:r>
            <a:r>
              <a:rPr lang="pl-PL" sz="2000" dirty="0">
                <a:latin typeface="Poppins" panose="00000500000000000000" pitchFamily="2" charset="-18"/>
                <a:cs typeface="Poppins" panose="00000500000000000000" pitchFamily="2" charset="-18"/>
              </a:rPr>
              <a:t> from </a:t>
            </a:r>
            <a:r>
              <a:rPr lang="pl-PL" sz="2000" dirty="0" err="1">
                <a:latin typeface="Poppins" panose="00000500000000000000" pitchFamily="2" charset="-18"/>
                <a:cs typeface="Poppins" panose="00000500000000000000" pitchFamily="2" charset="-18"/>
              </a:rPr>
              <a:t>previous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steps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advanced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cells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like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LSTMs</a:t>
            </a:r>
            <a:r>
              <a:rPr lang="pl-PL" sz="2000" dirty="0">
                <a:latin typeface="Poppins" panose="00000500000000000000" pitchFamily="2" charset="-18"/>
                <a:cs typeface="Poppins" panose="00000500000000000000" pitchFamily="2" charset="-18"/>
              </a:rPr>
              <a:t> and </a:t>
            </a:r>
            <a:r>
              <a:rPr lang="pl-PL" sz="2000" dirty="0" err="1">
                <a:latin typeface="Poppins" panose="00000500000000000000" pitchFamily="2" charset="-18"/>
                <a:cs typeface="Poppins" panose="00000500000000000000" pitchFamily="2" charset="-18"/>
              </a:rPr>
              <a:t>GRUs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make</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memory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aspect</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Neural</a:t>
            </a:r>
            <a:r>
              <a:rPr lang="pl-PL" sz="2000" dirty="0">
                <a:latin typeface="Poppins" panose="00000500000000000000" pitchFamily="2" charset="-18"/>
                <a:cs typeface="Poppins" panose="00000500000000000000" pitchFamily="2" charset="-18"/>
              </a:rPr>
              <a:t> Networks </a:t>
            </a:r>
            <a:r>
              <a:rPr lang="pl-PL" sz="2000" dirty="0" err="1">
                <a:latin typeface="Poppins" panose="00000500000000000000" pitchFamily="2" charset="-18"/>
                <a:cs typeface="Poppins" panose="00000500000000000000" pitchFamily="2" charset="-18"/>
              </a:rPr>
              <a:t>even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robust</a:t>
            </a:r>
            <a:endParaRPr lang="pl-PL"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Reccurent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Networks</a:t>
            </a:r>
            <a:endParaRPr lang="en-GB" sz="28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E97A6865-F845-64F9-F275-447933D66AF4}"/>
              </a:ext>
            </a:extLst>
          </p:cNvPr>
          <p:cNvSpPr txBox="1"/>
          <p:nvPr/>
        </p:nvSpPr>
        <p:spPr>
          <a:xfrm>
            <a:off x="6240464" y="1449388"/>
            <a:ext cx="5561012" cy="369332"/>
          </a:xfrm>
          <a:prstGeom prst="rect">
            <a:avLst/>
          </a:prstGeom>
          <a:noFill/>
        </p:spPr>
        <p:txBody>
          <a:bodyPr wrap="square" rtlCol="0">
            <a:spAutoFit/>
          </a:bodyPr>
          <a:lstStyle/>
          <a:p>
            <a:pPr algn="ctr"/>
            <a:r>
              <a:rPr lang="pl-PL" b="1" dirty="0" err="1">
                <a:latin typeface="Poppins" panose="00000500000000000000" pitchFamily="2" charset="-18"/>
                <a:cs typeface="Poppins" panose="00000500000000000000" pitchFamily="2" charset="-18"/>
              </a:rPr>
              <a:t>Recurrent</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Neural</a:t>
            </a:r>
            <a:r>
              <a:rPr lang="pl-PL" b="1" dirty="0">
                <a:latin typeface="Poppins" panose="00000500000000000000" pitchFamily="2" charset="-18"/>
                <a:cs typeface="Poppins" panose="00000500000000000000" pitchFamily="2" charset="-18"/>
              </a:rPr>
              <a:t> Networks</a:t>
            </a:r>
            <a:endParaRPr lang="en-GB" b="1" dirty="0">
              <a:latin typeface="Poppins" panose="00000500000000000000" pitchFamily="2" charset="-18"/>
              <a:cs typeface="Poppins" panose="00000500000000000000" pitchFamily="2" charset="-18"/>
            </a:endParaRPr>
          </a:p>
        </p:txBody>
      </p:sp>
      <p:pic>
        <p:nvPicPr>
          <p:cNvPr id="1028" name="Picture 4" descr="4. Recurrent Neural Networks - Neural networks and deep learning [Book]">
            <a:extLst>
              <a:ext uri="{FF2B5EF4-FFF2-40B4-BE49-F238E27FC236}">
                <a16:creationId xmlns:a16="http://schemas.microsoft.com/office/drawing/2014/main" id="{43E3EC68-B31C-D324-96A5-3183424AB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4" y="2441869"/>
            <a:ext cx="5508624" cy="3109939"/>
          </a:xfrm>
          <a:prstGeom prst="rect">
            <a:avLst/>
          </a:prstGeom>
          <a:noFill/>
          <a:extLst>
            <a:ext uri="{909E8E84-426E-40DD-AFC4-6F175D3DCCD1}">
              <a14:hiddenFill xmlns:a14="http://schemas.microsoft.com/office/drawing/2010/main">
                <a:solidFill>
                  <a:srgbClr val="FFFFFF"/>
                </a:solidFill>
              </a14:hiddenFill>
            </a:ext>
          </a:extLst>
        </p:spPr>
      </p:pic>
      <p:sp>
        <p:nvSpPr>
          <p:cNvPr id="52" name="pole tekstowe 51">
            <a:extLst>
              <a:ext uri="{FF2B5EF4-FFF2-40B4-BE49-F238E27FC236}">
                <a16:creationId xmlns:a16="http://schemas.microsoft.com/office/drawing/2014/main" id="{46ECAA26-C815-BEB1-1141-B7AF1A563C28}"/>
              </a:ext>
            </a:extLst>
          </p:cNvPr>
          <p:cNvSpPr txBox="1"/>
          <p:nvPr/>
        </p:nvSpPr>
        <p:spPr>
          <a:xfrm>
            <a:off x="7942515" y="5726602"/>
            <a:ext cx="2891296" cy="276999"/>
          </a:xfrm>
          <a:prstGeom prst="rect">
            <a:avLst/>
          </a:prstGeom>
          <a:noFill/>
        </p:spPr>
        <p:txBody>
          <a:bodyPr wrap="square" rtlCol="0">
            <a:spAutoFit/>
          </a:bodyPr>
          <a:lstStyle/>
          <a:p>
            <a:r>
              <a:rPr lang="pl-PL" sz="1200" dirty="0">
                <a:latin typeface="Poppins" panose="00000500000000000000" pitchFamily="2" charset="-18"/>
                <a:cs typeface="Poppins" panose="00000500000000000000" pitchFamily="2" charset="-18"/>
              </a:rPr>
              <a:t>Source: https://www.oreilly.com/</a:t>
            </a:r>
            <a:endParaRPr lang="en-GB" sz="12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84679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a:latin typeface="Poppins" panose="00000500000000000000" pitchFamily="2" charset="-18"/>
                <a:cs typeface="Poppins" panose="00000500000000000000" pitchFamily="2" charset="-18"/>
              </a:rPr>
              <a:t>N-gram </a:t>
            </a:r>
            <a:r>
              <a:rPr lang="pl-PL" sz="2000" dirty="0" err="1">
                <a:latin typeface="Poppins" panose="00000500000000000000" pitchFamily="2" charset="-18"/>
                <a:cs typeface="Poppins" panose="00000500000000000000" pitchFamily="2" charset="-18"/>
              </a:rPr>
              <a:t>models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become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extremely</a:t>
            </a:r>
            <a:r>
              <a:rPr lang="pl-PL" sz="2000" dirty="0">
                <a:latin typeface="Poppins" panose="00000500000000000000" pitchFamily="2" charset="-18"/>
                <a:cs typeface="Poppins" panose="00000500000000000000" pitchFamily="2" charset="-18"/>
              </a:rPr>
              <a:t> heavy as the </a:t>
            </a:r>
            <a:r>
              <a:rPr lang="pl-PL" sz="2000" dirty="0" err="1">
                <a:latin typeface="Poppins" panose="00000500000000000000" pitchFamily="2" charset="-18"/>
                <a:cs typeface="Poppins" panose="00000500000000000000" pitchFamily="2" charset="-18"/>
              </a:rPr>
              <a:t>possible</a:t>
            </a:r>
            <a:r>
              <a:rPr lang="pl-PL" sz="2000" dirty="0">
                <a:latin typeface="Poppins" panose="00000500000000000000" pitchFamily="2" charset="-18"/>
                <a:cs typeface="Poppins" panose="00000500000000000000" pitchFamily="2" charset="-18"/>
              </a:rPr>
              <a:t> numer of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combinations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quickly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explodes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RNNs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much </a:t>
            </a:r>
            <a:r>
              <a:rPr lang="pl-PL" sz="2000" dirty="0" err="1">
                <a:latin typeface="Poppins" panose="00000500000000000000" pitchFamily="2" charset="-18"/>
                <a:cs typeface="Poppins" panose="00000500000000000000" pitchFamily="2" charset="-18"/>
              </a:rPr>
              <a:t>better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grasping</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not </a:t>
            </a:r>
            <a:r>
              <a:rPr lang="pl-PL" sz="2000" dirty="0" err="1">
                <a:latin typeface="Poppins" panose="00000500000000000000" pitchFamily="2" charset="-18"/>
                <a:cs typeface="Poppins" panose="00000500000000000000" pitchFamily="2" charset="-18"/>
              </a:rPr>
              <a:t>directly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together</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Furthermore</a:t>
            </a:r>
            <a:r>
              <a:rPr lang="pl-PL" sz="2000" dirty="0">
                <a:latin typeface="Poppins" panose="00000500000000000000" pitchFamily="2" charset="-18"/>
                <a:cs typeface="Poppins" panose="00000500000000000000" pitchFamily="2" charset="-18"/>
              </a:rPr>
              <a:t> LSTM and GRU </a:t>
            </a:r>
            <a:r>
              <a:rPr lang="pl-PL" sz="2000" dirty="0" err="1">
                <a:latin typeface="Poppins" panose="00000500000000000000" pitchFamily="2" charset="-18"/>
                <a:cs typeface="Poppins" panose="00000500000000000000" pitchFamily="2" charset="-18"/>
              </a:rPr>
              <a:t>cells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complex</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simple</a:t>
            </a:r>
            <a:r>
              <a:rPr lang="pl-PL" sz="2000" dirty="0">
                <a:latin typeface="Poppins" panose="00000500000000000000" pitchFamily="2" charset="-18"/>
                <a:cs typeface="Poppins" panose="00000500000000000000" pitchFamily="2" charset="-18"/>
              </a:rPr>
              <a:t> neuron </a:t>
            </a:r>
            <a:r>
              <a:rPr lang="pl-PL" sz="2000" dirty="0" err="1">
                <a:latin typeface="Poppins" panose="00000500000000000000" pitchFamily="2" charset="-18"/>
                <a:cs typeface="Poppins" panose="00000500000000000000" pitchFamily="2" charset="-18"/>
              </a:rPr>
              <a:t>cells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specific</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gates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memorize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important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information</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Despite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complicated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appearance</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them</a:t>
            </a:r>
            <a:r>
              <a:rPr lang="pl-PL" sz="2000" dirty="0">
                <a:latin typeface="Poppins" panose="00000500000000000000" pitchFamily="2" charset="-18"/>
                <a:cs typeface="Poppins" panose="00000500000000000000" pitchFamily="2" charset="-18"/>
              </a:rPr>
              <a:t> in place of </a:t>
            </a:r>
            <a:r>
              <a:rPr lang="pl-PL" sz="2000" dirty="0" err="1">
                <a:latin typeface="Poppins" panose="00000500000000000000" pitchFamily="2" charset="-18"/>
                <a:cs typeface="Poppins" panose="00000500000000000000" pitchFamily="2" charset="-18"/>
              </a:rPr>
              <a:t>classic</a:t>
            </a:r>
            <a:r>
              <a:rPr lang="pl-PL" sz="2000" dirty="0">
                <a:latin typeface="Poppins" panose="00000500000000000000" pitchFamily="2" charset="-18"/>
                <a:cs typeface="Poppins" panose="00000500000000000000" pitchFamily="2" charset="-18"/>
              </a:rPr>
              <a:t> RNN </a:t>
            </a:r>
            <a:r>
              <a:rPr lang="pl-PL" sz="2000" dirty="0" err="1">
                <a:latin typeface="Poppins" panose="00000500000000000000" pitchFamily="2" charset="-18"/>
                <a:cs typeface="Poppins" panose="00000500000000000000" pitchFamily="2" charset="-18"/>
              </a:rPr>
              <a:t>layers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without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significant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changes</a:t>
            </a:r>
            <a:endParaRPr lang="pl-PL"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a:t>
            </a:r>
            <a:r>
              <a:rPr lang="pl-PL" sz="2800" b="1" dirty="0" err="1">
                <a:latin typeface="Poppins" panose="00000500000000000000" pitchFamily="2" charset="-18"/>
                <a:cs typeface="Poppins" panose="00000500000000000000" pitchFamily="2" charset="-18"/>
              </a:rPr>
              <a:t>memory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aspect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makes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RNNs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so</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useful</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350814E2-1FE4-69A1-1E0A-27DAF218C4AD}"/>
              </a:ext>
            </a:extLst>
          </p:cNvPr>
          <p:cNvSpPr txBox="1"/>
          <p:nvPr/>
        </p:nvSpPr>
        <p:spPr>
          <a:xfrm>
            <a:off x="6240464" y="1449388"/>
            <a:ext cx="5561012" cy="369332"/>
          </a:xfrm>
          <a:prstGeom prst="rect">
            <a:avLst/>
          </a:prstGeom>
          <a:noFill/>
        </p:spPr>
        <p:txBody>
          <a:bodyPr wrap="square" rtlCol="0">
            <a:spAutoFit/>
          </a:bodyPr>
          <a:lstStyle/>
          <a:p>
            <a:pPr algn="ctr"/>
            <a:r>
              <a:rPr lang="pl-PL" b="1" dirty="0" err="1">
                <a:latin typeface="Poppins" panose="00000500000000000000" pitchFamily="2" charset="-18"/>
                <a:cs typeface="Poppins" panose="00000500000000000000" pitchFamily="2" charset="-18"/>
              </a:rPr>
              <a:t>Long</a:t>
            </a:r>
            <a:r>
              <a:rPr lang="pl-PL" b="1" dirty="0">
                <a:latin typeface="Poppins" panose="00000500000000000000" pitchFamily="2" charset="-18"/>
                <a:cs typeface="Poppins" panose="00000500000000000000" pitchFamily="2" charset="-18"/>
              </a:rPr>
              <a:t>-</a:t>
            </a:r>
            <a:r>
              <a:rPr lang="pl-PL" b="1" dirty="0" err="1">
                <a:latin typeface="Poppins" panose="00000500000000000000" pitchFamily="2" charset="-18"/>
                <a:cs typeface="Poppins" panose="00000500000000000000" pitchFamily="2" charset="-18"/>
              </a:rPr>
              <a:t>short</a:t>
            </a:r>
            <a:r>
              <a:rPr lang="pl-PL" b="1" dirty="0">
                <a:latin typeface="Poppins" panose="00000500000000000000" pitchFamily="2" charset="-18"/>
                <a:cs typeface="Poppins" panose="00000500000000000000" pitchFamily="2" charset="-18"/>
              </a:rPr>
              <a:t>-term-</a:t>
            </a:r>
            <a:r>
              <a:rPr lang="pl-PL" b="1" dirty="0" err="1">
                <a:latin typeface="Poppins" panose="00000500000000000000" pitchFamily="2" charset="-18"/>
                <a:cs typeface="Poppins" panose="00000500000000000000" pitchFamily="2" charset="-18"/>
              </a:rPr>
              <a:t>memory</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cell</a:t>
            </a:r>
            <a:endParaRPr lang="en-GB" b="1" dirty="0">
              <a:latin typeface="Poppins" panose="00000500000000000000" pitchFamily="2" charset="-18"/>
              <a:cs typeface="Poppins" panose="00000500000000000000" pitchFamily="2" charset="-18"/>
            </a:endParaRPr>
          </a:p>
        </p:txBody>
      </p:sp>
      <p:pic>
        <p:nvPicPr>
          <p:cNvPr id="2050" name="Picture 2" descr="mlst 1413">
            <a:extLst>
              <a:ext uri="{FF2B5EF4-FFF2-40B4-BE49-F238E27FC236}">
                <a16:creationId xmlns:a16="http://schemas.microsoft.com/office/drawing/2014/main" id="{F19F51BE-BA7A-CA00-A8F6-46F88E3CF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504" y="1845454"/>
            <a:ext cx="3370307" cy="2012958"/>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a:extLst>
              <a:ext uri="{FF2B5EF4-FFF2-40B4-BE49-F238E27FC236}">
                <a16:creationId xmlns:a16="http://schemas.microsoft.com/office/drawing/2014/main" id="{BC0C929C-9AAE-A1D7-59D5-7639FB46CFC5}"/>
              </a:ext>
            </a:extLst>
          </p:cNvPr>
          <p:cNvSpPr txBox="1"/>
          <p:nvPr/>
        </p:nvSpPr>
        <p:spPr>
          <a:xfrm>
            <a:off x="6240464" y="3898577"/>
            <a:ext cx="5561012" cy="369332"/>
          </a:xfrm>
          <a:prstGeom prst="rect">
            <a:avLst/>
          </a:prstGeom>
          <a:noFill/>
        </p:spPr>
        <p:txBody>
          <a:bodyPr wrap="square" rtlCol="0">
            <a:spAutoFit/>
          </a:bodyPr>
          <a:lstStyle/>
          <a:p>
            <a:pPr algn="ctr"/>
            <a:r>
              <a:rPr lang="pl-PL" b="1" dirty="0" err="1">
                <a:latin typeface="Poppins" panose="00000500000000000000" pitchFamily="2" charset="-18"/>
                <a:cs typeface="Poppins" panose="00000500000000000000" pitchFamily="2" charset="-18"/>
              </a:rPr>
              <a:t>Gated</a:t>
            </a:r>
            <a:r>
              <a:rPr lang="en-GB" b="0" i="1" dirty="0">
                <a:solidFill>
                  <a:srgbClr val="333333"/>
                </a:solidFill>
                <a:effectLst/>
                <a:latin typeface="guardian-text-oreilly"/>
              </a:rPr>
              <a:t> </a:t>
            </a:r>
            <a:r>
              <a:rPr lang="en-GB" b="1" dirty="0">
                <a:latin typeface="Poppins" panose="00000500000000000000" pitchFamily="2" charset="-18"/>
                <a:cs typeface="Poppins" panose="00000500000000000000" pitchFamily="2" charset="-18"/>
              </a:rPr>
              <a:t>Recurrent Unit</a:t>
            </a:r>
            <a:r>
              <a:rPr lang="pl-PL" b="1" dirty="0">
                <a:latin typeface="Poppins" panose="00000500000000000000" pitchFamily="2" charset="-18"/>
                <a:cs typeface="Poppins" panose="00000500000000000000" pitchFamily="2" charset="-18"/>
              </a:rPr>
              <a:t> </a:t>
            </a:r>
            <a:endParaRPr lang="en-GB" b="1" dirty="0">
              <a:latin typeface="Poppins" panose="00000500000000000000" pitchFamily="2" charset="-18"/>
              <a:cs typeface="Poppins" panose="00000500000000000000" pitchFamily="2" charset="-18"/>
            </a:endParaRPr>
          </a:p>
        </p:txBody>
      </p:sp>
      <p:pic>
        <p:nvPicPr>
          <p:cNvPr id="7" name="Obraz 6">
            <a:extLst>
              <a:ext uri="{FF2B5EF4-FFF2-40B4-BE49-F238E27FC236}">
                <a16:creationId xmlns:a16="http://schemas.microsoft.com/office/drawing/2014/main" id="{D2A8C684-AC31-C918-286E-EF668EA6D5F5}"/>
              </a:ext>
            </a:extLst>
          </p:cNvPr>
          <p:cNvPicPr>
            <a:picLocks noChangeAspect="1"/>
          </p:cNvPicPr>
          <p:nvPr/>
        </p:nvPicPr>
        <p:blipFill>
          <a:blip r:embed="rId3"/>
          <a:stretch>
            <a:fillRect/>
          </a:stretch>
        </p:blipFill>
        <p:spPr>
          <a:xfrm>
            <a:off x="7491385" y="4267909"/>
            <a:ext cx="2726645" cy="1853715"/>
          </a:xfrm>
          <a:prstGeom prst="rect">
            <a:avLst/>
          </a:prstGeom>
        </p:spPr>
      </p:pic>
      <p:sp>
        <p:nvSpPr>
          <p:cNvPr id="8" name="pole tekstowe 7">
            <a:extLst>
              <a:ext uri="{FF2B5EF4-FFF2-40B4-BE49-F238E27FC236}">
                <a16:creationId xmlns:a16="http://schemas.microsoft.com/office/drawing/2014/main" id="{21EF8ADE-DAE4-225F-8C3E-839B2D677F0C}"/>
              </a:ext>
            </a:extLst>
          </p:cNvPr>
          <p:cNvSpPr txBox="1"/>
          <p:nvPr/>
        </p:nvSpPr>
        <p:spPr>
          <a:xfrm>
            <a:off x="7942515" y="5301122"/>
            <a:ext cx="2891296" cy="276999"/>
          </a:xfrm>
          <a:prstGeom prst="rect">
            <a:avLst/>
          </a:prstGeom>
          <a:noFill/>
        </p:spPr>
        <p:txBody>
          <a:bodyPr wrap="square" rtlCol="0">
            <a:spAutoFit/>
          </a:bodyPr>
          <a:lstStyle/>
          <a:p>
            <a:r>
              <a:rPr lang="pl-PL" sz="1200" dirty="0" err="1">
                <a:latin typeface="Poppins" panose="00000500000000000000" pitchFamily="2" charset="-18"/>
                <a:cs typeface="Poppins" panose="00000500000000000000" pitchFamily="2" charset="-18"/>
              </a:rPr>
              <a:t>Source:https</a:t>
            </a:r>
            <a:r>
              <a:rPr lang="pl-PL" sz="1200" dirty="0">
                <a:latin typeface="Poppins" panose="00000500000000000000" pitchFamily="2" charset="-18"/>
                <a:cs typeface="Poppins" panose="00000500000000000000" pitchFamily="2" charset="-18"/>
              </a:rPr>
              <a:t>://www.oreilly.com/</a:t>
            </a:r>
            <a:endParaRPr lang="en-GB" sz="1200" dirty="0">
              <a:latin typeface="Poppins" panose="00000500000000000000" pitchFamily="2" charset="-18"/>
              <a:cs typeface="Poppins" panose="00000500000000000000" pitchFamily="2" charset="-18"/>
            </a:endParaRPr>
          </a:p>
        </p:txBody>
      </p:sp>
      <p:sp>
        <p:nvSpPr>
          <p:cNvPr id="9" name="pole tekstowe 8">
            <a:extLst>
              <a:ext uri="{FF2B5EF4-FFF2-40B4-BE49-F238E27FC236}">
                <a16:creationId xmlns:a16="http://schemas.microsoft.com/office/drawing/2014/main" id="{FFA85628-F882-6551-5FD6-9E4DFFC6830E}"/>
              </a:ext>
            </a:extLst>
          </p:cNvPr>
          <p:cNvSpPr txBox="1"/>
          <p:nvPr/>
        </p:nvSpPr>
        <p:spPr>
          <a:xfrm>
            <a:off x="7491385" y="6254876"/>
            <a:ext cx="2891296" cy="276999"/>
          </a:xfrm>
          <a:prstGeom prst="rect">
            <a:avLst/>
          </a:prstGeom>
          <a:noFill/>
        </p:spPr>
        <p:txBody>
          <a:bodyPr wrap="square" rtlCol="0">
            <a:spAutoFit/>
          </a:bodyPr>
          <a:lstStyle/>
          <a:p>
            <a:r>
              <a:rPr lang="pl-PL" sz="1200" dirty="0">
                <a:latin typeface="Poppins" panose="00000500000000000000" pitchFamily="2" charset="-18"/>
                <a:cs typeface="Poppins" panose="00000500000000000000" pitchFamily="2" charset="-18"/>
              </a:rPr>
              <a:t>Source: https://www.oreilly.com/</a:t>
            </a:r>
            <a:endParaRPr lang="en-GB" sz="12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423401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Attention &amp; Transformers</a:t>
            </a:r>
          </a:p>
        </p:txBody>
      </p:sp>
    </p:spTree>
    <p:extLst>
      <p:ext uri="{BB962C8B-B14F-4D97-AF65-F5344CB8AC3E}">
        <p14:creationId xmlns:p14="http://schemas.microsoft.com/office/powerpoint/2010/main" val="303997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867" y="1426647"/>
            <a:ext cx="5256530" cy="4168140"/>
          </a:xfrm>
          <a:prstGeom prst="rect">
            <a:avLst/>
          </a:prstGeom>
        </p:spPr>
        <p:txBody>
          <a:bodyPr vert="horz" wrap="square" lIns="0" tIns="12700" rIns="0" bIns="0" rtlCol="0">
            <a:spAutoFit/>
          </a:bodyPr>
          <a:lstStyle/>
          <a:p>
            <a:pPr marL="241300" marR="5080" indent="-228600">
              <a:lnSpc>
                <a:spcPct val="150100"/>
              </a:lnSpc>
              <a:spcBef>
                <a:spcPts val="100"/>
              </a:spcBef>
              <a:buFont typeface="Arial"/>
              <a:buChar char="•"/>
              <a:tabLst>
                <a:tab pos="241300" algn="l"/>
              </a:tabLst>
            </a:pPr>
            <a:r>
              <a:rPr sz="1700" spc="45" dirty="0">
                <a:latin typeface="Poppins" panose="00000500000000000000" pitchFamily="2" charset="-18"/>
                <a:cs typeface="Poppins" panose="00000500000000000000" pitchFamily="2" charset="-18"/>
              </a:rPr>
              <a:t>Reccurent</a:t>
            </a:r>
            <a:r>
              <a:rPr sz="1700" spc="-65"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models</a:t>
            </a:r>
            <a:r>
              <a:rPr sz="1700" spc="-8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rely</a:t>
            </a:r>
            <a:r>
              <a:rPr sz="1700" spc="-7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strongly</a:t>
            </a:r>
            <a:r>
              <a:rPr sz="1700" spc="-75"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on </a:t>
            </a:r>
            <a:r>
              <a:rPr sz="1700" dirty="0">
                <a:latin typeface="Poppins" panose="00000500000000000000" pitchFamily="2" charset="-18"/>
                <a:cs typeface="Poppins" panose="00000500000000000000" pitchFamily="2" charset="-18"/>
              </a:rPr>
              <a:t>sequentiality,</a:t>
            </a:r>
            <a:r>
              <a:rPr sz="1700" spc="-40"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where</a:t>
            </a:r>
            <a:r>
              <a:rPr sz="1700" spc="-1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output</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previous</a:t>
            </a:r>
            <a:r>
              <a:rPr sz="1700" spc="-40"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state</a:t>
            </a:r>
            <a:r>
              <a:rPr sz="1700" spc="-1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is </a:t>
            </a:r>
            <a:r>
              <a:rPr sz="1700" dirty="0">
                <a:latin typeface="Poppins" panose="00000500000000000000" pitchFamily="2" charset="-18"/>
                <a:cs typeface="Poppins" panose="00000500000000000000" pitchFamily="2" charset="-18"/>
              </a:rPr>
              <a:t>essential</a:t>
            </a:r>
            <a:r>
              <a:rPr sz="1700" spc="-30" dirty="0">
                <a:latin typeface="Poppins" panose="00000500000000000000" pitchFamily="2" charset="-18"/>
                <a:cs typeface="Poppins" panose="00000500000000000000" pitchFamily="2" charset="-18"/>
              </a:rPr>
              <a:t> </a:t>
            </a:r>
            <a:r>
              <a:rPr sz="1700" spc="-35" dirty="0">
                <a:latin typeface="Poppins" panose="00000500000000000000" pitchFamily="2" charset="-18"/>
                <a:cs typeface="Poppins" panose="00000500000000000000" pitchFamily="2" charset="-18"/>
              </a:rPr>
              <a:t>for</a:t>
            </a:r>
            <a:r>
              <a:rPr sz="1700" spc="5"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calculating</a:t>
            </a:r>
            <a:r>
              <a:rPr sz="1700" spc="-2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next</a:t>
            </a:r>
            <a:r>
              <a:rPr sz="1700" spc="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state</a:t>
            </a:r>
            <a:endParaRPr sz="1700" dirty="0">
              <a:latin typeface="Poppins" panose="00000500000000000000" pitchFamily="2" charset="-18"/>
              <a:cs typeface="Poppins" panose="00000500000000000000" pitchFamily="2" charset="-18"/>
            </a:endParaRPr>
          </a:p>
          <a:p>
            <a:pPr marL="241300" marR="517525" indent="-228600">
              <a:lnSpc>
                <a:spcPct val="150000"/>
              </a:lnSpc>
              <a:spcBef>
                <a:spcPts val="1010"/>
              </a:spcBef>
              <a:buFont typeface="Arial"/>
              <a:buChar char="•"/>
              <a:tabLst>
                <a:tab pos="241300" algn="l"/>
              </a:tabLst>
            </a:pPr>
            <a:r>
              <a:rPr sz="1700" spc="-50" dirty="0">
                <a:latin typeface="Poppins" panose="00000500000000000000" pitchFamily="2" charset="-18"/>
                <a:cs typeface="Poppins" panose="00000500000000000000" pitchFamily="2" charset="-18"/>
              </a:rPr>
              <a:t>This</a:t>
            </a:r>
            <a:r>
              <a:rPr sz="1700" spc="45" dirty="0">
                <a:latin typeface="Poppins" panose="00000500000000000000" pitchFamily="2" charset="-18"/>
                <a:cs typeface="Poppins" panose="00000500000000000000" pitchFamily="2" charset="-18"/>
              </a:rPr>
              <a:t> </a:t>
            </a:r>
            <a:r>
              <a:rPr sz="1700" spc="70" dirty="0">
                <a:latin typeface="Poppins" panose="00000500000000000000" pitchFamily="2" charset="-18"/>
                <a:cs typeface="Poppins" panose="00000500000000000000" pitchFamily="2" charset="-18"/>
              </a:rPr>
              <a:t>makes</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parallelization impossible</a:t>
            </a:r>
            <a:r>
              <a:rPr sz="1700" spc="10" dirty="0">
                <a:latin typeface="Poppins" panose="00000500000000000000" pitchFamily="2" charset="-18"/>
                <a:cs typeface="Poppins" panose="00000500000000000000" pitchFamily="2" charset="-18"/>
              </a:rPr>
              <a:t> </a:t>
            </a:r>
            <a:r>
              <a:rPr sz="1700" spc="75" dirty="0">
                <a:latin typeface="Poppins" panose="00000500000000000000" pitchFamily="2" charset="-18"/>
                <a:cs typeface="Poppins" panose="00000500000000000000" pitchFamily="2" charset="-18"/>
              </a:rPr>
              <a:t>and </a:t>
            </a:r>
            <a:r>
              <a:rPr sz="1700" spc="65" dirty="0">
                <a:latin typeface="Poppins" panose="00000500000000000000" pitchFamily="2" charset="-18"/>
                <a:cs typeface="Poppins" panose="00000500000000000000" pitchFamily="2" charset="-18"/>
              </a:rPr>
              <a:t>creates</a:t>
            </a:r>
            <a:r>
              <a:rPr sz="1700" spc="-5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issues</a:t>
            </a:r>
            <a:r>
              <a:rPr sz="1700" spc="-65" dirty="0">
                <a:latin typeface="Poppins" panose="00000500000000000000" pitchFamily="2" charset="-18"/>
                <a:cs typeface="Poppins" panose="00000500000000000000" pitchFamily="2" charset="-18"/>
              </a:rPr>
              <a:t> </a:t>
            </a:r>
            <a:r>
              <a:rPr sz="1700" spc="60" dirty="0">
                <a:latin typeface="Poppins" panose="00000500000000000000" pitchFamily="2" charset="-18"/>
                <a:cs typeface="Poppins" panose="00000500000000000000" pitchFamily="2" charset="-18"/>
              </a:rPr>
              <a:t>when</a:t>
            </a:r>
            <a:r>
              <a:rPr sz="1700" spc="-5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working</a:t>
            </a:r>
            <a:r>
              <a:rPr sz="1700" spc="-6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with</a:t>
            </a:r>
            <a:r>
              <a:rPr sz="1700" spc="-3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larger </a:t>
            </a:r>
            <a:r>
              <a:rPr sz="1700" spc="75" dirty="0">
                <a:latin typeface="Poppins" panose="00000500000000000000" pitchFamily="2" charset="-18"/>
                <a:cs typeface="Poppins" panose="00000500000000000000" pitchFamily="2" charset="-18"/>
              </a:rPr>
              <a:t>sequence</a:t>
            </a:r>
            <a:r>
              <a:rPr sz="1700" spc="-10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lenghts</a:t>
            </a:r>
            <a:endParaRPr sz="1700" dirty="0">
              <a:latin typeface="Poppins" panose="00000500000000000000" pitchFamily="2" charset="-18"/>
              <a:cs typeface="Poppins" panose="00000500000000000000" pitchFamily="2" charset="-18"/>
            </a:endParaRPr>
          </a:p>
          <a:p>
            <a:pPr marL="241300" marR="203200" indent="-228600">
              <a:lnSpc>
                <a:spcPct val="150000"/>
              </a:lnSpc>
              <a:spcBef>
                <a:spcPts val="994"/>
              </a:spcBef>
              <a:buFont typeface="Arial"/>
              <a:buChar char="•"/>
              <a:tabLst>
                <a:tab pos="241300" algn="l"/>
              </a:tabLst>
            </a:pPr>
            <a:r>
              <a:rPr sz="1700" spc="-50" dirty="0">
                <a:latin typeface="Poppins" panose="00000500000000000000" pitchFamily="2" charset="-18"/>
                <a:cs typeface="Poppins" panose="00000500000000000000" pitchFamily="2" charset="-18"/>
              </a:rPr>
              <a:t>This</a:t>
            </a:r>
            <a:r>
              <a:rPr sz="1700" spc="2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sequential</a:t>
            </a:r>
            <a:r>
              <a:rPr sz="1700" spc="-35" dirty="0">
                <a:latin typeface="Poppins" panose="00000500000000000000" pitchFamily="2" charset="-18"/>
                <a:cs typeface="Poppins" panose="00000500000000000000" pitchFamily="2" charset="-18"/>
              </a:rPr>
              <a:t> </a:t>
            </a:r>
            <a:r>
              <a:rPr sz="1700" spc="85" dirty="0">
                <a:latin typeface="Poppins" panose="00000500000000000000" pitchFamily="2" charset="-18"/>
                <a:cs typeface="Poppins" panose="00000500000000000000" pitchFamily="2" charset="-18"/>
              </a:rPr>
              <a:t>approach</a:t>
            </a:r>
            <a:r>
              <a:rPr sz="1700" spc="5"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also</a:t>
            </a:r>
            <a:r>
              <a:rPr sz="1700" spc="20"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looses </a:t>
            </a:r>
            <a:r>
              <a:rPr sz="1700" dirty="0">
                <a:latin typeface="Poppins" panose="00000500000000000000" pitchFamily="2" charset="-18"/>
                <a:cs typeface="Poppins" panose="00000500000000000000" pitchFamily="2" charset="-18"/>
              </a:rPr>
              <a:t>information</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with</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 distance.</a:t>
            </a:r>
            <a:r>
              <a:rPr sz="1700" spc="2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Majority</a:t>
            </a:r>
            <a:r>
              <a:rPr sz="1700" spc="1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2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the </a:t>
            </a:r>
            <a:r>
              <a:rPr sz="1700" dirty="0">
                <a:latin typeface="Poppins" panose="00000500000000000000" pitchFamily="2" charset="-18"/>
                <a:cs typeface="Poppins" panose="00000500000000000000" pitchFamily="2" charset="-18"/>
              </a:rPr>
              <a:t>information</a:t>
            </a:r>
            <a:r>
              <a:rPr sz="1700" spc="-80" dirty="0">
                <a:latin typeface="Poppins" panose="00000500000000000000" pitchFamily="2" charset="-18"/>
                <a:cs typeface="Poppins" panose="00000500000000000000" pitchFamily="2" charset="-18"/>
              </a:rPr>
              <a:t> </a:t>
            </a:r>
            <a:r>
              <a:rPr sz="1700" spc="90" dirty="0">
                <a:latin typeface="Poppins" panose="00000500000000000000" pitchFamily="2" charset="-18"/>
                <a:cs typeface="Poppins" panose="00000500000000000000" pitchFamily="2" charset="-18"/>
              </a:rPr>
              <a:t>at</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35"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begging</a:t>
            </a:r>
            <a:r>
              <a:rPr sz="1700" spc="-6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40"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text</a:t>
            </a:r>
            <a:r>
              <a:rPr sz="1700" spc="-30" dirty="0">
                <a:latin typeface="Poppins" panose="00000500000000000000" pitchFamily="2" charset="-18"/>
                <a:cs typeface="Poppins" panose="00000500000000000000" pitchFamily="2" charset="-18"/>
              </a:rPr>
              <a:t> </a:t>
            </a:r>
            <a:r>
              <a:rPr sz="1700" spc="-40" dirty="0">
                <a:latin typeface="Poppins" panose="00000500000000000000" pitchFamily="2" charset="-18"/>
                <a:cs typeface="Poppins" panose="00000500000000000000" pitchFamily="2" charset="-18"/>
              </a:rPr>
              <a:t>will</a:t>
            </a:r>
            <a:r>
              <a:rPr sz="1700" spc="-45" dirty="0">
                <a:latin typeface="Poppins" panose="00000500000000000000" pitchFamily="2" charset="-18"/>
                <a:cs typeface="Poppins" panose="00000500000000000000" pitchFamily="2" charset="-18"/>
              </a:rPr>
              <a:t> </a:t>
            </a:r>
            <a:r>
              <a:rPr sz="1700" spc="65" dirty="0">
                <a:latin typeface="Poppins" panose="00000500000000000000" pitchFamily="2" charset="-18"/>
                <a:cs typeface="Poppins" panose="00000500000000000000" pitchFamily="2" charset="-18"/>
              </a:rPr>
              <a:t>be </a:t>
            </a:r>
            <a:r>
              <a:rPr sz="1700" dirty="0">
                <a:latin typeface="Poppins" panose="00000500000000000000" pitchFamily="2" charset="-18"/>
                <a:cs typeface="Poppins" panose="00000500000000000000" pitchFamily="2" charset="-18"/>
              </a:rPr>
              <a:t>lost</a:t>
            </a:r>
            <a:r>
              <a:rPr sz="1700" spc="-5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towards</a:t>
            </a:r>
            <a:r>
              <a:rPr sz="1700" spc="-6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5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end</a:t>
            </a:r>
            <a:endParaRPr sz="1700" dirty="0">
              <a:latin typeface="Poppins" panose="00000500000000000000" pitchFamily="2" charset="-18"/>
              <a:cs typeface="Poppins" panose="00000500000000000000" pitchFamily="2" charset="-18"/>
            </a:endParaRPr>
          </a:p>
        </p:txBody>
      </p:sp>
      <p:sp>
        <p:nvSpPr>
          <p:cNvPr id="4" name="object 4"/>
          <p:cNvSpPr/>
          <p:nvPr/>
        </p:nvSpPr>
        <p:spPr>
          <a:xfrm>
            <a:off x="6241541" y="2109977"/>
            <a:ext cx="5507990" cy="876300"/>
          </a:xfrm>
          <a:custGeom>
            <a:avLst/>
            <a:gdLst/>
            <a:ahLst/>
            <a:cxnLst/>
            <a:rect l="l" t="t" r="r" b="b"/>
            <a:pathLst>
              <a:path w="5507990" h="876300">
                <a:moveTo>
                  <a:pt x="0" y="146050"/>
                </a:moveTo>
                <a:lnTo>
                  <a:pt x="7447" y="99893"/>
                </a:lnTo>
                <a:lnTo>
                  <a:pt x="28183" y="59801"/>
                </a:lnTo>
                <a:lnTo>
                  <a:pt x="59801" y="28183"/>
                </a:lnTo>
                <a:lnTo>
                  <a:pt x="99893" y="7447"/>
                </a:lnTo>
                <a:lnTo>
                  <a:pt x="146050" y="0"/>
                </a:lnTo>
                <a:lnTo>
                  <a:pt x="5361686" y="0"/>
                </a:lnTo>
                <a:lnTo>
                  <a:pt x="5407842" y="7447"/>
                </a:lnTo>
                <a:lnTo>
                  <a:pt x="5447934" y="28183"/>
                </a:lnTo>
                <a:lnTo>
                  <a:pt x="5479552" y="59801"/>
                </a:lnTo>
                <a:lnTo>
                  <a:pt x="5500288" y="99893"/>
                </a:lnTo>
                <a:lnTo>
                  <a:pt x="5507736" y="146050"/>
                </a:lnTo>
                <a:lnTo>
                  <a:pt x="5507736" y="730250"/>
                </a:lnTo>
                <a:lnTo>
                  <a:pt x="5500288" y="776406"/>
                </a:lnTo>
                <a:lnTo>
                  <a:pt x="5479552" y="816498"/>
                </a:lnTo>
                <a:lnTo>
                  <a:pt x="5447934" y="848116"/>
                </a:lnTo>
                <a:lnTo>
                  <a:pt x="5407842" y="868852"/>
                </a:lnTo>
                <a:lnTo>
                  <a:pt x="5361686" y="876300"/>
                </a:lnTo>
                <a:lnTo>
                  <a:pt x="146050" y="876300"/>
                </a:lnTo>
                <a:lnTo>
                  <a:pt x="99893" y="868852"/>
                </a:lnTo>
                <a:lnTo>
                  <a:pt x="59801" y="848116"/>
                </a:lnTo>
                <a:lnTo>
                  <a:pt x="28183" y="816498"/>
                </a:lnTo>
                <a:lnTo>
                  <a:pt x="7447" y="776406"/>
                </a:lnTo>
                <a:lnTo>
                  <a:pt x="0" y="730250"/>
                </a:lnTo>
                <a:lnTo>
                  <a:pt x="0" y="146050"/>
                </a:lnTo>
                <a:close/>
              </a:path>
            </a:pathLst>
          </a:custGeom>
          <a:ln w="25400">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5" name="object 5"/>
          <p:cNvSpPr txBox="1"/>
          <p:nvPr/>
        </p:nvSpPr>
        <p:spPr>
          <a:xfrm>
            <a:off x="7426197" y="2422959"/>
            <a:ext cx="3138170" cy="289823"/>
          </a:xfrm>
          <a:prstGeom prst="rect">
            <a:avLst/>
          </a:prstGeom>
        </p:spPr>
        <p:txBody>
          <a:bodyPr vert="horz" wrap="square" lIns="0" tIns="12700" rIns="0" bIns="0" rtlCol="0">
            <a:spAutoFit/>
          </a:bodyPr>
          <a:lstStyle/>
          <a:p>
            <a:pPr marR="43815" algn="ctr">
              <a:lnSpc>
                <a:spcPct val="100000"/>
              </a:lnSpc>
            </a:pPr>
            <a:r>
              <a:rPr sz="1800" spc="-114" dirty="0">
                <a:latin typeface="Poppins" panose="00000500000000000000" pitchFamily="2" charset="-18"/>
                <a:cs typeface="Poppins" panose="00000500000000000000" pitchFamily="2" charset="-18"/>
              </a:rPr>
              <a:t>No</a:t>
            </a:r>
            <a:r>
              <a:rPr sz="1800" spc="-175" dirty="0">
                <a:latin typeface="Poppins" panose="00000500000000000000" pitchFamily="2" charset="-18"/>
                <a:cs typeface="Poppins" panose="00000500000000000000" pitchFamily="2" charset="-18"/>
              </a:rPr>
              <a:t> </a:t>
            </a:r>
            <a:r>
              <a:rPr sz="1800" spc="-45" dirty="0">
                <a:latin typeface="Poppins" panose="00000500000000000000" pitchFamily="2" charset="-18"/>
                <a:cs typeface="Poppins" panose="00000500000000000000" pitchFamily="2" charset="-18"/>
              </a:rPr>
              <a:t>paralel</a:t>
            </a:r>
            <a:r>
              <a:rPr sz="1800" spc="-17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computing</a:t>
            </a:r>
            <a:endParaRPr sz="1800" dirty="0">
              <a:latin typeface="Poppins" panose="00000500000000000000" pitchFamily="2" charset="-18"/>
              <a:cs typeface="Poppins" panose="00000500000000000000" pitchFamily="2" charset="-18"/>
            </a:endParaRPr>
          </a:p>
        </p:txBody>
      </p:sp>
      <p:sp>
        <p:nvSpPr>
          <p:cNvPr id="6" name="object 6"/>
          <p:cNvSpPr/>
          <p:nvPr/>
        </p:nvSpPr>
        <p:spPr>
          <a:xfrm>
            <a:off x="6241541" y="3198114"/>
            <a:ext cx="5507990" cy="876300"/>
          </a:xfrm>
          <a:custGeom>
            <a:avLst/>
            <a:gdLst/>
            <a:ahLst/>
            <a:cxnLst/>
            <a:rect l="l" t="t" r="r" b="b"/>
            <a:pathLst>
              <a:path w="5507990" h="876300">
                <a:moveTo>
                  <a:pt x="0" y="146050"/>
                </a:moveTo>
                <a:lnTo>
                  <a:pt x="7447" y="99893"/>
                </a:lnTo>
                <a:lnTo>
                  <a:pt x="28183" y="59801"/>
                </a:lnTo>
                <a:lnTo>
                  <a:pt x="59801" y="28183"/>
                </a:lnTo>
                <a:lnTo>
                  <a:pt x="99893" y="7447"/>
                </a:lnTo>
                <a:lnTo>
                  <a:pt x="146050" y="0"/>
                </a:lnTo>
                <a:lnTo>
                  <a:pt x="5361686" y="0"/>
                </a:lnTo>
                <a:lnTo>
                  <a:pt x="5407842" y="7447"/>
                </a:lnTo>
                <a:lnTo>
                  <a:pt x="5447934" y="28183"/>
                </a:lnTo>
                <a:lnTo>
                  <a:pt x="5479552" y="59801"/>
                </a:lnTo>
                <a:lnTo>
                  <a:pt x="5500288" y="99893"/>
                </a:lnTo>
                <a:lnTo>
                  <a:pt x="5507736" y="146050"/>
                </a:lnTo>
                <a:lnTo>
                  <a:pt x="5507736" y="730250"/>
                </a:lnTo>
                <a:lnTo>
                  <a:pt x="5500288" y="776406"/>
                </a:lnTo>
                <a:lnTo>
                  <a:pt x="5479552" y="816498"/>
                </a:lnTo>
                <a:lnTo>
                  <a:pt x="5447934" y="848116"/>
                </a:lnTo>
                <a:lnTo>
                  <a:pt x="5407842" y="868852"/>
                </a:lnTo>
                <a:lnTo>
                  <a:pt x="5361686" y="876300"/>
                </a:lnTo>
                <a:lnTo>
                  <a:pt x="146050" y="876300"/>
                </a:lnTo>
                <a:lnTo>
                  <a:pt x="99893" y="868852"/>
                </a:lnTo>
                <a:lnTo>
                  <a:pt x="59801" y="848116"/>
                </a:lnTo>
                <a:lnTo>
                  <a:pt x="28183" y="816498"/>
                </a:lnTo>
                <a:lnTo>
                  <a:pt x="7447" y="776406"/>
                </a:lnTo>
                <a:lnTo>
                  <a:pt x="0" y="730250"/>
                </a:lnTo>
                <a:lnTo>
                  <a:pt x="0" y="146050"/>
                </a:lnTo>
                <a:close/>
              </a:path>
            </a:pathLst>
          </a:custGeom>
          <a:ln w="25400">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7" name="object 7"/>
          <p:cNvSpPr txBox="1"/>
          <p:nvPr/>
        </p:nvSpPr>
        <p:spPr>
          <a:xfrm>
            <a:off x="7861807" y="3468116"/>
            <a:ext cx="2266950" cy="299720"/>
          </a:xfrm>
          <a:prstGeom prst="rect">
            <a:avLst/>
          </a:prstGeom>
        </p:spPr>
        <p:txBody>
          <a:bodyPr vert="horz" wrap="square" lIns="0" tIns="12700" rIns="0" bIns="0" rtlCol="0">
            <a:spAutoFit/>
          </a:bodyPr>
          <a:lstStyle/>
          <a:p>
            <a:pPr marL="12700">
              <a:lnSpc>
                <a:spcPct val="100000"/>
              </a:lnSpc>
              <a:spcBef>
                <a:spcPts val="100"/>
              </a:spcBef>
            </a:pPr>
            <a:r>
              <a:rPr sz="1800" spc="-160" dirty="0">
                <a:latin typeface="Poppins" panose="00000500000000000000" pitchFamily="2" charset="-18"/>
                <a:cs typeface="Poppins" panose="00000500000000000000" pitchFamily="2" charset="-18"/>
              </a:rPr>
              <a:t>Loss</a:t>
            </a:r>
            <a:r>
              <a:rPr sz="1800" spc="-200" dirty="0">
                <a:latin typeface="Poppins" panose="00000500000000000000" pitchFamily="2" charset="-18"/>
                <a:cs typeface="Poppins" panose="00000500000000000000" pitchFamily="2" charset="-18"/>
              </a:rPr>
              <a:t> </a:t>
            </a:r>
            <a:r>
              <a:rPr sz="1800" spc="-65" dirty="0">
                <a:latin typeface="Poppins" panose="00000500000000000000" pitchFamily="2" charset="-18"/>
                <a:cs typeface="Poppins" panose="00000500000000000000" pitchFamily="2" charset="-18"/>
              </a:rPr>
              <a:t>of</a:t>
            </a:r>
            <a:r>
              <a:rPr sz="1800" spc="-185"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information</a:t>
            </a:r>
            <a:endParaRPr sz="1800" dirty="0">
              <a:latin typeface="Poppins" panose="00000500000000000000" pitchFamily="2" charset="-18"/>
              <a:cs typeface="Poppins" panose="00000500000000000000" pitchFamily="2" charset="-18"/>
            </a:endParaRPr>
          </a:p>
        </p:txBody>
      </p:sp>
      <p:sp>
        <p:nvSpPr>
          <p:cNvPr id="8" name="object 8"/>
          <p:cNvSpPr/>
          <p:nvPr/>
        </p:nvSpPr>
        <p:spPr>
          <a:xfrm>
            <a:off x="6241541" y="4336541"/>
            <a:ext cx="5507990" cy="878205"/>
          </a:xfrm>
          <a:custGeom>
            <a:avLst/>
            <a:gdLst/>
            <a:ahLst/>
            <a:cxnLst/>
            <a:rect l="l" t="t" r="r" b="b"/>
            <a:pathLst>
              <a:path w="5507990" h="878204">
                <a:moveTo>
                  <a:pt x="0" y="146303"/>
                </a:moveTo>
                <a:lnTo>
                  <a:pt x="7461" y="100071"/>
                </a:lnTo>
                <a:lnTo>
                  <a:pt x="28236" y="59911"/>
                </a:lnTo>
                <a:lnTo>
                  <a:pt x="59911" y="28236"/>
                </a:lnTo>
                <a:lnTo>
                  <a:pt x="100071" y="7461"/>
                </a:lnTo>
                <a:lnTo>
                  <a:pt x="146304" y="0"/>
                </a:lnTo>
                <a:lnTo>
                  <a:pt x="5361432" y="0"/>
                </a:lnTo>
                <a:lnTo>
                  <a:pt x="5407664" y="7461"/>
                </a:lnTo>
                <a:lnTo>
                  <a:pt x="5447824" y="28236"/>
                </a:lnTo>
                <a:lnTo>
                  <a:pt x="5479499" y="59911"/>
                </a:lnTo>
                <a:lnTo>
                  <a:pt x="5500274" y="100071"/>
                </a:lnTo>
                <a:lnTo>
                  <a:pt x="5507736" y="146303"/>
                </a:lnTo>
                <a:lnTo>
                  <a:pt x="5507736" y="731519"/>
                </a:lnTo>
                <a:lnTo>
                  <a:pt x="5500274" y="777752"/>
                </a:lnTo>
                <a:lnTo>
                  <a:pt x="5479499" y="817912"/>
                </a:lnTo>
                <a:lnTo>
                  <a:pt x="5447824" y="849587"/>
                </a:lnTo>
                <a:lnTo>
                  <a:pt x="5407664" y="870362"/>
                </a:lnTo>
                <a:lnTo>
                  <a:pt x="5361432" y="877823"/>
                </a:lnTo>
                <a:lnTo>
                  <a:pt x="146304" y="877823"/>
                </a:lnTo>
                <a:lnTo>
                  <a:pt x="100071" y="870362"/>
                </a:lnTo>
                <a:lnTo>
                  <a:pt x="59911" y="849587"/>
                </a:lnTo>
                <a:lnTo>
                  <a:pt x="28236" y="817912"/>
                </a:lnTo>
                <a:lnTo>
                  <a:pt x="7461" y="777752"/>
                </a:lnTo>
                <a:lnTo>
                  <a:pt x="0" y="731519"/>
                </a:lnTo>
                <a:lnTo>
                  <a:pt x="0" y="146303"/>
                </a:lnTo>
                <a:close/>
              </a:path>
            </a:pathLst>
          </a:custGeom>
          <a:ln w="25399">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9" name="object 9"/>
          <p:cNvSpPr txBox="1"/>
          <p:nvPr/>
        </p:nvSpPr>
        <p:spPr>
          <a:xfrm>
            <a:off x="7785607" y="4607814"/>
            <a:ext cx="242125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Poppins" panose="00000500000000000000" pitchFamily="2" charset="-18"/>
                <a:cs typeface="Poppins" panose="00000500000000000000" pitchFamily="2" charset="-18"/>
              </a:rPr>
              <a:t>Vanishing</a:t>
            </a:r>
            <a:r>
              <a:rPr sz="1800" spc="-135" dirty="0">
                <a:latin typeface="Poppins" panose="00000500000000000000" pitchFamily="2" charset="-18"/>
                <a:cs typeface="Poppins" panose="00000500000000000000" pitchFamily="2" charset="-18"/>
              </a:rPr>
              <a:t> </a:t>
            </a:r>
            <a:r>
              <a:rPr sz="1800" spc="-30" dirty="0">
                <a:latin typeface="Poppins" panose="00000500000000000000" pitchFamily="2" charset="-18"/>
                <a:cs typeface="Poppins" panose="00000500000000000000" pitchFamily="2" charset="-18"/>
              </a:rPr>
              <a:t>gradients</a:t>
            </a:r>
            <a:endParaRPr sz="1800">
              <a:latin typeface="Poppins" panose="00000500000000000000" pitchFamily="2" charset="-18"/>
              <a:cs typeface="Poppins" panose="00000500000000000000" pitchFamily="2" charset="-18"/>
            </a:endParaRPr>
          </a:p>
        </p:txBody>
      </p:sp>
      <p:sp>
        <p:nvSpPr>
          <p:cNvPr id="10" name="pole tekstowe 9">
            <a:extLst>
              <a:ext uri="{FF2B5EF4-FFF2-40B4-BE49-F238E27FC236}">
                <a16:creationId xmlns:a16="http://schemas.microsoft.com/office/drawing/2014/main" id="{AE54CF62-0604-0F1D-7ED8-705A0DE9359C}"/>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Sequence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models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shortcomings</a:t>
            </a:r>
            <a:endParaRPr lang="en-GB" sz="2800" b="1" dirty="0">
              <a:latin typeface="Poppins" panose="00000500000000000000" pitchFamily="2" charset="-18"/>
              <a:cs typeface="Poppins" panose="00000500000000000000" pitchFamily="2" charset="-18"/>
            </a:endParaRPr>
          </a:p>
        </p:txBody>
      </p:sp>
      <p:sp>
        <p:nvSpPr>
          <p:cNvPr id="13" name="object 5">
            <a:extLst>
              <a:ext uri="{FF2B5EF4-FFF2-40B4-BE49-F238E27FC236}">
                <a16:creationId xmlns:a16="http://schemas.microsoft.com/office/drawing/2014/main" id="{A3698324-2A1C-6D75-9096-CA0492EB0991}"/>
              </a:ext>
            </a:extLst>
          </p:cNvPr>
          <p:cNvSpPr txBox="1"/>
          <p:nvPr/>
        </p:nvSpPr>
        <p:spPr>
          <a:xfrm>
            <a:off x="7286496" y="1478003"/>
            <a:ext cx="3711703" cy="443711"/>
          </a:xfrm>
          <a:prstGeom prst="rect">
            <a:avLst/>
          </a:prstGeom>
        </p:spPr>
        <p:txBody>
          <a:bodyPr vert="horz" wrap="square" lIns="0" tIns="12700" rIns="0" bIns="0" rtlCol="0">
            <a:spAutoFit/>
          </a:bodyPr>
          <a:lstStyle/>
          <a:p>
            <a:pPr algn="ctr">
              <a:lnSpc>
                <a:spcPct val="100000"/>
              </a:lnSpc>
              <a:spcBef>
                <a:spcPts val="100"/>
              </a:spcBef>
            </a:pPr>
            <a:r>
              <a:rPr sz="2800" b="1" spc="-150" dirty="0">
                <a:latin typeface="Poppins" panose="00000500000000000000" pitchFamily="2" charset="-18"/>
                <a:cs typeface="Poppins" panose="00000500000000000000" pitchFamily="2" charset="-18"/>
              </a:rPr>
              <a:t>Key</a:t>
            </a:r>
            <a:r>
              <a:rPr sz="2800" b="1" spc="-280" dirty="0">
                <a:latin typeface="Poppins" panose="00000500000000000000" pitchFamily="2" charset="-18"/>
                <a:cs typeface="Poppins" panose="00000500000000000000" pitchFamily="2" charset="-18"/>
              </a:rPr>
              <a:t> </a:t>
            </a:r>
            <a:r>
              <a:rPr sz="2800" b="1" spc="-245" dirty="0">
                <a:latin typeface="Poppins" panose="00000500000000000000" pitchFamily="2" charset="-18"/>
                <a:cs typeface="Poppins" panose="00000500000000000000" pitchFamily="2" charset="-18"/>
              </a:rPr>
              <a:t>RNN</a:t>
            </a:r>
            <a:r>
              <a:rPr sz="2800" b="1" spc="-275" dirty="0">
                <a:latin typeface="Poppins" panose="00000500000000000000" pitchFamily="2" charset="-18"/>
                <a:cs typeface="Poppins" panose="00000500000000000000" pitchFamily="2" charset="-18"/>
              </a:rPr>
              <a:t> </a:t>
            </a:r>
            <a:r>
              <a:rPr sz="2800" b="1" spc="-45" dirty="0">
                <a:latin typeface="Poppins" panose="00000500000000000000" pitchFamily="2" charset="-18"/>
                <a:cs typeface="Poppins" panose="00000500000000000000" pitchFamily="2" charset="-18"/>
              </a:rPr>
              <a:t>challenges</a:t>
            </a:r>
            <a:endParaRPr sz="2800" b="1" dirty="0">
              <a:latin typeface="Poppins" panose="00000500000000000000" pitchFamily="2" charset="-18"/>
              <a:cs typeface="Poppins" panose="00000500000000000000" pitchFamily="2" charset="-1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sz="half" idx="2"/>
          </p:nvPr>
        </p:nvSpPr>
        <p:spPr>
          <a:xfrm>
            <a:off x="486867" y="1609420"/>
            <a:ext cx="5354320" cy="4481483"/>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dirty="0">
                <a:latin typeface="Poppins" panose="00000500000000000000" pitchFamily="2" charset="-18"/>
                <a:cs typeface="Poppins" panose="00000500000000000000" pitchFamily="2" charset="-18"/>
              </a:rPr>
              <a:t>One</a:t>
            </a:r>
            <a:r>
              <a:rPr spc="-50" dirty="0">
                <a:latin typeface="Poppins" panose="00000500000000000000" pitchFamily="2" charset="-18"/>
                <a:cs typeface="Poppins" panose="00000500000000000000" pitchFamily="2" charset="-18"/>
              </a:rPr>
              <a:t> </a:t>
            </a:r>
            <a:r>
              <a:rPr spc="125" dirty="0">
                <a:latin typeface="Poppins" panose="00000500000000000000" pitchFamily="2" charset="-18"/>
                <a:cs typeface="Poppins" panose="00000500000000000000" pitchFamily="2" charset="-18"/>
              </a:rPr>
              <a:t>way</a:t>
            </a:r>
            <a:r>
              <a:rPr spc="-4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to</a:t>
            </a:r>
            <a:r>
              <a:rPr spc="-55" dirty="0">
                <a:latin typeface="Poppins" panose="00000500000000000000" pitchFamily="2" charset="-18"/>
                <a:cs typeface="Poppins" panose="00000500000000000000" pitchFamily="2" charset="-18"/>
              </a:rPr>
              <a:t> </a:t>
            </a:r>
            <a:r>
              <a:rPr spc="-150" dirty="0">
                <a:latin typeface="Poppins" panose="00000500000000000000" pitchFamily="2" charset="-18"/>
                <a:cs typeface="Poppins" panose="00000500000000000000" pitchFamily="2" charset="-18"/>
              </a:rPr>
              <a:t>fix</a:t>
            </a:r>
            <a:r>
              <a:rPr spc="-40"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RNNs</a:t>
            </a:r>
            <a:r>
              <a:rPr spc="-4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issue</a:t>
            </a:r>
            <a:r>
              <a:rPr spc="-6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with</a:t>
            </a:r>
            <a:r>
              <a:rPr spc="-6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longer</a:t>
            </a:r>
          </a:p>
          <a:p>
            <a:pPr marL="241300" marR="1318895">
              <a:lnSpc>
                <a:spcPct val="170000"/>
              </a:lnSpc>
              <a:spcBef>
                <a:spcPts val="5"/>
              </a:spcBef>
            </a:pPr>
            <a:r>
              <a:rPr spc="75" dirty="0">
                <a:latin typeface="Poppins" panose="00000500000000000000" pitchFamily="2" charset="-18"/>
                <a:cs typeface="Poppins" panose="00000500000000000000" pitchFamily="2" charset="-18"/>
              </a:rPr>
              <a:t>sequences</a:t>
            </a:r>
            <a:r>
              <a:rPr spc="-9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is</a:t>
            </a:r>
            <a:r>
              <a:rPr spc="-8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to</a:t>
            </a:r>
            <a:r>
              <a:rPr spc="-85" dirty="0">
                <a:latin typeface="Poppins" panose="00000500000000000000" pitchFamily="2" charset="-18"/>
                <a:cs typeface="Poppins" panose="00000500000000000000" pitchFamily="2" charset="-18"/>
              </a:rPr>
              <a:t> </a:t>
            </a:r>
            <a:r>
              <a:rPr spc="65" dirty="0">
                <a:latin typeface="Poppins" panose="00000500000000000000" pitchFamily="2" charset="-18"/>
                <a:cs typeface="Poppins" panose="00000500000000000000" pitchFamily="2" charset="-18"/>
              </a:rPr>
              <a:t>apply</a:t>
            </a:r>
            <a:r>
              <a:rPr spc="-7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attention </a:t>
            </a:r>
            <a:r>
              <a:rPr spc="75" dirty="0">
                <a:latin typeface="Poppins" panose="00000500000000000000" pitchFamily="2" charset="-18"/>
                <a:cs typeface="Poppins" panose="00000500000000000000" pitchFamily="2" charset="-18"/>
              </a:rPr>
              <a:t>mechanism</a:t>
            </a:r>
          </a:p>
          <a:p>
            <a:pPr marL="241300" marR="7620" indent="-228600">
              <a:lnSpc>
                <a:spcPct val="170000"/>
              </a:lnSpc>
              <a:spcBef>
                <a:spcPts val="1010"/>
              </a:spcBef>
              <a:buFont typeface="Arial"/>
              <a:buChar char="•"/>
              <a:tabLst>
                <a:tab pos="241300" algn="l"/>
              </a:tabLst>
            </a:pPr>
            <a:r>
              <a:rPr dirty="0">
                <a:latin typeface="Poppins" panose="00000500000000000000" pitchFamily="2" charset="-18"/>
                <a:cs typeface="Poppins" panose="00000500000000000000" pitchFamily="2" charset="-18"/>
              </a:rPr>
              <a:t>Traditionally</a:t>
            </a:r>
            <a:r>
              <a:rPr spc="1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a:t>
            </a:r>
            <a:r>
              <a:rPr spc="2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previous hidden</a:t>
            </a:r>
            <a:r>
              <a:rPr spc="15"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states</a:t>
            </a:r>
            <a:r>
              <a:rPr dirty="0">
                <a:latin typeface="Poppins" panose="00000500000000000000" pitchFamily="2" charset="-18"/>
                <a:cs typeface="Poppins" panose="00000500000000000000" pitchFamily="2" charset="-18"/>
              </a:rPr>
              <a:t> </a:t>
            </a:r>
            <a:r>
              <a:rPr spc="60" dirty="0">
                <a:latin typeface="Poppins" panose="00000500000000000000" pitchFamily="2" charset="-18"/>
                <a:cs typeface="Poppins" panose="00000500000000000000" pitchFamily="2" charset="-18"/>
              </a:rPr>
              <a:t>are </a:t>
            </a:r>
            <a:r>
              <a:rPr spc="75" dirty="0">
                <a:latin typeface="Poppins" panose="00000500000000000000" pitchFamily="2" charset="-18"/>
                <a:cs typeface="Poppins" panose="00000500000000000000" pitchFamily="2" charset="-18"/>
              </a:rPr>
              <a:t>combined</a:t>
            </a:r>
            <a:r>
              <a:rPr spc="-10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into</a:t>
            </a:r>
            <a:r>
              <a:rPr spc="-100" dirty="0">
                <a:latin typeface="Poppins" panose="00000500000000000000" pitchFamily="2" charset="-18"/>
                <a:cs typeface="Poppins" panose="00000500000000000000" pitchFamily="2" charset="-18"/>
              </a:rPr>
              <a:t> </a:t>
            </a:r>
            <a:r>
              <a:rPr spc="55" dirty="0">
                <a:latin typeface="Poppins" panose="00000500000000000000" pitchFamily="2" charset="-18"/>
                <a:cs typeface="Poppins" panose="00000500000000000000" pitchFamily="2" charset="-18"/>
              </a:rPr>
              <a:t>one</a:t>
            </a:r>
            <a:r>
              <a:rPr spc="-95" dirty="0">
                <a:latin typeface="Poppins" panose="00000500000000000000" pitchFamily="2" charset="-18"/>
                <a:cs typeface="Poppins" panose="00000500000000000000" pitchFamily="2" charset="-18"/>
              </a:rPr>
              <a:t> </a:t>
            </a:r>
            <a:r>
              <a:rPr spc="40" dirty="0">
                <a:latin typeface="Poppins" panose="00000500000000000000" pitchFamily="2" charset="-18"/>
                <a:cs typeface="Poppins" panose="00000500000000000000" pitchFamily="2" charset="-18"/>
              </a:rPr>
              <a:t>vector</a:t>
            </a:r>
          </a:p>
          <a:p>
            <a:pPr marL="241300" marR="5080" indent="-228600">
              <a:lnSpc>
                <a:spcPct val="170000"/>
              </a:lnSpc>
              <a:spcBef>
                <a:spcPts val="994"/>
              </a:spcBef>
              <a:buFont typeface="Arial"/>
              <a:buChar char="•"/>
              <a:tabLst>
                <a:tab pos="241300" algn="l"/>
              </a:tabLst>
            </a:pPr>
            <a:r>
              <a:rPr dirty="0">
                <a:latin typeface="Poppins" panose="00000500000000000000" pitchFamily="2" charset="-18"/>
                <a:cs typeface="Poppins" panose="00000500000000000000" pitchFamily="2" charset="-18"/>
              </a:rPr>
              <a:t>Attention</a:t>
            </a:r>
            <a:r>
              <a:rPr spc="-50" dirty="0">
                <a:latin typeface="Poppins" panose="00000500000000000000" pitchFamily="2" charset="-18"/>
                <a:cs typeface="Poppins" panose="00000500000000000000" pitchFamily="2" charset="-18"/>
              </a:rPr>
              <a:t> </a:t>
            </a:r>
            <a:r>
              <a:rPr spc="90" dirty="0">
                <a:latin typeface="Poppins" panose="00000500000000000000" pitchFamily="2" charset="-18"/>
                <a:cs typeface="Poppins" panose="00000500000000000000" pitchFamily="2" charset="-18"/>
              </a:rPr>
              <a:t>mechanism</a:t>
            </a:r>
            <a:r>
              <a:rPr spc="2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allows</a:t>
            </a:r>
            <a:r>
              <a:rPr spc="-5" dirty="0">
                <a:latin typeface="Poppins" panose="00000500000000000000" pitchFamily="2" charset="-18"/>
                <a:cs typeface="Poppins" panose="00000500000000000000" pitchFamily="2" charset="-18"/>
              </a:rPr>
              <a:t> </a:t>
            </a:r>
            <a:r>
              <a:rPr spc="-25" dirty="0">
                <a:latin typeface="Poppins" panose="00000500000000000000" pitchFamily="2" charset="-18"/>
                <a:cs typeface="Poppins" panose="00000500000000000000" pitchFamily="2" charset="-18"/>
              </a:rPr>
              <a:t>to</a:t>
            </a:r>
            <a:r>
              <a:rPr spc="50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summarize</a:t>
            </a:r>
            <a:r>
              <a:rPr spc="1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 previous</a:t>
            </a:r>
            <a:r>
              <a:rPr spc="-10"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states</a:t>
            </a:r>
            <a:r>
              <a:rPr spc="5"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in </a:t>
            </a:r>
            <a:r>
              <a:rPr spc="229" dirty="0">
                <a:latin typeface="Poppins" panose="00000500000000000000" pitchFamily="2" charset="-18"/>
                <a:cs typeface="Poppins" panose="00000500000000000000" pitchFamily="2" charset="-18"/>
              </a:rPr>
              <a:t>a</a:t>
            </a:r>
            <a:r>
              <a:rPr spc="10" dirty="0">
                <a:latin typeface="Poppins" panose="00000500000000000000" pitchFamily="2" charset="-18"/>
                <a:cs typeface="Poppins" panose="00000500000000000000" pitchFamily="2" charset="-18"/>
              </a:rPr>
              <a:t> </a:t>
            </a:r>
            <a:r>
              <a:rPr spc="35" dirty="0">
                <a:latin typeface="Poppins" panose="00000500000000000000" pitchFamily="2" charset="-18"/>
                <a:cs typeface="Poppins" panose="00000500000000000000" pitchFamily="2" charset="-18"/>
              </a:rPr>
              <a:t>more </a:t>
            </a:r>
            <a:r>
              <a:rPr dirty="0">
                <a:latin typeface="Poppins" panose="00000500000000000000" pitchFamily="2" charset="-18"/>
                <a:cs typeface="Poppins" panose="00000500000000000000" pitchFamily="2" charset="-18"/>
              </a:rPr>
              <a:t>meaningfull</a:t>
            </a:r>
            <a:r>
              <a:rPr spc="10" dirty="0">
                <a:latin typeface="Poppins" panose="00000500000000000000" pitchFamily="2" charset="-18"/>
                <a:cs typeface="Poppins" panose="00000500000000000000" pitchFamily="2" charset="-18"/>
              </a:rPr>
              <a:t> </a:t>
            </a:r>
            <a:r>
              <a:rPr spc="130" dirty="0">
                <a:latin typeface="Poppins" panose="00000500000000000000" pitchFamily="2" charset="-18"/>
                <a:cs typeface="Poppins" panose="00000500000000000000" pitchFamily="2" charset="-18"/>
              </a:rPr>
              <a:t>way</a:t>
            </a:r>
            <a:r>
              <a:rPr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creating</a:t>
            </a:r>
            <a:r>
              <a:rPr spc="5" dirty="0">
                <a:latin typeface="Poppins" panose="00000500000000000000" pitchFamily="2" charset="-18"/>
                <a:cs typeface="Poppins" panose="00000500000000000000" pitchFamily="2" charset="-18"/>
              </a:rPr>
              <a:t> </a:t>
            </a:r>
            <a:r>
              <a:rPr spc="229" dirty="0">
                <a:latin typeface="Poppins" panose="00000500000000000000" pitchFamily="2" charset="-18"/>
                <a:cs typeface="Poppins" panose="00000500000000000000" pitchFamily="2" charset="-18"/>
              </a:rPr>
              <a:t>a</a:t>
            </a:r>
            <a:r>
              <a:rPr spc="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context</a:t>
            </a:r>
            <a:r>
              <a:rPr spc="-25" dirty="0">
                <a:latin typeface="Poppins" panose="00000500000000000000" pitchFamily="2" charset="-18"/>
                <a:cs typeface="Poppins" panose="00000500000000000000" pitchFamily="2" charset="-18"/>
              </a:rPr>
              <a:t> </a:t>
            </a:r>
            <a:r>
              <a:rPr spc="40" dirty="0">
                <a:latin typeface="Poppins" panose="00000500000000000000" pitchFamily="2" charset="-18"/>
                <a:cs typeface="Poppins" panose="00000500000000000000" pitchFamily="2" charset="-18"/>
              </a:rPr>
              <a:t>vector</a:t>
            </a:r>
          </a:p>
        </p:txBody>
      </p:sp>
      <p:pic>
        <p:nvPicPr>
          <p:cNvPr id="4" name="object 4"/>
          <p:cNvPicPr/>
          <p:nvPr/>
        </p:nvPicPr>
        <p:blipFill>
          <a:blip r:embed="rId2" cstate="print"/>
          <a:stretch>
            <a:fillRect/>
          </a:stretch>
        </p:blipFill>
        <p:spPr>
          <a:xfrm>
            <a:off x="6532722" y="2679698"/>
            <a:ext cx="5076159" cy="2823619"/>
          </a:xfrm>
          <a:prstGeom prst="rect">
            <a:avLst/>
          </a:prstGeom>
        </p:spPr>
      </p:pic>
      <p:sp>
        <p:nvSpPr>
          <p:cNvPr id="5" name="object 5"/>
          <p:cNvSpPr txBox="1"/>
          <p:nvPr/>
        </p:nvSpPr>
        <p:spPr>
          <a:xfrm>
            <a:off x="6320154" y="5608116"/>
            <a:ext cx="5177155" cy="3911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Poppins" panose="00000500000000000000" pitchFamily="2" charset="-18"/>
                <a:cs typeface="Poppins" panose="00000500000000000000" pitchFamily="2" charset="-18"/>
              </a:rPr>
              <a:t>Source:</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„Neural</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Machine</a:t>
            </a:r>
            <a:r>
              <a:rPr sz="1200" spc="3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Translation</a:t>
            </a:r>
            <a:r>
              <a:rPr sz="1200" spc="3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3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Jointly</a:t>
            </a:r>
            <a:r>
              <a:rPr sz="1200" spc="3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Learning</a:t>
            </a:r>
            <a:r>
              <a:rPr sz="1200" spc="3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a:t>
            </a:r>
            <a:r>
              <a:rPr sz="1200" spc="4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Align</a:t>
            </a:r>
            <a:r>
              <a:rPr sz="1200" spc="40"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and </a:t>
            </a:r>
            <a:r>
              <a:rPr sz="1200" dirty="0">
                <a:latin typeface="Poppins" panose="00000500000000000000" pitchFamily="2" charset="-18"/>
                <a:cs typeface="Poppins" panose="00000500000000000000" pitchFamily="2" charset="-18"/>
              </a:rPr>
              <a:t>Translate”</a:t>
            </a:r>
            <a:r>
              <a:rPr sz="1200" spc="20"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Dzmitry</a:t>
            </a:r>
            <a:r>
              <a:rPr sz="1200" spc="35" dirty="0">
                <a:latin typeface="Poppins" panose="00000500000000000000" pitchFamily="2" charset="-18"/>
                <a:cs typeface="Poppins" panose="00000500000000000000" pitchFamily="2" charset="-18"/>
              </a:rPr>
              <a:t> </a:t>
            </a:r>
            <a:r>
              <a:rPr sz="1200" spc="60" dirty="0">
                <a:latin typeface="Poppins" panose="00000500000000000000" pitchFamily="2" charset="-18"/>
                <a:cs typeface="Poppins" panose="00000500000000000000" pitchFamily="2" charset="-18"/>
              </a:rPr>
              <a:t>Bahdanau</a:t>
            </a:r>
            <a:endParaRPr sz="1200">
              <a:latin typeface="Poppins" panose="00000500000000000000" pitchFamily="2" charset="-18"/>
              <a:cs typeface="Poppins" panose="00000500000000000000" pitchFamily="2" charset="-18"/>
            </a:endParaRPr>
          </a:p>
        </p:txBody>
      </p:sp>
      <p:sp>
        <p:nvSpPr>
          <p:cNvPr id="6" name="object 6"/>
          <p:cNvSpPr txBox="1"/>
          <p:nvPr/>
        </p:nvSpPr>
        <p:spPr>
          <a:xfrm>
            <a:off x="6875526" y="1461643"/>
            <a:ext cx="4292600" cy="635635"/>
          </a:xfrm>
          <a:prstGeom prst="rect">
            <a:avLst/>
          </a:prstGeom>
        </p:spPr>
        <p:txBody>
          <a:bodyPr vert="horz" wrap="square" lIns="0" tIns="13335" rIns="0" bIns="0" rtlCol="0">
            <a:spAutoFit/>
          </a:bodyPr>
          <a:lstStyle/>
          <a:p>
            <a:pPr marL="12700" marR="5080">
              <a:lnSpc>
                <a:spcPct val="100000"/>
              </a:lnSpc>
              <a:spcBef>
                <a:spcPts val="105"/>
              </a:spcBef>
            </a:pPr>
            <a:r>
              <a:rPr sz="2000" b="1" spc="-65" dirty="0">
                <a:latin typeface="Poppins" panose="00000500000000000000" pitchFamily="2" charset="-18"/>
                <a:cs typeface="Poppins" panose="00000500000000000000" pitchFamily="2" charset="-18"/>
              </a:rPr>
              <a:t>Performance</a:t>
            </a:r>
            <a:r>
              <a:rPr sz="2000" b="1" spc="-204" dirty="0">
                <a:latin typeface="Poppins" panose="00000500000000000000" pitchFamily="2" charset="-18"/>
                <a:cs typeface="Poppins" panose="00000500000000000000" pitchFamily="2" charset="-18"/>
              </a:rPr>
              <a:t> </a:t>
            </a:r>
            <a:r>
              <a:rPr sz="2000" b="1" spc="-35" dirty="0">
                <a:latin typeface="Poppins" panose="00000500000000000000" pitchFamily="2" charset="-18"/>
                <a:cs typeface="Poppins" panose="00000500000000000000" pitchFamily="2" charset="-18"/>
              </a:rPr>
              <a:t>on</a:t>
            </a:r>
            <a:r>
              <a:rPr sz="2000" b="1" spc="-200" dirty="0">
                <a:latin typeface="Poppins" panose="00000500000000000000" pitchFamily="2" charset="-18"/>
                <a:cs typeface="Poppins" panose="00000500000000000000" pitchFamily="2" charset="-18"/>
              </a:rPr>
              <a:t> </a:t>
            </a:r>
            <a:r>
              <a:rPr sz="2000" b="1" spc="-320" dirty="0">
                <a:latin typeface="Poppins" panose="00000500000000000000" pitchFamily="2" charset="-18"/>
                <a:cs typeface="Poppins" panose="00000500000000000000" pitchFamily="2" charset="-18"/>
              </a:rPr>
              <a:t>BLEU</a:t>
            </a:r>
            <a:r>
              <a:rPr sz="2000" b="1" spc="-204" dirty="0">
                <a:latin typeface="Poppins" panose="00000500000000000000" pitchFamily="2" charset="-18"/>
                <a:cs typeface="Poppins" panose="00000500000000000000" pitchFamily="2" charset="-18"/>
              </a:rPr>
              <a:t> </a:t>
            </a:r>
            <a:r>
              <a:rPr sz="2000" b="1" spc="-40" dirty="0">
                <a:latin typeface="Poppins" panose="00000500000000000000" pitchFamily="2" charset="-18"/>
                <a:cs typeface="Poppins" panose="00000500000000000000" pitchFamily="2" charset="-18"/>
              </a:rPr>
              <a:t>translation </a:t>
            </a:r>
            <a:r>
              <a:rPr sz="2000" b="1" spc="-35" dirty="0">
                <a:latin typeface="Poppins" panose="00000500000000000000" pitchFamily="2" charset="-18"/>
                <a:cs typeface="Poppins" panose="00000500000000000000" pitchFamily="2" charset="-18"/>
              </a:rPr>
              <a:t>benchmark</a:t>
            </a:r>
            <a:r>
              <a:rPr sz="2000" b="1" spc="-190" dirty="0">
                <a:latin typeface="Poppins" panose="00000500000000000000" pitchFamily="2" charset="-18"/>
                <a:cs typeface="Poppins" panose="00000500000000000000" pitchFamily="2" charset="-18"/>
              </a:rPr>
              <a:t> </a:t>
            </a:r>
            <a:r>
              <a:rPr sz="2000" b="1" dirty="0">
                <a:latin typeface="Poppins" panose="00000500000000000000" pitchFamily="2" charset="-18"/>
                <a:cs typeface="Poppins" panose="00000500000000000000" pitchFamily="2" charset="-18"/>
              </a:rPr>
              <a:t>by</a:t>
            </a:r>
            <a:r>
              <a:rPr sz="2000" b="1" spc="-170" dirty="0">
                <a:latin typeface="Poppins" panose="00000500000000000000" pitchFamily="2" charset="-18"/>
                <a:cs typeface="Poppins" panose="00000500000000000000" pitchFamily="2" charset="-18"/>
              </a:rPr>
              <a:t> </a:t>
            </a:r>
            <a:r>
              <a:rPr sz="2000" b="1" spc="-90" dirty="0">
                <a:latin typeface="Poppins" panose="00000500000000000000" pitchFamily="2" charset="-18"/>
                <a:cs typeface="Poppins" panose="00000500000000000000" pitchFamily="2" charset="-18"/>
              </a:rPr>
              <a:t>sentence</a:t>
            </a:r>
            <a:r>
              <a:rPr sz="2000" b="1" spc="-180" dirty="0">
                <a:latin typeface="Poppins" panose="00000500000000000000" pitchFamily="2" charset="-18"/>
                <a:cs typeface="Poppins" panose="00000500000000000000" pitchFamily="2" charset="-18"/>
              </a:rPr>
              <a:t> </a:t>
            </a:r>
            <a:r>
              <a:rPr sz="2000" b="1" spc="-10" dirty="0">
                <a:latin typeface="Poppins" panose="00000500000000000000" pitchFamily="2" charset="-18"/>
                <a:cs typeface="Poppins" panose="00000500000000000000" pitchFamily="2" charset="-18"/>
              </a:rPr>
              <a:t>lenghth</a:t>
            </a:r>
            <a:endParaRPr sz="20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4F7F25A7-F0BF-59A2-15EA-B2DF2352C700}"/>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How to implement attention to sequential models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867" y="1439036"/>
            <a:ext cx="5288915" cy="3397885"/>
          </a:xfrm>
          <a:prstGeom prst="rect">
            <a:avLst/>
          </a:prstGeom>
        </p:spPr>
        <p:txBody>
          <a:bodyPr vert="horz" wrap="square" lIns="0" tIns="40005" rIns="0" bIns="0" rtlCol="0">
            <a:spAutoFit/>
          </a:bodyPr>
          <a:lstStyle/>
          <a:p>
            <a:pPr marL="241300" marR="5080" indent="-228600">
              <a:lnSpc>
                <a:spcPct val="90000"/>
              </a:lnSpc>
              <a:spcBef>
                <a:spcPts val="315"/>
              </a:spcBef>
              <a:buClr>
                <a:srgbClr val="374151"/>
              </a:buClr>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Transformer</a:t>
            </a:r>
            <a:r>
              <a:rPr sz="1800" spc="-80" dirty="0">
                <a:solidFill>
                  <a:srgbClr val="374151"/>
                </a:solidFill>
                <a:latin typeface="Poppins" panose="00000500000000000000" pitchFamily="2" charset="-18"/>
                <a:cs typeface="Poppins" panose="00000500000000000000" pitchFamily="2" charset="-18"/>
              </a:rPr>
              <a:t> </a:t>
            </a:r>
            <a:r>
              <a:rPr sz="1800" spc="55" dirty="0">
                <a:solidFill>
                  <a:srgbClr val="374151"/>
                </a:solidFill>
                <a:latin typeface="Poppins" panose="00000500000000000000" pitchFamily="2" charset="-18"/>
                <a:cs typeface="Poppins" panose="00000500000000000000" pitchFamily="2" charset="-18"/>
              </a:rPr>
              <a:t>models</a:t>
            </a:r>
            <a:r>
              <a:rPr sz="1800" spc="-9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75" dirty="0">
                <a:solidFill>
                  <a:srgbClr val="374151"/>
                </a:solidFill>
                <a:latin typeface="Poppins" panose="00000500000000000000" pitchFamily="2" charset="-18"/>
                <a:cs typeface="Poppins" panose="00000500000000000000" pitchFamily="2" charset="-18"/>
              </a:rPr>
              <a:t> </a:t>
            </a:r>
            <a:r>
              <a:rPr sz="1800" spc="210" dirty="0">
                <a:solidFill>
                  <a:srgbClr val="374151"/>
                </a:solidFill>
                <a:latin typeface="Poppins" panose="00000500000000000000" pitchFamily="2" charset="-18"/>
                <a:cs typeface="Poppins" panose="00000500000000000000" pitchFamily="2" charset="-18"/>
              </a:rPr>
              <a:t>a</a:t>
            </a:r>
            <a:r>
              <a:rPr sz="1800" spc="-100"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type</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of</a:t>
            </a:r>
            <a:r>
              <a:rPr lang="pl-PL" sz="1800" dirty="0">
                <a:solidFill>
                  <a:srgbClr val="374151"/>
                </a:solidFill>
                <a:latin typeface="Poppins" panose="00000500000000000000" pitchFamily="2" charset="-18"/>
                <a:cs typeface="Poppins" panose="00000500000000000000" pitchFamily="2" charset="-18"/>
              </a:rPr>
              <a:t> </a:t>
            </a:r>
            <a:r>
              <a:rPr lang="pl-PL" sz="1800" dirty="0" err="1">
                <a:solidFill>
                  <a:srgbClr val="374151"/>
                </a:solidFill>
                <a:latin typeface="Poppins" panose="00000500000000000000" pitchFamily="2" charset="-18"/>
                <a:cs typeface="Poppins" panose="00000500000000000000" pitchFamily="2" charset="-18"/>
              </a:rPr>
              <a:t>Neural</a:t>
            </a:r>
            <a:r>
              <a:rPr lang="pl-PL" sz="1800" dirty="0">
                <a:solidFill>
                  <a:srgbClr val="374151"/>
                </a:solidFill>
                <a:latin typeface="Poppins" panose="00000500000000000000" pitchFamily="2" charset="-18"/>
                <a:cs typeface="Poppins" panose="00000500000000000000" pitchFamily="2" charset="-18"/>
              </a:rPr>
              <a:t> Network</a:t>
            </a:r>
            <a:r>
              <a:rPr lang="pl-PL" spc="-7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architecture</a:t>
            </a:r>
            <a:r>
              <a:rPr sz="1800" spc="-70"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designed</a:t>
            </a:r>
            <a:r>
              <a:rPr sz="1800" spc="-20"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to</a:t>
            </a:r>
            <a:r>
              <a:rPr sz="1800" spc="-35"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process</a:t>
            </a:r>
            <a:r>
              <a:rPr sz="1800" spc="-5"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sequential </a:t>
            </a:r>
            <a:r>
              <a:rPr sz="1800" spc="110" dirty="0">
                <a:solidFill>
                  <a:srgbClr val="374151"/>
                </a:solidFill>
                <a:latin typeface="Poppins" panose="00000500000000000000" pitchFamily="2" charset="-18"/>
                <a:cs typeface="Poppins" panose="00000500000000000000" pitchFamily="2" charset="-18"/>
              </a:rPr>
              <a:t>data</a:t>
            </a:r>
            <a:r>
              <a:rPr sz="1800" spc="-55" dirty="0">
                <a:solidFill>
                  <a:srgbClr val="374151"/>
                </a:solidFill>
                <a:latin typeface="Poppins" panose="00000500000000000000" pitchFamily="2" charset="-18"/>
                <a:cs typeface="Poppins" panose="00000500000000000000" pitchFamily="2" charset="-18"/>
              </a:rPr>
              <a:t> first </a:t>
            </a:r>
            <a:r>
              <a:rPr sz="1800" dirty="0">
                <a:solidFill>
                  <a:srgbClr val="374151"/>
                </a:solidFill>
                <a:latin typeface="Poppins" panose="00000500000000000000" pitchFamily="2" charset="-18"/>
                <a:cs typeface="Poppins" panose="00000500000000000000" pitchFamily="2" charset="-18"/>
              </a:rPr>
              <a:t>introduced</a:t>
            </a:r>
            <a:r>
              <a:rPr sz="1800" spc="-7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a:t>
            </a:r>
            <a:r>
              <a:rPr sz="1800" spc="49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"Attention</a:t>
            </a:r>
            <a:r>
              <a:rPr sz="1800" spc="-75"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Is</a:t>
            </a:r>
            <a:r>
              <a:rPr sz="1800" spc="-50"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All</a:t>
            </a:r>
            <a:r>
              <a:rPr sz="1800" spc="-45" dirty="0">
                <a:solidFill>
                  <a:srgbClr val="374151"/>
                </a:solidFill>
                <a:latin typeface="Poppins" panose="00000500000000000000" pitchFamily="2" charset="-18"/>
                <a:cs typeface="Poppins" panose="00000500000000000000" pitchFamily="2" charset="-18"/>
              </a:rPr>
              <a:t> </a:t>
            </a:r>
            <a:r>
              <a:rPr sz="1800" spc="-25" dirty="0">
                <a:solidFill>
                  <a:srgbClr val="374151"/>
                </a:solidFill>
                <a:latin typeface="Poppins" panose="00000500000000000000" pitchFamily="2" charset="-18"/>
                <a:cs typeface="Poppins" panose="00000500000000000000" pitchFamily="2" charset="-18"/>
              </a:rPr>
              <a:t>You </a:t>
            </a:r>
            <a:r>
              <a:rPr sz="1800" dirty="0">
                <a:solidFill>
                  <a:srgbClr val="374151"/>
                </a:solidFill>
                <a:latin typeface="Poppins" panose="00000500000000000000" pitchFamily="2" charset="-18"/>
                <a:cs typeface="Poppins" panose="00000500000000000000" pitchFamily="2" charset="-18"/>
              </a:rPr>
              <a:t>Need"</a:t>
            </a:r>
            <a:r>
              <a:rPr sz="1800" spc="-8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by</a:t>
            </a:r>
            <a:r>
              <a:rPr sz="1800" spc="-7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Vaswani</a:t>
            </a:r>
            <a:r>
              <a:rPr sz="1800" spc="-8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et</a:t>
            </a:r>
            <a:r>
              <a:rPr sz="1800" spc="-7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al.</a:t>
            </a:r>
            <a:r>
              <a:rPr sz="1800" spc="-9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8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2017.</a:t>
            </a:r>
            <a:endParaRPr sz="1800" dirty="0">
              <a:latin typeface="Poppins" panose="00000500000000000000" pitchFamily="2" charset="-18"/>
              <a:cs typeface="Poppins" panose="00000500000000000000" pitchFamily="2" charset="-18"/>
            </a:endParaRPr>
          </a:p>
          <a:p>
            <a:pPr marL="241300" marR="154940" indent="-228600" algn="just">
              <a:lnSpc>
                <a:spcPts val="1939"/>
              </a:lnSpc>
              <a:spcBef>
                <a:spcPts val="1025"/>
              </a:spcBef>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Despite</a:t>
            </a:r>
            <a:r>
              <a:rPr sz="1800" spc="-10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their</a:t>
            </a:r>
            <a:r>
              <a:rPr sz="1800" spc="-55" dirty="0">
                <a:solidFill>
                  <a:srgbClr val="374151"/>
                </a:solidFill>
                <a:latin typeface="Poppins" panose="00000500000000000000" pitchFamily="2" charset="-18"/>
                <a:cs typeface="Poppins" panose="00000500000000000000" pitchFamily="2" charset="-18"/>
              </a:rPr>
              <a:t> </a:t>
            </a:r>
            <a:r>
              <a:rPr sz="1800" spc="-25" dirty="0">
                <a:solidFill>
                  <a:srgbClr val="374151"/>
                </a:solidFill>
                <a:latin typeface="Poppins" panose="00000500000000000000" pitchFamily="2" charset="-18"/>
                <a:cs typeface="Poppins" panose="00000500000000000000" pitchFamily="2" charset="-18"/>
              </a:rPr>
              <a:t>initial</a:t>
            </a:r>
            <a:r>
              <a:rPr sz="1800" spc="-70" dirty="0">
                <a:solidFill>
                  <a:srgbClr val="374151"/>
                </a:solidFill>
                <a:latin typeface="Poppins" panose="00000500000000000000" pitchFamily="2" charset="-18"/>
                <a:cs typeface="Poppins" panose="00000500000000000000" pitchFamily="2" charset="-18"/>
              </a:rPr>
              <a:t> </a:t>
            </a:r>
            <a:r>
              <a:rPr sz="1800" spc="60" dirty="0">
                <a:solidFill>
                  <a:srgbClr val="374151"/>
                </a:solidFill>
                <a:latin typeface="Poppins" panose="00000500000000000000" pitchFamily="2" charset="-18"/>
                <a:cs typeface="Poppins" panose="00000500000000000000" pitchFamily="2" charset="-18"/>
              </a:rPr>
              <a:t>use</a:t>
            </a:r>
            <a:r>
              <a:rPr sz="1800" spc="-5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40" dirty="0">
                <a:solidFill>
                  <a:srgbClr val="374151"/>
                </a:solidFill>
                <a:latin typeface="Poppins" panose="00000500000000000000" pitchFamily="2" charset="-18"/>
                <a:cs typeface="Poppins" panose="00000500000000000000" pitchFamily="2" charset="-18"/>
              </a:rPr>
              <a:t> </a:t>
            </a:r>
            <a:r>
              <a:rPr sz="1800" spc="-145" dirty="0">
                <a:solidFill>
                  <a:srgbClr val="374151"/>
                </a:solidFill>
                <a:latin typeface="Poppins" panose="00000500000000000000" pitchFamily="2" charset="-18"/>
                <a:cs typeface="Poppins" panose="00000500000000000000" pitchFamily="2" charset="-18"/>
              </a:rPr>
              <a:t>NLP,</a:t>
            </a:r>
            <a:r>
              <a:rPr sz="1800" dirty="0">
                <a:solidFill>
                  <a:srgbClr val="374151"/>
                </a:solidFill>
                <a:latin typeface="Poppins" panose="00000500000000000000" pitchFamily="2" charset="-18"/>
                <a:cs typeface="Poppins" panose="00000500000000000000" pitchFamily="2" charset="-18"/>
              </a:rPr>
              <a:t> they</a:t>
            </a:r>
            <a:r>
              <a:rPr sz="1800" spc="-5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30"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very </a:t>
            </a:r>
            <a:r>
              <a:rPr sz="1800" dirty="0">
                <a:solidFill>
                  <a:srgbClr val="374151"/>
                </a:solidFill>
                <a:latin typeface="Poppins" panose="00000500000000000000" pitchFamily="2" charset="-18"/>
                <a:cs typeface="Poppins" panose="00000500000000000000" pitchFamily="2" charset="-18"/>
              </a:rPr>
              <a:t>versatile</a:t>
            </a:r>
            <a:r>
              <a:rPr sz="1800" spc="-40" dirty="0">
                <a:solidFill>
                  <a:srgbClr val="374151"/>
                </a:solidFill>
                <a:latin typeface="Poppins" panose="00000500000000000000" pitchFamily="2" charset="-18"/>
                <a:cs typeface="Poppins" panose="00000500000000000000" pitchFamily="2" charset="-18"/>
              </a:rPr>
              <a:t> </a:t>
            </a:r>
            <a:r>
              <a:rPr sz="1800" spc="105" dirty="0">
                <a:solidFill>
                  <a:srgbClr val="374151"/>
                </a:solidFill>
                <a:latin typeface="Poppins" panose="00000500000000000000" pitchFamily="2" charset="-18"/>
                <a:cs typeface="Poppins" panose="00000500000000000000" pitchFamily="2" charset="-18"/>
              </a:rPr>
              <a:t>and</a:t>
            </a:r>
            <a:r>
              <a:rPr sz="1800" spc="-3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widely</a:t>
            </a:r>
            <a:r>
              <a:rPr sz="1800" spc="-3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adapter</a:t>
            </a:r>
            <a:r>
              <a:rPr sz="1800" spc="-2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2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other</a:t>
            </a:r>
            <a:r>
              <a:rPr sz="1800" spc="-3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areas </a:t>
            </a:r>
            <a:r>
              <a:rPr sz="1800" dirty="0">
                <a:solidFill>
                  <a:srgbClr val="374151"/>
                </a:solidFill>
                <a:latin typeface="Poppins" panose="00000500000000000000" pitchFamily="2" charset="-18"/>
                <a:cs typeface="Poppins" panose="00000500000000000000" pitchFamily="2" charset="-18"/>
              </a:rPr>
              <a:t>of</a:t>
            </a:r>
            <a:r>
              <a:rPr sz="1800" spc="-130" dirty="0">
                <a:solidFill>
                  <a:srgbClr val="374151"/>
                </a:solidFill>
                <a:latin typeface="Poppins" panose="00000500000000000000" pitchFamily="2" charset="-18"/>
                <a:cs typeface="Poppins" panose="00000500000000000000" pitchFamily="2" charset="-18"/>
              </a:rPr>
              <a:t> </a:t>
            </a:r>
            <a:r>
              <a:rPr sz="1800" spc="-35" dirty="0">
                <a:solidFill>
                  <a:srgbClr val="374151"/>
                </a:solidFill>
                <a:latin typeface="Poppins" panose="00000500000000000000" pitchFamily="2" charset="-18"/>
                <a:cs typeface="Poppins" panose="00000500000000000000" pitchFamily="2" charset="-18"/>
              </a:rPr>
              <a:t>ML</a:t>
            </a:r>
            <a:endParaRPr sz="1800" dirty="0">
              <a:latin typeface="Poppins" panose="00000500000000000000" pitchFamily="2" charset="-18"/>
              <a:cs typeface="Poppins" panose="00000500000000000000" pitchFamily="2" charset="-18"/>
            </a:endParaRPr>
          </a:p>
          <a:p>
            <a:pPr marL="241300" marR="27305" indent="-228600">
              <a:lnSpc>
                <a:spcPts val="1939"/>
              </a:lnSpc>
              <a:spcBef>
                <a:spcPts val="1010"/>
              </a:spcBef>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They</a:t>
            </a:r>
            <a:r>
              <a:rPr sz="1800" spc="-80"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8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able</a:t>
            </a:r>
            <a:r>
              <a:rPr sz="1800" spc="-8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to</a:t>
            </a:r>
            <a:r>
              <a:rPr sz="1800" spc="-75"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process</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input</a:t>
            </a:r>
            <a:r>
              <a:rPr sz="1800" spc="-90" dirty="0">
                <a:solidFill>
                  <a:srgbClr val="374151"/>
                </a:solidFill>
                <a:latin typeface="Poppins" panose="00000500000000000000" pitchFamily="2" charset="-18"/>
                <a:cs typeface="Poppins" panose="00000500000000000000" pitchFamily="2" charset="-18"/>
              </a:rPr>
              <a:t> </a:t>
            </a:r>
            <a:r>
              <a:rPr sz="1800" spc="65" dirty="0">
                <a:solidFill>
                  <a:srgbClr val="374151"/>
                </a:solidFill>
                <a:latin typeface="Poppins" panose="00000500000000000000" pitchFamily="2" charset="-18"/>
                <a:cs typeface="Poppins" panose="00000500000000000000" pitchFamily="2" charset="-18"/>
              </a:rPr>
              <a:t>sequences</a:t>
            </a:r>
            <a:r>
              <a:rPr sz="1800" spc="50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a:t>
            </a:r>
            <a:r>
              <a:rPr sz="1800" spc="-7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paralel</a:t>
            </a:r>
            <a:endParaRPr sz="1800" dirty="0">
              <a:latin typeface="Poppins" panose="00000500000000000000" pitchFamily="2" charset="-18"/>
              <a:cs typeface="Poppins" panose="00000500000000000000" pitchFamily="2" charset="-18"/>
            </a:endParaRPr>
          </a:p>
          <a:p>
            <a:pPr marL="241300" marR="194310" indent="-228600">
              <a:lnSpc>
                <a:spcPct val="90000"/>
              </a:lnSpc>
              <a:spcBef>
                <a:spcPts val="985"/>
              </a:spcBef>
              <a:buFont typeface="Arial"/>
              <a:buChar char="•"/>
              <a:tabLst>
                <a:tab pos="241300" algn="l"/>
              </a:tabLst>
            </a:pPr>
            <a:r>
              <a:rPr sz="1800" spc="-45" dirty="0">
                <a:solidFill>
                  <a:srgbClr val="374151"/>
                </a:solidFill>
                <a:latin typeface="Poppins" panose="00000500000000000000" pitchFamily="2" charset="-18"/>
                <a:cs typeface="Poppins" panose="00000500000000000000" pitchFamily="2" charset="-18"/>
              </a:rPr>
              <a:t>Their</a:t>
            </a:r>
            <a:r>
              <a:rPr sz="1800" spc="2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attention</a:t>
            </a:r>
            <a:r>
              <a:rPr sz="1800" spc="-5" dirty="0">
                <a:solidFill>
                  <a:srgbClr val="374151"/>
                </a:solidFill>
                <a:latin typeface="Poppins" panose="00000500000000000000" pitchFamily="2" charset="-18"/>
                <a:cs typeface="Poppins" panose="00000500000000000000" pitchFamily="2" charset="-18"/>
              </a:rPr>
              <a:t> </a:t>
            </a:r>
            <a:r>
              <a:rPr sz="1800" spc="85" dirty="0">
                <a:solidFill>
                  <a:srgbClr val="374151"/>
                </a:solidFill>
                <a:latin typeface="Poppins" panose="00000500000000000000" pitchFamily="2" charset="-18"/>
                <a:cs typeface="Poppins" panose="00000500000000000000" pitchFamily="2" charset="-18"/>
              </a:rPr>
              <a:t>mechanism</a:t>
            </a:r>
            <a:r>
              <a:rPr sz="1800" spc="-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allows</a:t>
            </a:r>
            <a:r>
              <a:rPr sz="1800" spc="1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to</a:t>
            </a:r>
            <a:r>
              <a:rPr sz="1800" spc="15" dirty="0">
                <a:solidFill>
                  <a:srgbClr val="374151"/>
                </a:solidFill>
                <a:latin typeface="Poppins" panose="00000500000000000000" pitchFamily="2" charset="-18"/>
                <a:cs typeface="Poppins" panose="00000500000000000000" pitchFamily="2" charset="-18"/>
              </a:rPr>
              <a:t> </a:t>
            </a:r>
            <a:r>
              <a:rPr sz="1800" spc="45" dirty="0">
                <a:solidFill>
                  <a:srgbClr val="374151"/>
                </a:solidFill>
                <a:latin typeface="Poppins" panose="00000500000000000000" pitchFamily="2" charset="-18"/>
                <a:cs typeface="Poppins" panose="00000500000000000000" pitchFamily="2" charset="-18"/>
              </a:rPr>
              <a:t>avoid </a:t>
            </a:r>
            <a:r>
              <a:rPr sz="1800" dirty="0">
                <a:solidFill>
                  <a:srgbClr val="374151"/>
                </a:solidFill>
                <a:latin typeface="Poppins" panose="00000500000000000000" pitchFamily="2" charset="-18"/>
                <a:cs typeface="Poppins" panose="00000500000000000000" pitchFamily="2" charset="-18"/>
              </a:rPr>
              <a:t>loss</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of</a:t>
            </a:r>
            <a:r>
              <a:rPr sz="1800" spc="-8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key</a:t>
            </a:r>
            <a:r>
              <a:rPr sz="1800" spc="-8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information,</a:t>
            </a:r>
            <a:r>
              <a:rPr sz="1800" spc="-85"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even</a:t>
            </a:r>
            <a:r>
              <a:rPr sz="1800" spc="-80" dirty="0">
                <a:solidFill>
                  <a:srgbClr val="374151"/>
                </a:solidFill>
                <a:latin typeface="Poppins" panose="00000500000000000000" pitchFamily="2" charset="-18"/>
                <a:cs typeface="Poppins" panose="00000500000000000000" pitchFamily="2" charset="-18"/>
              </a:rPr>
              <a:t> </a:t>
            </a:r>
            <a:r>
              <a:rPr sz="1800" spc="-85" dirty="0">
                <a:solidFill>
                  <a:srgbClr val="374151"/>
                </a:solidFill>
                <a:latin typeface="Poppins" panose="00000500000000000000" pitchFamily="2" charset="-18"/>
                <a:cs typeface="Poppins" panose="00000500000000000000" pitchFamily="2" charset="-18"/>
              </a:rPr>
              <a:t>if</a:t>
            </a:r>
            <a:r>
              <a:rPr sz="1800" spc="-90" dirty="0">
                <a:solidFill>
                  <a:srgbClr val="374151"/>
                </a:solidFill>
                <a:latin typeface="Poppins" panose="00000500000000000000" pitchFamily="2" charset="-18"/>
                <a:cs typeface="Poppins" panose="00000500000000000000" pitchFamily="2" charset="-18"/>
              </a:rPr>
              <a:t> </a:t>
            </a:r>
            <a:r>
              <a:rPr sz="1800" spc="-30" dirty="0">
                <a:solidFill>
                  <a:srgbClr val="374151"/>
                </a:solidFill>
                <a:latin typeface="Poppins" panose="00000500000000000000" pitchFamily="2" charset="-18"/>
                <a:cs typeface="Poppins" panose="00000500000000000000" pitchFamily="2" charset="-18"/>
              </a:rPr>
              <a:t>is</a:t>
            </a:r>
            <a:r>
              <a:rPr sz="1800" spc="-8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high </a:t>
            </a:r>
            <a:r>
              <a:rPr sz="1800" spc="60" dirty="0">
                <a:solidFill>
                  <a:srgbClr val="374151"/>
                </a:solidFill>
                <a:latin typeface="Poppins" panose="00000500000000000000" pitchFamily="2" charset="-18"/>
                <a:cs typeface="Poppins" panose="00000500000000000000" pitchFamily="2" charset="-18"/>
              </a:rPr>
              <a:t>distance</a:t>
            </a:r>
            <a:r>
              <a:rPr sz="1800" spc="-80"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apart</a:t>
            </a:r>
            <a:r>
              <a:rPr sz="1800" spc="-6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within</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the</a:t>
            </a:r>
            <a:r>
              <a:rPr sz="1800" spc="-6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sequence</a:t>
            </a:r>
            <a:endParaRPr sz="1800" dirty="0">
              <a:latin typeface="Poppins" panose="00000500000000000000" pitchFamily="2" charset="-18"/>
              <a:cs typeface="Poppins" panose="00000500000000000000" pitchFamily="2" charset="-18"/>
            </a:endParaRPr>
          </a:p>
        </p:txBody>
      </p:sp>
      <p:pic>
        <p:nvPicPr>
          <p:cNvPr id="4" name="object 4"/>
          <p:cNvPicPr/>
          <p:nvPr/>
        </p:nvPicPr>
        <p:blipFill>
          <a:blip r:embed="rId2" cstate="print"/>
          <a:stretch>
            <a:fillRect/>
          </a:stretch>
        </p:blipFill>
        <p:spPr>
          <a:xfrm>
            <a:off x="7941984" y="1344895"/>
            <a:ext cx="2781609" cy="4343055"/>
          </a:xfrm>
          <a:prstGeom prst="rect">
            <a:avLst/>
          </a:prstGeom>
        </p:spPr>
      </p:pic>
      <p:sp>
        <p:nvSpPr>
          <p:cNvPr id="5" name="object 5"/>
          <p:cNvSpPr txBox="1"/>
          <p:nvPr/>
        </p:nvSpPr>
        <p:spPr>
          <a:xfrm>
            <a:off x="6607809" y="6180226"/>
            <a:ext cx="442087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Poppins" panose="00000500000000000000" pitchFamily="2" charset="-18"/>
                <a:cs typeface="Poppins" panose="00000500000000000000" pitchFamily="2" charset="-18"/>
              </a:rPr>
              <a:t>Source</a:t>
            </a:r>
            <a:r>
              <a:rPr sz="1200" spc="-2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3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Is</a:t>
            </a:r>
            <a:r>
              <a:rPr sz="1200" spc="-5"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All</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You</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Need"</a:t>
            </a:r>
            <a:r>
              <a:rPr sz="1200" spc="1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Vaswani</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et</a:t>
            </a:r>
            <a:r>
              <a:rPr sz="1200" spc="1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a:t>
            </a:r>
            <a:r>
              <a:rPr sz="1200" spc="-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in</a:t>
            </a:r>
            <a:r>
              <a:rPr sz="1200" spc="-15" dirty="0">
                <a:latin typeface="Poppins" panose="00000500000000000000" pitchFamily="2" charset="-18"/>
                <a:cs typeface="Poppins" panose="00000500000000000000" pitchFamily="2" charset="-18"/>
              </a:rPr>
              <a:t> </a:t>
            </a:r>
            <a:r>
              <a:rPr sz="1200" spc="-90" dirty="0">
                <a:latin typeface="Poppins" panose="00000500000000000000" pitchFamily="2" charset="-18"/>
                <a:cs typeface="Poppins" panose="00000500000000000000" pitchFamily="2" charset="-18"/>
              </a:rPr>
              <a:t>2017.</a:t>
            </a:r>
            <a:endParaRPr sz="1200">
              <a:latin typeface="Poppins" panose="00000500000000000000" pitchFamily="2" charset="-18"/>
              <a:cs typeface="Poppins" panose="00000500000000000000" pitchFamily="2" charset="-18"/>
            </a:endParaRPr>
          </a:p>
        </p:txBody>
      </p:sp>
      <p:sp>
        <p:nvSpPr>
          <p:cNvPr id="8" name="pole tekstowe 7">
            <a:extLst>
              <a:ext uri="{FF2B5EF4-FFF2-40B4-BE49-F238E27FC236}">
                <a16:creationId xmlns:a16="http://schemas.microsoft.com/office/drawing/2014/main" id="{C4F6CF04-716E-F4EB-6001-FB57F5A64FE4}"/>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Transformers</a:t>
            </a:r>
            <a:endParaRPr lang="en-GB" sz="2800" b="1" dirty="0">
              <a:latin typeface="Poppins" panose="00000500000000000000" pitchFamily="2" charset="-18"/>
              <a:cs typeface="Poppins" panose="00000500000000000000" pitchFamily="2" charset="-1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5241" y="3936363"/>
            <a:ext cx="3593465" cy="2270622"/>
          </a:xfrm>
          <a:prstGeom prst="rect">
            <a:avLst/>
          </a:prstGeom>
        </p:spPr>
        <p:txBody>
          <a:bodyPr vert="horz" wrap="square" lIns="0" tIns="39370" rIns="0" bIns="0" rtlCol="0">
            <a:spAutoFit/>
          </a:bodyPr>
          <a:lstStyle/>
          <a:p>
            <a:pPr marL="12700" marR="137795">
              <a:lnSpc>
                <a:spcPts val="1730"/>
              </a:lnSpc>
              <a:spcBef>
                <a:spcPts val="310"/>
              </a:spcBef>
            </a:pPr>
            <a:r>
              <a:rPr sz="1200" spc="80" dirty="0">
                <a:latin typeface="Poppins" panose="00000500000000000000" pitchFamily="2" charset="-18"/>
                <a:cs typeface="Poppins" panose="00000500000000000000" pitchFamily="2" charset="-18"/>
              </a:rPr>
              <a:t>Each</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Encoder</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layer</a:t>
            </a:r>
            <a:r>
              <a:rPr sz="1200" spc="2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consist</a:t>
            </a:r>
            <a:r>
              <a:rPr sz="1200" spc="7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of</a:t>
            </a:r>
            <a:r>
              <a:rPr sz="1200" spc="25" dirty="0">
                <a:latin typeface="Poppins" panose="00000500000000000000" pitchFamily="2" charset="-18"/>
                <a:cs typeface="Poppins" panose="00000500000000000000" pitchFamily="2" charset="-18"/>
              </a:rPr>
              <a:t> </a:t>
            </a:r>
            <a:r>
              <a:rPr sz="1200" spc="-50" dirty="0">
                <a:latin typeface="Poppins" panose="00000500000000000000" pitchFamily="2" charset="-18"/>
                <a:cs typeface="Poppins" panose="00000500000000000000" pitchFamily="2" charset="-18"/>
              </a:rPr>
              <a:t>2 </a:t>
            </a:r>
            <a:r>
              <a:rPr sz="1200" dirty="0">
                <a:latin typeface="Poppins" panose="00000500000000000000" pitchFamily="2" charset="-18"/>
                <a:cs typeface="Poppins" panose="00000500000000000000" pitchFamily="2" charset="-18"/>
              </a:rPr>
              <a:t>sublayers</a:t>
            </a:r>
            <a:r>
              <a:rPr sz="1200" spc="114" dirty="0">
                <a:latin typeface="Poppins" panose="00000500000000000000" pitchFamily="2" charset="-18"/>
                <a:cs typeface="Poppins" panose="00000500000000000000" pitchFamily="2" charset="-18"/>
              </a:rPr>
              <a:t> </a:t>
            </a:r>
            <a:r>
              <a:rPr sz="1200" spc="65" dirty="0">
                <a:latin typeface="Poppins" panose="00000500000000000000" pitchFamily="2" charset="-18"/>
                <a:cs typeface="Poppins" panose="00000500000000000000" pitchFamily="2" charset="-18"/>
              </a:rPr>
              <a:t>already</a:t>
            </a:r>
            <a:r>
              <a:rPr sz="1200" spc="10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present</a:t>
            </a:r>
            <a:r>
              <a:rPr sz="1200" spc="125"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in </a:t>
            </a:r>
            <a:r>
              <a:rPr sz="1200" dirty="0">
                <a:latin typeface="Poppins" panose="00000500000000000000" pitchFamily="2" charset="-18"/>
                <a:cs typeface="Poppins" panose="00000500000000000000" pitchFamily="2" charset="-18"/>
              </a:rPr>
              <a:t>Decoder</a:t>
            </a:r>
            <a:r>
              <a:rPr sz="1200" spc="85" dirty="0">
                <a:latin typeface="Poppins" panose="00000500000000000000" pitchFamily="2" charset="-18"/>
                <a:cs typeface="Poppins" panose="00000500000000000000" pitchFamily="2" charset="-18"/>
              </a:rPr>
              <a:t> </a:t>
            </a:r>
            <a:r>
              <a:rPr sz="1200" spc="-200" dirty="0">
                <a:latin typeface="Poppins" panose="00000500000000000000" pitchFamily="2" charset="-18"/>
                <a:cs typeface="Poppins" panose="00000500000000000000" pitchFamily="2" charset="-18"/>
              </a:rPr>
              <a:t>+</a:t>
            </a:r>
            <a:r>
              <a:rPr sz="1200" spc="65" dirty="0">
                <a:latin typeface="Poppins" panose="00000500000000000000" pitchFamily="2" charset="-18"/>
                <a:cs typeface="Poppins" panose="00000500000000000000" pitchFamily="2" charset="-18"/>
              </a:rPr>
              <a:t> </a:t>
            </a:r>
            <a:r>
              <a:rPr sz="1200" spc="110" dirty="0">
                <a:latin typeface="Poppins" panose="00000500000000000000" pitchFamily="2" charset="-18"/>
                <a:cs typeface="Poppins" panose="00000500000000000000" pitchFamily="2" charset="-18"/>
              </a:rPr>
              <a:t>an</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additional</a:t>
            </a:r>
            <a:r>
              <a:rPr sz="1200" spc="9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sublayer:</a:t>
            </a:r>
            <a:endParaRPr sz="1200" dirty="0">
              <a:latin typeface="Poppins" panose="00000500000000000000" pitchFamily="2" charset="-18"/>
              <a:cs typeface="Poppins" panose="00000500000000000000" pitchFamily="2" charset="-18"/>
            </a:endParaRPr>
          </a:p>
          <a:p>
            <a:pPr marL="355600" marR="17780" indent="-342900">
              <a:lnSpc>
                <a:spcPts val="1730"/>
              </a:lnSpc>
              <a:spcBef>
                <a:spcPts val="990"/>
              </a:spcBef>
              <a:tabLst>
                <a:tab pos="354965" algn="l"/>
              </a:tabLst>
            </a:pPr>
            <a:r>
              <a:rPr sz="1200" spc="-25" dirty="0">
                <a:latin typeface="Poppins" panose="00000500000000000000" pitchFamily="2" charset="-18"/>
                <a:cs typeface="Poppins" panose="00000500000000000000" pitchFamily="2" charset="-18"/>
              </a:rPr>
              <a:t>3.</a:t>
            </a:r>
            <a:r>
              <a:rPr sz="1200" dirty="0">
                <a:latin typeface="Poppins" panose="00000500000000000000" pitchFamily="2" charset="-18"/>
                <a:cs typeface="Poppins" panose="00000500000000000000" pitchFamily="2" charset="-18"/>
              </a:rPr>
              <a:t>	Masked</a:t>
            </a:r>
            <a:r>
              <a:rPr sz="1200" spc="95" dirty="0">
                <a:latin typeface="Poppins" panose="00000500000000000000" pitchFamily="2" charset="-18"/>
                <a:cs typeface="Poppins" panose="00000500000000000000" pitchFamily="2" charset="-18"/>
              </a:rPr>
              <a:t> </a:t>
            </a:r>
            <a:r>
              <a:rPr sz="1200" spc="-40" dirty="0">
                <a:latin typeface="Poppins" panose="00000500000000000000" pitchFamily="2" charset="-18"/>
                <a:cs typeface="Poppins" panose="00000500000000000000" pitchFamily="2" charset="-18"/>
              </a:rPr>
              <a:t>Multi-</a:t>
            </a:r>
            <a:r>
              <a:rPr sz="1200" spc="60" dirty="0">
                <a:latin typeface="Poppins" panose="00000500000000000000" pitchFamily="2" charset="-18"/>
                <a:cs typeface="Poppins" panose="00000500000000000000" pitchFamily="2" charset="-18"/>
              </a:rPr>
              <a:t>Head</a:t>
            </a:r>
            <a:r>
              <a:rPr sz="1200" spc="10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135"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to </a:t>
            </a:r>
            <a:r>
              <a:rPr sz="1200" dirty="0">
                <a:latin typeface="Poppins" panose="00000500000000000000" pitchFamily="2" charset="-18"/>
                <a:cs typeface="Poppins" panose="00000500000000000000" pitchFamily="2" charset="-18"/>
              </a:rPr>
              <a:t>prevent</a:t>
            </a:r>
            <a:r>
              <a:rPr sz="1200" spc="7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positions</a:t>
            </a:r>
            <a:r>
              <a:rPr sz="1200" spc="8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from </a:t>
            </a:r>
            <a:r>
              <a:rPr sz="1200" dirty="0">
                <a:latin typeface="Poppins" panose="00000500000000000000" pitchFamily="2" charset="-18"/>
                <a:cs typeface="Poppins" panose="00000500000000000000" pitchFamily="2" charset="-18"/>
              </a:rPr>
              <a:t>attending</a:t>
            </a:r>
            <a:r>
              <a:rPr sz="1200" spc="16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a:t>
            </a:r>
            <a:r>
              <a:rPr sz="1200" spc="85"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subsequent positions</a:t>
            </a:r>
            <a:endParaRPr sz="1200" dirty="0">
              <a:latin typeface="Poppins" panose="00000500000000000000" pitchFamily="2" charset="-18"/>
              <a:cs typeface="Poppins" panose="00000500000000000000" pitchFamily="2" charset="-18"/>
            </a:endParaRPr>
          </a:p>
          <a:p>
            <a:pPr marL="12700" marR="5080">
              <a:lnSpc>
                <a:spcPct val="90100"/>
              </a:lnSpc>
              <a:spcBef>
                <a:spcPts val="975"/>
              </a:spcBef>
            </a:pPr>
            <a:r>
              <a:rPr sz="1200" dirty="0">
                <a:latin typeface="Poppins" panose="00000500000000000000" pitchFamily="2" charset="-18"/>
                <a:cs typeface="Poppins" panose="00000500000000000000" pitchFamily="2" charset="-18"/>
              </a:rPr>
              <a:t>The</a:t>
            </a:r>
            <a:r>
              <a:rPr sz="1200" spc="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masking</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together</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with</a:t>
            </a:r>
            <a:r>
              <a:rPr sz="1200" spc="5"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output </a:t>
            </a:r>
            <a:r>
              <a:rPr sz="1200" spc="50" dirty="0">
                <a:latin typeface="Poppins" panose="00000500000000000000" pitchFamily="2" charset="-18"/>
                <a:cs typeface="Poppins" panose="00000500000000000000" pitchFamily="2" charset="-18"/>
              </a:rPr>
              <a:t>embeddings</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offset</a:t>
            </a:r>
            <a:r>
              <a:rPr sz="1200" spc="-65" dirty="0">
                <a:latin typeface="Poppins" panose="00000500000000000000" pitchFamily="2" charset="-18"/>
                <a:cs typeface="Poppins" panose="00000500000000000000" pitchFamily="2" charset="-18"/>
              </a:rPr>
              <a:t> </a:t>
            </a:r>
            <a:r>
              <a:rPr sz="1200" spc="50" dirty="0">
                <a:latin typeface="Poppins" panose="00000500000000000000" pitchFamily="2" charset="-18"/>
                <a:cs typeface="Poppins" panose="00000500000000000000" pitchFamily="2" charset="-18"/>
              </a:rPr>
              <a:t>guarantees</a:t>
            </a:r>
            <a:r>
              <a:rPr lang="pl-PL" sz="1200" spc="50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that</a:t>
            </a:r>
            <a:r>
              <a:rPr lang="pl-PL" sz="1200" dirty="0">
                <a:latin typeface="Poppins" panose="00000500000000000000" pitchFamily="2" charset="-18"/>
                <a:cs typeface="Poppins" panose="00000500000000000000" pitchFamily="2" charset="-18"/>
              </a:rPr>
              <a:t> the model</a:t>
            </a:r>
            <a:r>
              <a:rPr sz="1200" spc="40" dirty="0">
                <a:latin typeface="Poppins" panose="00000500000000000000" pitchFamily="2" charset="-18"/>
                <a:cs typeface="Poppins" panose="00000500000000000000" pitchFamily="2" charset="-18"/>
              </a:rPr>
              <a:t> </a:t>
            </a:r>
            <a:r>
              <a:rPr lang="en-GB" sz="1200" dirty="0">
                <a:latin typeface="Poppins" panose="00000500000000000000" pitchFamily="2" charset="-18"/>
                <a:cs typeface="Poppins" panose="00000500000000000000" pitchFamily="2" charset="-18"/>
              </a:rPr>
              <a:t>does not cheat by peeking at future tokens</a:t>
            </a:r>
            <a:endParaRPr sz="1200" dirty="0">
              <a:latin typeface="Poppins" panose="00000500000000000000" pitchFamily="2" charset="-18"/>
              <a:cs typeface="Poppins" panose="00000500000000000000" pitchFamily="2" charset="-18"/>
            </a:endParaRPr>
          </a:p>
        </p:txBody>
      </p:sp>
      <p:grpSp>
        <p:nvGrpSpPr>
          <p:cNvPr id="4" name="object 4"/>
          <p:cNvGrpSpPr/>
          <p:nvPr/>
        </p:nvGrpSpPr>
        <p:grpSpPr>
          <a:xfrm>
            <a:off x="4599813" y="1887439"/>
            <a:ext cx="3323590" cy="4343400"/>
            <a:chOff x="4599813" y="1887439"/>
            <a:chExt cx="3323590" cy="4343400"/>
          </a:xfrm>
        </p:grpSpPr>
        <p:pic>
          <p:nvPicPr>
            <p:cNvPr id="5" name="object 5"/>
            <p:cNvPicPr/>
            <p:nvPr/>
          </p:nvPicPr>
          <p:blipFill>
            <a:blip r:embed="rId2" cstate="print"/>
            <a:stretch>
              <a:fillRect/>
            </a:stretch>
          </p:blipFill>
          <p:spPr>
            <a:xfrm>
              <a:off x="4883316" y="1887439"/>
              <a:ext cx="2781609" cy="4343055"/>
            </a:xfrm>
            <a:prstGeom prst="rect">
              <a:avLst/>
            </a:prstGeom>
          </p:spPr>
        </p:pic>
        <p:sp>
          <p:nvSpPr>
            <p:cNvPr id="6" name="object 6"/>
            <p:cNvSpPr/>
            <p:nvPr/>
          </p:nvSpPr>
          <p:spPr>
            <a:xfrm>
              <a:off x="4609338" y="2187701"/>
              <a:ext cx="3304540" cy="3775075"/>
            </a:xfrm>
            <a:custGeom>
              <a:avLst/>
              <a:gdLst/>
              <a:ahLst/>
              <a:cxnLst/>
              <a:rect l="l" t="t" r="r" b="b"/>
              <a:pathLst>
                <a:path w="3304540" h="3775075">
                  <a:moveTo>
                    <a:pt x="0" y="3774948"/>
                  </a:moveTo>
                  <a:lnTo>
                    <a:pt x="1632204" y="3774948"/>
                  </a:lnTo>
                  <a:lnTo>
                    <a:pt x="1632204" y="315468"/>
                  </a:lnTo>
                  <a:lnTo>
                    <a:pt x="0" y="315468"/>
                  </a:lnTo>
                  <a:lnTo>
                    <a:pt x="0" y="3774948"/>
                  </a:lnTo>
                  <a:close/>
                </a:path>
                <a:path w="3304540" h="3775075">
                  <a:moveTo>
                    <a:pt x="1671827" y="3774948"/>
                  </a:moveTo>
                  <a:lnTo>
                    <a:pt x="3304032" y="3774948"/>
                  </a:lnTo>
                  <a:lnTo>
                    <a:pt x="3304032" y="0"/>
                  </a:lnTo>
                  <a:lnTo>
                    <a:pt x="1671827" y="0"/>
                  </a:lnTo>
                  <a:lnTo>
                    <a:pt x="1671827" y="3774948"/>
                  </a:lnTo>
                  <a:close/>
                </a:path>
              </a:pathLst>
            </a:custGeom>
            <a:ln w="19050">
              <a:solidFill>
                <a:srgbClr val="001F5F"/>
              </a:solidFill>
              <a:prstDash val="sysDash"/>
            </a:ln>
          </p:spPr>
          <p:txBody>
            <a:bodyPr wrap="square" lIns="0" tIns="0" rIns="0" bIns="0" rtlCol="0"/>
            <a:lstStyle/>
            <a:p>
              <a:endParaRPr>
                <a:latin typeface="Poppins" panose="00000500000000000000" pitchFamily="2" charset="-18"/>
                <a:cs typeface="Poppins" panose="00000500000000000000" pitchFamily="2" charset="-18"/>
              </a:endParaRPr>
            </a:p>
          </p:txBody>
        </p:sp>
      </p:grpSp>
      <p:sp>
        <p:nvSpPr>
          <p:cNvPr id="7" name="object 7"/>
          <p:cNvSpPr txBox="1"/>
          <p:nvPr/>
        </p:nvSpPr>
        <p:spPr>
          <a:xfrm>
            <a:off x="5050028" y="2212339"/>
            <a:ext cx="770890" cy="228909"/>
          </a:xfrm>
          <a:prstGeom prst="rect">
            <a:avLst/>
          </a:prstGeom>
        </p:spPr>
        <p:txBody>
          <a:bodyPr vert="horz" wrap="square" lIns="0" tIns="13335" rIns="0" bIns="0" rtlCol="0">
            <a:spAutoFit/>
          </a:bodyPr>
          <a:lstStyle/>
          <a:p>
            <a:pPr marL="12700">
              <a:lnSpc>
                <a:spcPct val="100000"/>
              </a:lnSpc>
              <a:spcBef>
                <a:spcPts val="105"/>
              </a:spcBef>
            </a:pPr>
            <a:r>
              <a:rPr sz="1400" spc="-65" dirty="0">
                <a:latin typeface="Poppins" panose="00000500000000000000" pitchFamily="2" charset="-18"/>
                <a:cs typeface="Poppins" panose="00000500000000000000" pitchFamily="2" charset="-18"/>
              </a:rPr>
              <a:t>Encoder</a:t>
            </a:r>
            <a:endParaRPr sz="1400">
              <a:latin typeface="Poppins" panose="00000500000000000000" pitchFamily="2" charset="-18"/>
              <a:cs typeface="Poppins" panose="00000500000000000000" pitchFamily="2" charset="-18"/>
            </a:endParaRPr>
          </a:p>
        </p:txBody>
      </p:sp>
      <p:sp>
        <p:nvSpPr>
          <p:cNvPr id="8" name="object 8"/>
          <p:cNvSpPr txBox="1"/>
          <p:nvPr/>
        </p:nvSpPr>
        <p:spPr>
          <a:xfrm>
            <a:off x="6906514" y="1458595"/>
            <a:ext cx="793750" cy="228909"/>
          </a:xfrm>
          <a:prstGeom prst="rect">
            <a:avLst/>
          </a:prstGeom>
        </p:spPr>
        <p:txBody>
          <a:bodyPr vert="horz" wrap="square" lIns="0" tIns="13335" rIns="0" bIns="0" rtlCol="0">
            <a:spAutoFit/>
          </a:bodyPr>
          <a:lstStyle/>
          <a:p>
            <a:pPr marL="12700">
              <a:lnSpc>
                <a:spcPct val="100000"/>
              </a:lnSpc>
              <a:spcBef>
                <a:spcPts val="105"/>
              </a:spcBef>
            </a:pPr>
            <a:r>
              <a:rPr sz="1400" spc="-50" dirty="0">
                <a:latin typeface="Poppins" panose="00000500000000000000" pitchFamily="2" charset="-18"/>
                <a:cs typeface="Poppins" panose="00000500000000000000" pitchFamily="2" charset="-18"/>
              </a:rPr>
              <a:t>Decoder</a:t>
            </a:r>
            <a:endParaRPr sz="1400">
              <a:latin typeface="Poppins" panose="00000500000000000000" pitchFamily="2" charset="-18"/>
              <a:cs typeface="Poppins" panose="00000500000000000000" pitchFamily="2" charset="-18"/>
            </a:endParaRPr>
          </a:p>
        </p:txBody>
      </p:sp>
      <p:pic>
        <p:nvPicPr>
          <p:cNvPr id="9" name="object 9"/>
          <p:cNvPicPr/>
          <p:nvPr/>
        </p:nvPicPr>
        <p:blipFill>
          <a:blip r:embed="rId3" cstate="print"/>
          <a:stretch>
            <a:fillRect/>
          </a:stretch>
        </p:blipFill>
        <p:spPr>
          <a:xfrm>
            <a:off x="2721034" y="4101704"/>
            <a:ext cx="1350207" cy="1893284"/>
          </a:xfrm>
          <a:prstGeom prst="rect">
            <a:avLst/>
          </a:prstGeom>
        </p:spPr>
      </p:pic>
      <p:sp>
        <p:nvSpPr>
          <p:cNvPr id="10" name="object 10"/>
          <p:cNvSpPr txBox="1"/>
          <p:nvPr/>
        </p:nvSpPr>
        <p:spPr>
          <a:xfrm>
            <a:off x="4609846" y="6451193"/>
            <a:ext cx="442087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Poppins" panose="00000500000000000000" pitchFamily="2" charset="-18"/>
                <a:cs typeface="Poppins" panose="00000500000000000000" pitchFamily="2" charset="-18"/>
              </a:rPr>
              <a:t>Source</a:t>
            </a:r>
            <a:r>
              <a:rPr sz="1200" spc="-2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3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Is</a:t>
            </a:r>
            <a:r>
              <a:rPr sz="1200" spc="-5"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All</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You</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Need"</a:t>
            </a:r>
            <a:r>
              <a:rPr sz="1200" spc="1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Vaswani</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et</a:t>
            </a:r>
            <a:r>
              <a:rPr sz="1200" spc="1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a:t>
            </a:r>
            <a:r>
              <a:rPr sz="1200" spc="-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in</a:t>
            </a:r>
            <a:r>
              <a:rPr sz="1200" spc="-15" dirty="0">
                <a:latin typeface="Poppins" panose="00000500000000000000" pitchFamily="2" charset="-18"/>
                <a:cs typeface="Poppins" panose="00000500000000000000" pitchFamily="2" charset="-18"/>
              </a:rPr>
              <a:t> </a:t>
            </a:r>
            <a:r>
              <a:rPr sz="1200" spc="-90" dirty="0">
                <a:latin typeface="Poppins" panose="00000500000000000000" pitchFamily="2" charset="-18"/>
                <a:cs typeface="Poppins" panose="00000500000000000000" pitchFamily="2" charset="-18"/>
              </a:rPr>
              <a:t>2017.</a:t>
            </a:r>
            <a:endParaRPr sz="1200">
              <a:latin typeface="Poppins" panose="00000500000000000000" pitchFamily="2" charset="-18"/>
              <a:cs typeface="Poppins" panose="00000500000000000000" pitchFamily="2" charset="-18"/>
            </a:endParaRPr>
          </a:p>
        </p:txBody>
      </p:sp>
      <p:sp>
        <p:nvSpPr>
          <p:cNvPr id="11" name="object 11"/>
          <p:cNvSpPr txBox="1"/>
          <p:nvPr/>
        </p:nvSpPr>
        <p:spPr>
          <a:xfrm>
            <a:off x="356044" y="1267511"/>
            <a:ext cx="3433445" cy="2489143"/>
          </a:xfrm>
          <a:prstGeom prst="rect">
            <a:avLst/>
          </a:prstGeom>
        </p:spPr>
        <p:txBody>
          <a:bodyPr vert="horz" wrap="square" lIns="0" tIns="39370" rIns="0" bIns="0" rtlCol="0">
            <a:spAutoFit/>
          </a:bodyPr>
          <a:lstStyle/>
          <a:p>
            <a:pPr marL="12700" marR="280035">
              <a:lnSpc>
                <a:spcPts val="1730"/>
              </a:lnSpc>
              <a:spcBef>
                <a:spcPts val="310"/>
              </a:spcBef>
            </a:pPr>
            <a:r>
              <a:rPr lang="en-GB" sz="2000" b="1" i="0" dirty="0">
                <a:effectLst/>
                <a:latin typeface="Poppins" panose="00000500000000000000" pitchFamily="2" charset="-18"/>
                <a:cs typeface="Poppins" panose="00000500000000000000" pitchFamily="2" charset="-18"/>
              </a:rPr>
              <a:t>Encoder:</a:t>
            </a:r>
            <a:r>
              <a:rPr lang="en-GB" sz="2000" b="0" i="0" dirty="0">
                <a:solidFill>
                  <a:srgbClr val="374151"/>
                </a:solidFill>
                <a:effectLst/>
                <a:latin typeface="Poppins" panose="00000500000000000000" pitchFamily="2" charset="-18"/>
                <a:cs typeface="Poppins" panose="00000500000000000000" pitchFamily="2" charset="-18"/>
              </a:rPr>
              <a:t> </a:t>
            </a:r>
            <a:br>
              <a:rPr lang="pl-PL" sz="1600" b="0" i="0" dirty="0">
                <a:solidFill>
                  <a:srgbClr val="374151"/>
                </a:solidFill>
                <a:effectLst/>
                <a:latin typeface="Poppins" panose="00000500000000000000" pitchFamily="2" charset="-18"/>
                <a:cs typeface="Poppins" panose="00000500000000000000" pitchFamily="2" charset="-18"/>
              </a:rPr>
            </a:br>
            <a:r>
              <a:rPr lang="en-GB" sz="1600" b="0" i="0" dirty="0">
                <a:solidFill>
                  <a:srgbClr val="374151"/>
                </a:solidFill>
                <a:effectLst/>
                <a:latin typeface="Poppins" panose="00000500000000000000" pitchFamily="2" charset="-18"/>
                <a:cs typeface="Poppins" panose="00000500000000000000" pitchFamily="2" charset="-18"/>
              </a:rPr>
              <a:t>Processes the input data </a:t>
            </a:r>
            <a:r>
              <a:rPr lang="pl-PL" sz="1600" b="0" i="0" dirty="0">
                <a:solidFill>
                  <a:srgbClr val="374151"/>
                </a:solidFill>
                <a:effectLst/>
                <a:latin typeface="Poppins" panose="00000500000000000000" pitchFamily="2" charset="-18"/>
                <a:cs typeface="Poppins" panose="00000500000000000000" pitchFamily="2" charset="-18"/>
              </a:rPr>
              <a:t>(</a:t>
            </a:r>
            <a:r>
              <a:rPr lang="pl-PL" sz="1600" b="0" i="0" dirty="0" err="1">
                <a:solidFill>
                  <a:srgbClr val="374151"/>
                </a:solidFill>
                <a:effectLst/>
                <a:latin typeface="Poppins" panose="00000500000000000000" pitchFamily="2" charset="-18"/>
                <a:cs typeface="Poppins" panose="00000500000000000000" pitchFamily="2" charset="-18"/>
              </a:rPr>
              <a:t>e.g</a:t>
            </a:r>
            <a:r>
              <a:rPr lang="pl-PL" sz="1600" b="0" i="0" dirty="0">
                <a:solidFill>
                  <a:srgbClr val="374151"/>
                </a:solidFill>
                <a:effectLst/>
                <a:latin typeface="Poppins" panose="00000500000000000000" pitchFamily="2" charset="-18"/>
                <a:cs typeface="Poppins" panose="00000500000000000000" pitchFamily="2" charset="-18"/>
              </a:rPr>
              <a:t>. </a:t>
            </a:r>
            <a:r>
              <a:rPr lang="pl-PL" sz="1600" dirty="0">
                <a:solidFill>
                  <a:srgbClr val="374151"/>
                </a:solidFill>
                <a:latin typeface="Poppins" panose="00000500000000000000" pitchFamily="2" charset="-18"/>
                <a:cs typeface="Poppins" panose="00000500000000000000" pitchFamily="2" charset="-18"/>
              </a:rPr>
              <a:t>a </a:t>
            </a:r>
            <a:r>
              <a:rPr lang="pl-PL" sz="1600" dirty="0" err="1">
                <a:solidFill>
                  <a:srgbClr val="374151"/>
                </a:solidFill>
                <a:latin typeface="Poppins" panose="00000500000000000000" pitchFamily="2" charset="-18"/>
                <a:cs typeface="Poppins" panose="00000500000000000000" pitchFamily="2" charset="-18"/>
              </a:rPr>
              <a:t>sentence</a:t>
            </a:r>
            <a:r>
              <a:rPr lang="pl-PL" sz="1600" dirty="0">
                <a:solidFill>
                  <a:srgbClr val="374151"/>
                </a:solidFill>
                <a:latin typeface="Poppins" panose="00000500000000000000" pitchFamily="2" charset="-18"/>
                <a:cs typeface="Poppins" panose="00000500000000000000" pitchFamily="2" charset="-18"/>
              </a:rPr>
              <a:t>) </a:t>
            </a:r>
            <a:r>
              <a:rPr lang="en-GB" sz="1600" b="0" i="0" dirty="0">
                <a:solidFill>
                  <a:srgbClr val="374151"/>
                </a:solidFill>
                <a:effectLst/>
                <a:latin typeface="Poppins" panose="00000500000000000000" pitchFamily="2" charset="-18"/>
                <a:cs typeface="Poppins" panose="00000500000000000000" pitchFamily="2" charset="-18"/>
              </a:rPr>
              <a:t>and converts it into a set of attention-based representations. These representations capture the context and relationships between different elements in the input.</a:t>
            </a:r>
            <a:endParaRPr lang="pl-PL" sz="1600" spc="80" dirty="0">
              <a:solidFill>
                <a:srgbClr val="374151"/>
              </a:solidFill>
              <a:latin typeface="Poppins" panose="00000500000000000000" pitchFamily="2" charset="-18"/>
              <a:cs typeface="Poppins" panose="00000500000000000000" pitchFamily="2" charset="-18"/>
            </a:endParaRPr>
          </a:p>
          <a:p>
            <a:pPr marL="12700" marR="280035">
              <a:lnSpc>
                <a:spcPts val="1730"/>
              </a:lnSpc>
              <a:spcBef>
                <a:spcPts val="310"/>
              </a:spcBef>
            </a:pPr>
            <a:endParaRPr lang="pl-PL" sz="1600" spc="80" dirty="0">
              <a:solidFill>
                <a:srgbClr val="374151"/>
              </a:solidFill>
              <a:latin typeface="Poppins" panose="00000500000000000000" pitchFamily="2" charset="-18"/>
              <a:cs typeface="Poppins" panose="00000500000000000000" pitchFamily="2" charset="-18"/>
            </a:endParaRPr>
          </a:p>
          <a:p>
            <a:pPr marL="355600">
              <a:lnSpc>
                <a:spcPts val="1825"/>
              </a:lnSpc>
            </a:pPr>
            <a:endParaRPr lang="pl-PL" sz="1600" spc="-10" dirty="0">
              <a:latin typeface="Poppins" panose="00000500000000000000" pitchFamily="2" charset="-18"/>
              <a:cs typeface="Poppins" panose="00000500000000000000" pitchFamily="2" charset="-18"/>
            </a:endParaRPr>
          </a:p>
        </p:txBody>
      </p:sp>
      <p:sp>
        <p:nvSpPr>
          <p:cNvPr id="12" name="object 12"/>
          <p:cNvSpPr/>
          <p:nvPr/>
        </p:nvSpPr>
        <p:spPr>
          <a:xfrm>
            <a:off x="4209288" y="4422647"/>
            <a:ext cx="1218565" cy="344805"/>
          </a:xfrm>
          <a:custGeom>
            <a:avLst/>
            <a:gdLst/>
            <a:ahLst/>
            <a:cxnLst/>
            <a:rect l="l" t="t" r="r" b="b"/>
            <a:pathLst>
              <a:path w="1218564" h="344804">
                <a:moveTo>
                  <a:pt x="64515" y="270509"/>
                </a:moveTo>
                <a:lnTo>
                  <a:pt x="0" y="326008"/>
                </a:lnTo>
                <a:lnTo>
                  <a:pt x="83185" y="344296"/>
                </a:lnTo>
                <a:lnTo>
                  <a:pt x="76180" y="316610"/>
                </a:lnTo>
                <a:lnTo>
                  <a:pt x="63119" y="316610"/>
                </a:lnTo>
                <a:lnTo>
                  <a:pt x="60071" y="304291"/>
                </a:lnTo>
                <a:lnTo>
                  <a:pt x="72282" y="301206"/>
                </a:lnTo>
                <a:lnTo>
                  <a:pt x="64515" y="270509"/>
                </a:lnTo>
                <a:close/>
              </a:path>
              <a:path w="1218564" h="344804">
                <a:moveTo>
                  <a:pt x="72282" y="301206"/>
                </a:moveTo>
                <a:lnTo>
                  <a:pt x="60071" y="304291"/>
                </a:lnTo>
                <a:lnTo>
                  <a:pt x="63119" y="316610"/>
                </a:lnTo>
                <a:lnTo>
                  <a:pt x="75395" y="313509"/>
                </a:lnTo>
                <a:lnTo>
                  <a:pt x="72282" y="301206"/>
                </a:lnTo>
                <a:close/>
              </a:path>
              <a:path w="1218564" h="344804">
                <a:moveTo>
                  <a:pt x="75395" y="313509"/>
                </a:moveTo>
                <a:lnTo>
                  <a:pt x="63119" y="316610"/>
                </a:lnTo>
                <a:lnTo>
                  <a:pt x="76180" y="316610"/>
                </a:lnTo>
                <a:lnTo>
                  <a:pt x="75395" y="313509"/>
                </a:lnTo>
                <a:close/>
              </a:path>
              <a:path w="1218564" h="344804">
                <a:moveTo>
                  <a:pt x="1142649" y="30790"/>
                </a:moveTo>
                <a:lnTo>
                  <a:pt x="72282" y="301206"/>
                </a:lnTo>
                <a:lnTo>
                  <a:pt x="75395" y="313509"/>
                </a:lnTo>
                <a:lnTo>
                  <a:pt x="1145764" y="43124"/>
                </a:lnTo>
                <a:lnTo>
                  <a:pt x="1142649" y="30790"/>
                </a:lnTo>
                <a:close/>
              </a:path>
              <a:path w="1218564" h="344804">
                <a:moveTo>
                  <a:pt x="1207157" y="27685"/>
                </a:moveTo>
                <a:lnTo>
                  <a:pt x="1154938" y="27685"/>
                </a:lnTo>
                <a:lnTo>
                  <a:pt x="1158113" y="40004"/>
                </a:lnTo>
                <a:lnTo>
                  <a:pt x="1145764" y="43124"/>
                </a:lnTo>
                <a:lnTo>
                  <a:pt x="1153540" y="73913"/>
                </a:lnTo>
                <a:lnTo>
                  <a:pt x="1207157" y="27685"/>
                </a:lnTo>
                <a:close/>
              </a:path>
              <a:path w="1218564" h="344804">
                <a:moveTo>
                  <a:pt x="1154938" y="27685"/>
                </a:moveTo>
                <a:lnTo>
                  <a:pt x="1142649" y="30790"/>
                </a:lnTo>
                <a:lnTo>
                  <a:pt x="1145764" y="43124"/>
                </a:lnTo>
                <a:lnTo>
                  <a:pt x="1158113" y="40004"/>
                </a:lnTo>
                <a:lnTo>
                  <a:pt x="1154938" y="27685"/>
                </a:lnTo>
                <a:close/>
              </a:path>
              <a:path w="1218564" h="344804">
                <a:moveTo>
                  <a:pt x="1134872" y="0"/>
                </a:moveTo>
                <a:lnTo>
                  <a:pt x="1142649" y="30790"/>
                </a:lnTo>
                <a:lnTo>
                  <a:pt x="1154938" y="27685"/>
                </a:lnTo>
                <a:lnTo>
                  <a:pt x="1207157" y="27685"/>
                </a:lnTo>
                <a:lnTo>
                  <a:pt x="1218057" y="18287"/>
                </a:lnTo>
                <a:lnTo>
                  <a:pt x="1134872" y="0"/>
                </a:lnTo>
                <a:close/>
              </a:path>
            </a:pathLst>
          </a:custGeom>
          <a:solidFill>
            <a:srgbClr val="6F2F9F"/>
          </a:solidFill>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15" name="pole tekstowe 14">
            <a:extLst>
              <a:ext uri="{FF2B5EF4-FFF2-40B4-BE49-F238E27FC236}">
                <a16:creationId xmlns:a16="http://schemas.microsoft.com/office/drawing/2014/main" id="{15D6AED5-C0B8-1718-D282-585022B6B914}"/>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high level overview</a:t>
            </a:r>
          </a:p>
        </p:txBody>
      </p:sp>
      <p:sp>
        <p:nvSpPr>
          <p:cNvPr id="17" name="pole tekstowe 16">
            <a:extLst>
              <a:ext uri="{FF2B5EF4-FFF2-40B4-BE49-F238E27FC236}">
                <a16:creationId xmlns:a16="http://schemas.microsoft.com/office/drawing/2014/main" id="{0BDC0B01-6F61-39AC-F674-E613F89BD927}"/>
              </a:ext>
            </a:extLst>
          </p:cNvPr>
          <p:cNvSpPr txBox="1"/>
          <p:nvPr/>
        </p:nvSpPr>
        <p:spPr>
          <a:xfrm>
            <a:off x="207183" y="3832709"/>
            <a:ext cx="2666556" cy="2091085"/>
          </a:xfrm>
          <a:prstGeom prst="rect">
            <a:avLst/>
          </a:prstGeom>
          <a:noFill/>
        </p:spPr>
        <p:txBody>
          <a:bodyPr wrap="square">
            <a:spAutoFit/>
          </a:bodyPr>
          <a:lstStyle/>
          <a:p>
            <a:pPr marL="12700" marR="280035">
              <a:lnSpc>
                <a:spcPts val="1730"/>
              </a:lnSpc>
              <a:spcBef>
                <a:spcPts val="310"/>
              </a:spcBef>
            </a:pPr>
            <a:r>
              <a:rPr lang="en-GB" sz="1200" spc="80" dirty="0">
                <a:solidFill>
                  <a:srgbClr val="374151"/>
                </a:solidFill>
                <a:latin typeface="Poppins" panose="00000500000000000000" pitchFamily="2" charset="-18"/>
                <a:cs typeface="Poppins" panose="00000500000000000000" pitchFamily="2" charset="-18"/>
              </a:rPr>
              <a:t>Each</a:t>
            </a:r>
            <a:r>
              <a:rPr lang="en-GB" sz="1200" spc="5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Encoder</a:t>
            </a:r>
            <a:r>
              <a:rPr lang="en-GB" sz="1200" spc="8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layer</a:t>
            </a:r>
            <a:r>
              <a:rPr lang="en-GB" sz="1200" spc="25"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consist</a:t>
            </a:r>
            <a:r>
              <a:rPr lang="en-GB" sz="1200" spc="7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of</a:t>
            </a:r>
            <a:r>
              <a:rPr lang="en-GB" sz="1200" spc="25" dirty="0">
                <a:solidFill>
                  <a:srgbClr val="374151"/>
                </a:solidFill>
                <a:latin typeface="Poppins" panose="00000500000000000000" pitchFamily="2" charset="-18"/>
                <a:cs typeface="Poppins" panose="00000500000000000000" pitchFamily="2" charset="-18"/>
              </a:rPr>
              <a:t> </a:t>
            </a:r>
            <a:r>
              <a:rPr lang="en-GB" sz="1200" spc="-85" dirty="0">
                <a:solidFill>
                  <a:srgbClr val="374151"/>
                </a:solidFill>
                <a:latin typeface="Poppins" panose="00000500000000000000" pitchFamily="2" charset="-18"/>
                <a:cs typeface="Poppins" panose="00000500000000000000" pitchFamily="2" charset="-18"/>
              </a:rPr>
              <a:t>2 </a:t>
            </a:r>
            <a:r>
              <a:rPr lang="en-GB" sz="1200" spc="-10" dirty="0">
                <a:solidFill>
                  <a:srgbClr val="374151"/>
                </a:solidFill>
                <a:latin typeface="Poppins" panose="00000500000000000000" pitchFamily="2" charset="-18"/>
                <a:cs typeface="Poppins" panose="00000500000000000000" pitchFamily="2" charset="-18"/>
              </a:rPr>
              <a:t>sublayers:</a:t>
            </a:r>
            <a:endParaRPr lang="en-GB" sz="1200" dirty="0">
              <a:latin typeface="Poppins" panose="00000500000000000000" pitchFamily="2" charset="-18"/>
              <a:cs typeface="Poppins" panose="00000500000000000000" pitchFamily="2" charset="-18"/>
            </a:endParaRPr>
          </a:p>
          <a:p>
            <a:pPr marL="355600" marR="513715" indent="-342900">
              <a:lnSpc>
                <a:spcPts val="1730"/>
              </a:lnSpc>
              <a:spcBef>
                <a:spcPts val="1005"/>
              </a:spcBef>
              <a:buAutoNum type="arabicPeriod"/>
              <a:tabLst>
                <a:tab pos="355600" algn="l"/>
              </a:tabLst>
            </a:pPr>
            <a:r>
              <a:rPr lang="en-GB" sz="1200" spc="-40" dirty="0">
                <a:latin typeface="Poppins" panose="00000500000000000000" pitchFamily="2" charset="-18"/>
                <a:cs typeface="Poppins" panose="00000500000000000000" pitchFamily="2" charset="-18"/>
              </a:rPr>
              <a:t>Multi-</a:t>
            </a:r>
            <a:r>
              <a:rPr lang="en-GB" sz="1200" spc="90" dirty="0">
                <a:latin typeface="Poppins" panose="00000500000000000000" pitchFamily="2" charset="-18"/>
                <a:cs typeface="Poppins" panose="00000500000000000000" pitchFamily="2" charset="-18"/>
              </a:rPr>
              <a:t>head</a:t>
            </a:r>
            <a:r>
              <a:rPr lang="en-GB" sz="1200" spc="50" dirty="0">
                <a:latin typeface="Poppins" panose="00000500000000000000" pitchFamily="2" charset="-18"/>
                <a:cs typeface="Poppins" panose="00000500000000000000" pitchFamily="2" charset="-18"/>
              </a:rPr>
              <a:t> </a:t>
            </a:r>
            <a:r>
              <a:rPr lang="en-GB" sz="1200" spc="-25" dirty="0">
                <a:latin typeface="Poppins" panose="00000500000000000000" pitchFamily="2" charset="-18"/>
                <a:cs typeface="Poppins" panose="00000500000000000000" pitchFamily="2" charset="-18"/>
              </a:rPr>
              <a:t>self-</a:t>
            </a:r>
            <a:r>
              <a:rPr lang="en-GB" sz="1200" spc="-10" dirty="0">
                <a:latin typeface="Poppins" panose="00000500000000000000" pitchFamily="2" charset="-18"/>
                <a:cs typeface="Poppins" panose="00000500000000000000" pitchFamily="2" charset="-18"/>
              </a:rPr>
              <a:t>attention </a:t>
            </a:r>
            <a:r>
              <a:rPr lang="en-GB" sz="1200" spc="65" dirty="0">
                <a:latin typeface="Poppins" panose="00000500000000000000" pitchFamily="2" charset="-18"/>
                <a:cs typeface="Poppins" panose="00000500000000000000" pitchFamily="2" charset="-18"/>
              </a:rPr>
              <a:t>mechanism</a:t>
            </a:r>
            <a:endParaRPr lang="en-GB" sz="1200" dirty="0">
              <a:latin typeface="Poppins" panose="00000500000000000000" pitchFamily="2" charset="-18"/>
              <a:cs typeface="Poppins" panose="00000500000000000000" pitchFamily="2" charset="-18"/>
            </a:endParaRPr>
          </a:p>
          <a:p>
            <a:pPr marL="408305" indent="-395605">
              <a:lnSpc>
                <a:spcPts val="1825"/>
              </a:lnSpc>
              <a:spcBef>
                <a:spcPts val="775"/>
              </a:spcBef>
              <a:buAutoNum type="arabicPeriod"/>
              <a:tabLst>
                <a:tab pos="408305" algn="l"/>
              </a:tabLst>
            </a:pPr>
            <a:r>
              <a:rPr lang="en-GB" sz="1200" spc="-20" dirty="0">
                <a:latin typeface="Poppins" panose="00000500000000000000" pitchFamily="2" charset="-18"/>
                <a:cs typeface="Poppins" panose="00000500000000000000" pitchFamily="2" charset="-18"/>
              </a:rPr>
              <a:t>Fully</a:t>
            </a:r>
            <a:r>
              <a:rPr lang="en-GB" sz="1200" spc="-15" dirty="0">
                <a:latin typeface="Poppins" panose="00000500000000000000" pitchFamily="2" charset="-18"/>
                <a:cs typeface="Poppins" panose="00000500000000000000" pitchFamily="2" charset="-18"/>
              </a:rPr>
              <a:t> </a:t>
            </a:r>
            <a:r>
              <a:rPr lang="en-GB" sz="1200" spc="60" dirty="0">
                <a:latin typeface="Poppins" panose="00000500000000000000" pitchFamily="2" charset="-18"/>
                <a:cs typeface="Poppins" panose="00000500000000000000" pitchFamily="2" charset="-18"/>
              </a:rPr>
              <a:t>connected</a:t>
            </a:r>
            <a:r>
              <a:rPr lang="en-GB" sz="1200" spc="25" dirty="0">
                <a:latin typeface="Poppins" panose="00000500000000000000" pitchFamily="2" charset="-18"/>
                <a:cs typeface="Poppins" panose="00000500000000000000" pitchFamily="2" charset="-18"/>
              </a:rPr>
              <a:t> </a:t>
            </a:r>
            <a:r>
              <a:rPr lang="en-GB" sz="1200" dirty="0">
                <a:latin typeface="Poppins" panose="00000500000000000000" pitchFamily="2" charset="-18"/>
                <a:cs typeface="Poppins" panose="00000500000000000000" pitchFamily="2" charset="-18"/>
              </a:rPr>
              <a:t>feed-</a:t>
            </a:r>
            <a:r>
              <a:rPr lang="en-GB" sz="1200" spc="-10" dirty="0">
                <a:latin typeface="Poppins" panose="00000500000000000000" pitchFamily="2" charset="-18"/>
                <a:cs typeface="Poppins" panose="00000500000000000000" pitchFamily="2" charset="-18"/>
              </a:rPr>
              <a:t>forward</a:t>
            </a:r>
            <a:endParaRPr lang="en-GB" sz="1200" dirty="0">
              <a:latin typeface="Poppins" panose="00000500000000000000" pitchFamily="2" charset="-18"/>
              <a:cs typeface="Poppins" panose="00000500000000000000" pitchFamily="2" charset="-18"/>
            </a:endParaRPr>
          </a:p>
          <a:p>
            <a:pPr marL="355600">
              <a:lnSpc>
                <a:spcPts val="1825"/>
              </a:lnSpc>
            </a:pPr>
            <a:r>
              <a:rPr lang="en-GB" sz="1200" spc="-10" dirty="0">
                <a:latin typeface="Poppins" panose="00000500000000000000" pitchFamily="2" charset="-18"/>
                <a:cs typeface="Poppins" panose="00000500000000000000" pitchFamily="2" charset="-18"/>
              </a:rPr>
              <a:t>Network</a:t>
            </a:r>
          </a:p>
        </p:txBody>
      </p:sp>
      <p:sp>
        <p:nvSpPr>
          <p:cNvPr id="19" name="pole tekstowe 18">
            <a:extLst>
              <a:ext uri="{FF2B5EF4-FFF2-40B4-BE49-F238E27FC236}">
                <a16:creationId xmlns:a16="http://schemas.microsoft.com/office/drawing/2014/main" id="{7A193D99-22A2-A4D8-CDEF-3565571F6BAF}"/>
              </a:ext>
            </a:extLst>
          </p:cNvPr>
          <p:cNvSpPr txBox="1"/>
          <p:nvPr/>
        </p:nvSpPr>
        <p:spPr>
          <a:xfrm>
            <a:off x="8080590" y="1267511"/>
            <a:ext cx="4028908" cy="2123658"/>
          </a:xfrm>
          <a:prstGeom prst="rect">
            <a:avLst/>
          </a:prstGeom>
          <a:noFill/>
        </p:spPr>
        <p:txBody>
          <a:bodyPr wrap="square">
            <a:spAutoFit/>
          </a:bodyPr>
          <a:lstStyle/>
          <a:p>
            <a:r>
              <a:rPr lang="en-GB" sz="2000" b="1" dirty="0">
                <a:latin typeface="Poppins" panose="00000500000000000000" pitchFamily="2" charset="-18"/>
                <a:cs typeface="Poppins" panose="00000500000000000000" pitchFamily="2" charset="-18"/>
              </a:rPr>
              <a:t>Decoder: </a:t>
            </a:r>
            <a:br>
              <a:rPr lang="pl-PL" sz="1600" b="1" dirty="0">
                <a:latin typeface="Poppins" panose="00000500000000000000" pitchFamily="2" charset="-18"/>
                <a:cs typeface="Poppins" panose="00000500000000000000" pitchFamily="2" charset="-18"/>
              </a:rPr>
            </a:br>
            <a:r>
              <a:rPr lang="en-GB" sz="1600" dirty="0">
                <a:solidFill>
                  <a:srgbClr val="374151"/>
                </a:solidFill>
                <a:latin typeface="Poppins" panose="00000500000000000000" pitchFamily="2" charset="-18"/>
                <a:cs typeface="Poppins" panose="00000500000000000000" pitchFamily="2" charset="-18"/>
              </a:rPr>
              <a:t>Generates</a:t>
            </a:r>
            <a:r>
              <a:rPr lang="en-GB" sz="1600" dirty="0">
                <a:latin typeface="Poppins" panose="00000500000000000000" pitchFamily="2" charset="-18"/>
                <a:cs typeface="Poppins" panose="00000500000000000000" pitchFamily="2" charset="-18"/>
              </a:rPr>
              <a:t> the output data (e.g., the translated sentence in another language) step by step. It uses the representations from the encoder and the previously generated outputs to predict the next element in the sequence.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DA702809-6C01-5184-824A-96679C2E167D}"/>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a:t>
            </a:r>
            <a:r>
              <a:rPr lang="pl-PL" sz="2800" b="1" dirty="0" err="1">
                <a:latin typeface="Poppins" panose="00000500000000000000" pitchFamily="2" charset="-18"/>
                <a:cs typeface="Poppins" panose="00000500000000000000" pitchFamily="2" charset="-18"/>
              </a:rPr>
              <a:t>Self</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Attention</a:t>
            </a:r>
            <a:endParaRPr lang="en-GB" sz="2800" b="1" dirty="0">
              <a:latin typeface="Poppins" panose="00000500000000000000" pitchFamily="2" charset="-18"/>
              <a:cs typeface="Poppins" panose="00000500000000000000" pitchFamily="2" charset="-18"/>
            </a:endParaRPr>
          </a:p>
        </p:txBody>
      </p:sp>
      <p:sp>
        <p:nvSpPr>
          <p:cNvPr id="11" name="pole tekstowe 10">
            <a:extLst>
              <a:ext uri="{FF2B5EF4-FFF2-40B4-BE49-F238E27FC236}">
                <a16:creationId xmlns:a16="http://schemas.microsoft.com/office/drawing/2014/main" id="{0DE817B2-193A-286B-3179-A393747F96C7}"/>
              </a:ext>
            </a:extLst>
          </p:cNvPr>
          <p:cNvSpPr txBox="1"/>
          <p:nvPr/>
        </p:nvSpPr>
        <p:spPr>
          <a:xfrm>
            <a:off x="407988" y="1477982"/>
            <a:ext cx="5116512" cy="3416320"/>
          </a:xfrm>
          <a:prstGeom prst="rect">
            <a:avLst/>
          </a:prstGeom>
          <a:noFill/>
        </p:spPr>
        <p:txBody>
          <a:bodyPr wrap="square">
            <a:spAutoFit/>
          </a:bodyPr>
          <a:lstStyle/>
          <a:p>
            <a:r>
              <a:rPr lang="en-GB" sz="2400" dirty="0">
                <a:latin typeface="Poppins" panose="00000500000000000000" pitchFamily="2" charset="-18"/>
                <a:cs typeface="Poppins" panose="00000500000000000000" pitchFamily="2" charset="-18"/>
              </a:rPr>
              <a:t>This mechanism allows the model to weigh the importance of different parts of the input when processing a particular element. For example, in a sentence, the importance or relevance of other words when considering a specific word.</a:t>
            </a:r>
          </a:p>
          <a:p>
            <a:endParaRPr lang="en-GB" sz="2400" dirty="0">
              <a:latin typeface="Poppins" panose="00000500000000000000" pitchFamily="2" charset="-18"/>
              <a:cs typeface="Poppins" panose="00000500000000000000" pitchFamily="2" charset="-18"/>
            </a:endParaRPr>
          </a:p>
        </p:txBody>
      </p:sp>
      <p:sp>
        <p:nvSpPr>
          <p:cNvPr id="13" name="pole tekstowe 12">
            <a:extLst>
              <a:ext uri="{FF2B5EF4-FFF2-40B4-BE49-F238E27FC236}">
                <a16:creationId xmlns:a16="http://schemas.microsoft.com/office/drawing/2014/main" id="{DDA0E5E1-EF5C-7665-6A26-68EE92CDDD27}"/>
              </a:ext>
            </a:extLst>
          </p:cNvPr>
          <p:cNvSpPr txBox="1"/>
          <p:nvPr/>
        </p:nvSpPr>
        <p:spPr>
          <a:xfrm>
            <a:off x="5951538" y="1443841"/>
            <a:ext cx="6096000" cy="3970318"/>
          </a:xfrm>
          <a:prstGeom prst="rect">
            <a:avLst/>
          </a:prstGeom>
          <a:noFill/>
        </p:spPr>
        <p:txBody>
          <a:bodyPr wrap="square">
            <a:spAutoFit/>
          </a:bodyPr>
          <a:lstStyle/>
          <a:p>
            <a:r>
              <a:rPr lang="pl-PL" dirty="0">
                <a:latin typeface="Poppins" panose="00000500000000000000" pitchFamily="2" charset="-18"/>
                <a:cs typeface="Poppins" panose="00000500000000000000" pitchFamily="2" charset="-18"/>
              </a:rPr>
              <a:t>- </a:t>
            </a:r>
            <a:r>
              <a:rPr lang="en-GB" b="1" dirty="0">
                <a:latin typeface="Poppins" panose="00000500000000000000" pitchFamily="2" charset="-18"/>
                <a:cs typeface="Poppins" panose="00000500000000000000" pitchFamily="2" charset="-18"/>
              </a:rPr>
              <a:t>Attention Scores</a:t>
            </a:r>
            <a:r>
              <a:rPr lang="en-GB" dirty="0">
                <a:latin typeface="Poppins" panose="00000500000000000000" pitchFamily="2" charset="-18"/>
                <a:cs typeface="Poppins" panose="00000500000000000000" pitchFamily="2" charset="-18"/>
              </a:rPr>
              <a:t>: The model computes scores to determine how much focus to put on other parts of the input for each word in the sequence.</a:t>
            </a:r>
          </a:p>
          <a:p>
            <a:endParaRPr lang="en-GB" dirty="0">
              <a:latin typeface="Poppins" panose="00000500000000000000" pitchFamily="2" charset="-18"/>
              <a:cs typeface="Poppins" panose="00000500000000000000" pitchFamily="2" charset="-18"/>
            </a:endParaRPr>
          </a:p>
          <a:p>
            <a:r>
              <a:rPr lang="pl-PL" dirty="0">
                <a:latin typeface="Poppins" panose="00000500000000000000" pitchFamily="2" charset="-18"/>
                <a:cs typeface="Poppins" panose="00000500000000000000" pitchFamily="2" charset="-18"/>
              </a:rPr>
              <a:t>- </a:t>
            </a:r>
            <a:r>
              <a:rPr lang="en-GB" b="1" dirty="0">
                <a:latin typeface="Poppins" panose="00000500000000000000" pitchFamily="2" charset="-18"/>
                <a:cs typeface="Poppins" panose="00000500000000000000" pitchFamily="2" charset="-18"/>
              </a:rPr>
              <a:t>Attention Weights</a:t>
            </a:r>
            <a:r>
              <a:rPr lang="en-GB" dirty="0">
                <a:latin typeface="Poppins" panose="00000500000000000000" pitchFamily="2" charset="-18"/>
                <a:cs typeface="Poppins" panose="00000500000000000000" pitchFamily="2" charset="-18"/>
              </a:rPr>
              <a:t>: These scores are then normalized to form a distribution (using functions like </a:t>
            </a:r>
            <a:r>
              <a:rPr lang="en-GB" dirty="0" err="1">
                <a:latin typeface="Poppins" panose="00000500000000000000" pitchFamily="2" charset="-18"/>
                <a:cs typeface="Poppins" panose="00000500000000000000" pitchFamily="2" charset="-18"/>
              </a:rPr>
              <a:t>softmax</a:t>
            </a:r>
            <a:r>
              <a:rPr lang="en-GB" dirty="0">
                <a:latin typeface="Poppins" panose="00000500000000000000" pitchFamily="2" charset="-18"/>
                <a:cs typeface="Poppins" panose="00000500000000000000" pitchFamily="2" charset="-18"/>
              </a:rPr>
              <a:t>), so that they add up to one.</a:t>
            </a:r>
          </a:p>
          <a:p>
            <a:endParaRPr lang="en-GB" dirty="0">
              <a:latin typeface="Poppins" panose="00000500000000000000" pitchFamily="2" charset="-18"/>
              <a:cs typeface="Poppins" panose="00000500000000000000" pitchFamily="2" charset="-18"/>
            </a:endParaRPr>
          </a:p>
          <a:p>
            <a:r>
              <a:rPr lang="pl-PL" dirty="0">
                <a:latin typeface="Poppins" panose="00000500000000000000" pitchFamily="2" charset="-18"/>
                <a:cs typeface="Poppins" panose="00000500000000000000" pitchFamily="2" charset="-18"/>
              </a:rPr>
              <a:t>-</a:t>
            </a:r>
            <a:r>
              <a:rPr lang="en-GB" b="1" dirty="0">
                <a:latin typeface="Poppins" panose="00000500000000000000" pitchFamily="2" charset="-18"/>
                <a:cs typeface="Poppins" panose="00000500000000000000" pitchFamily="2" charset="-18"/>
              </a:rPr>
              <a:t>Contextual Representation</a:t>
            </a:r>
            <a:r>
              <a:rPr lang="en-GB" dirty="0">
                <a:latin typeface="Poppins" panose="00000500000000000000" pitchFamily="2" charset="-18"/>
                <a:cs typeface="Poppins" panose="00000500000000000000" pitchFamily="2" charset="-18"/>
              </a:rPr>
              <a:t>: Each word's representation is then updated by summing up the representations of all words, weighted by these attention weights. This process ensures that each word’s new representation is a blend of its own and others' based on their relevance.</a:t>
            </a:r>
          </a:p>
        </p:txBody>
      </p:sp>
    </p:spTree>
    <p:extLst>
      <p:ext uri="{BB962C8B-B14F-4D97-AF65-F5344CB8AC3E}">
        <p14:creationId xmlns:p14="http://schemas.microsoft.com/office/powerpoint/2010/main" val="2165249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87336" y="1450086"/>
            <a:ext cx="142875" cy="4860290"/>
          </a:xfrm>
          <a:custGeom>
            <a:avLst/>
            <a:gdLst/>
            <a:ahLst/>
            <a:cxnLst/>
            <a:rect l="l" t="t" r="r" b="b"/>
            <a:pathLst>
              <a:path w="142875" h="4860290">
                <a:moveTo>
                  <a:pt x="47624" y="4717122"/>
                </a:moveTo>
                <a:lnTo>
                  <a:pt x="0" y="4717122"/>
                </a:lnTo>
                <a:lnTo>
                  <a:pt x="71437" y="4859997"/>
                </a:lnTo>
                <a:lnTo>
                  <a:pt x="130962" y="4740948"/>
                </a:lnTo>
                <a:lnTo>
                  <a:pt x="47624" y="4740948"/>
                </a:lnTo>
                <a:lnTo>
                  <a:pt x="47624" y="4717122"/>
                </a:lnTo>
                <a:close/>
              </a:path>
              <a:path w="142875" h="4860290">
                <a:moveTo>
                  <a:pt x="95249" y="0"/>
                </a:moveTo>
                <a:lnTo>
                  <a:pt x="47624" y="0"/>
                </a:lnTo>
                <a:lnTo>
                  <a:pt x="47624" y="4740948"/>
                </a:lnTo>
                <a:lnTo>
                  <a:pt x="95249" y="4740948"/>
                </a:lnTo>
                <a:lnTo>
                  <a:pt x="95249" y="0"/>
                </a:lnTo>
                <a:close/>
              </a:path>
              <a:path w="142875" h="4860290">
                <a:moveTo>
                  <a:pt x="142874" y="4717122"/>
                </a:moveTo>
                <a:lnTo>
                  <a:pt x="95249" y="4717122"/>
                </a:lnTo>
                <a:lnTo>
                  <a:pt x="95249" y="4740948"/>
                </a:lnTo>
                <a:lnTo>
                  <a:pt x="130962" y="4740948"/>
                </a:lnTo>
                <a:lnTo>
                  <a:pt x="142874" y="4717122"/>
                </a:lnTo>
                <a:close/>
              </a:path>
            </a:pathLst>
          </a:custGeom>
          <a:solidFill>
            <a:srgbClr val="4471C4"/>
          </a:solidFill>
        </p:spPr>
        <p:txBody>
          <a:bodyPr wrap="square" lIns="0" tIns="0" rIns="0" bIns="0" rtlCol="0"/>
          <a:lstStyle/>
          <a:p>
            <a:endParaRPr/>
          </a:p>
        </p:txBody>
      </p:sp>
      <p:sp>
        <p:nvSpPr>
          <p:cNvPr id="4" name="object 4"/>
          <p:cNvSpPr txBox="1"/>
          <p:nvPr/>
        </p:nvSpPr>
        <p:spPr>
          <a:xfrm>
            <a:off x="440080" y="2673984"/>
            <a:ext cx="254000" cy="2011680"/>
          </a:xfrm>
          <a:prstGeom prst="rect">
            <a:avLst/>
          </a:prstGeom>
        </p:spPr>
        <p:txBody>
          <a:bodyPr vert="vert270" wrap="square" lIns="0" tIns="0" rIns="0" bIns="0" rtlCol="0">
            <a:spAutoFit/>
          </a:bodyPr>
          <a:lstStyle/>
          <a:p>
            <a:pPr marL="12700">
              <a:lnSpc>
                <a:spcPts val="1810"/>
              </a:lnSpc>
            </a:pPr>
            <a:r>
              <a:rPr sz="1800" dirty="0">
                <a:latin typeface="Calibri"/>
                <a:cs typeface="Calibri"/>
              </a:rPr>
              <a:t>Order</a:t>
            </a:r>
            <a:r>
              <a:rPr sz="1800" spc="-30" dirty="0">
                <a:latin typeface="Calibri"/>
                <a:cs typeface="Calibri"/>
              </a:rPr>
              <a:t> </a:t>
            </a:r>
            <a:r>
              <a:rPr sz="1800" dirty="0">
                <a:latin typeface="Calibri"/>
                <a:cs typeface="Calibri"/>
              </a:rPr>
              <a:t>of</a:t>
            </a:r>
            <a:r>
              <a:rPr sz="1800" spc="-40" dirty="0">
                <a:latin typeface="Calibri"/>
                <a:cs typeface="Calibri"/>
              </a:rPr>
              <a:t> </a:t>
            </a:r>
            <a:r>
              <a:rPr sz="1800" spc="-10" dirty="0">
                <a:latin typeface="Calibri"/>
                <a:cs typeface="Calibri"/>
              </a:rPr>
              <a:t>introduction</a:t>
            </a:r>
            <a:endParaRPr sz="1800">
              <a:latin typeface="Calibri"/>
              <a:cs typeface="Calibri"/>
            </a:endParaRPr>
          </a:p>
        </p:txBody>
      </p:sp>
      <p:sp>
        <p:nvSpPr>
          <p:cNvPr id="5" name="object 5"/>
          <p:cNvSpPr/>
          <p:nvPr/>
        </p:nvSpPr>
        <p:spPr>
          <a:xfrm>
            <a:off x="1569719" y="1709927"/>
            <a:ext cx="9648825" cy="858519"/>
          </a:xfrm>
          <a:custGeom>
            <a:avLst/>
            <a:gdLst/>
            <a:ahLst/>
            <a:cxnLst/>
            <a:rect l="l" t="t" r="r" b="b"/>
            <a:pathLst>
              <a:path w="9648825" h="858519">
                <a:moveTo>
                  <a:pt x="0" y="143001"/>
                </a:moveTo>
                <a:lnTo>
                  <a:pt x="7288" y="97796"/>
                </a:lnTo>
                <a:lnTo>
                  <a:pt x="27586" y="58539"/>
                </a:lnTo>
                <a:lnTo>
                  <a:pt x="58539" y="27586"/>
                </a:lnTo>
                <a:lnTo>
                  <a:pt x="97796" y="7288"/>
                </a:lnTo>
                <a:lnTo>
                  <a:pt x="143002" y="0"/>
                </a:lnTo>
                <a:lnTo>
                  <a:pt x="9505441" y="0"/>
                </a:lnTo>
                <a:lnTo>
                  <a:pt x="9550647" y="7288"/>
                </a:lnTo>
                <a:lnTo>
                  <a:pt x="9589904" y="27586"/>
                </a:lnTo>
                <a:lnTo>
                  <a:pt x="9620857" y="58539"/>
                </a:lnTo>
                <a:lnTo>
                  <a:pt x="9641155" y="97796"/>
                </a:lnTo>
                <a:lnTo>
                  <a:pt x="9648444" y="143001"/>
                </a:lnTo>
                <a:lnTo>
                  <a:pt x="9648444" y="715010"/>
                </a:lnTo>
                <a:lnTo>
                  <a:pt x="9641155" y="760215"/>
                </a:lnTo>
                <a:lnTo>
                  <a:pt x="9620857" y="799472"/>
                </a:lnTo>
                <a:lnTo>
                  <a:pt x="9589904" y="830425"/>
                </a:lnTo>
                <a:lnTo>
                  <a:pt x="9550647" y="850723"/>
                </a:lnTo>
                <a:lnTo>
                  <a:pt x="9505441" y="858012"/>
                </a:lnTo>
                <a:lnTo>
                  <a:pt x="143002" y="858012"/>
                </a:lnTo>
                <a:lnTo>
                  <a:pt x="97796" y="850723"/>
                </a:lnTo>
                <a:lnTo>
                  <a:pt x="58539" y="830425"/>
                </a:lnTo>
                <a:lnTo>
                  <a:pt x="27586" y="799472"/>
                </a:lnTo>
                <a:lnTo>
                  <a:pt x="7288" y="760215"/>
                </a:lnTo>
                <a:lnTo>
                  <a:pt x="0" y="715010"/>
                </a:lnTo>
                <a:lnTo>
                  <a:pt x="0" y="143001"/>
                </a:lnTo>
                <a:close/>
              </a:path>
            </a:pathLst>
          </a:custGeom>
          <a:ln w="12700">
            <a:solidFill>
              <a:srgbClr val="001F5F"/>
            </a:solidFill>
          </a:ln>
        </p:spPr>
        <p:txBody>
          <a:bodyPr wrap="square" lIns="0" tIns="0" rIns="0" bIns="0" rtlCol="0"/>
          <a:lstStyle/>
          <a:p>
            <a:endParaRPr/>
          </a:p>
        </p:txBody>
      </p:sp>
      <p:sp>
        <p:nvSpPr>
          <p:cNvPr id="6" name="object 6"/>
          <p:cNvSpPr txBox="1"/>
          <p:nvPr/>
        </p:nvSpPr>
        <p:spPr>
          <a:xfrm>
            <a:off x="3759834" y="1748789"/>
            <a:ext cx="7258684" cy="756920"/>
          </a:xfrm>
          <a:prstGeom prst="rect">
            <a:avLst/>
          </a:prstGeom>
        </p:spPr>
        <p:txBody>
          <a:bodyPr vert="horz" wrap="square" lIns="0" tIns="12065" rIns="0" bIns="0" rtlCol="0">
            <a:spAutoFit/>
          </a:bodyPr>
          <a:lstStyle/>
          <a:p>
            <a:pPr marL="299085" indent="-286385">
              <a:lnSpc>
                <a:spcPct val="100000"/>
              </a:lnSpc>
              <a:spcBef>
                <a:spcPts val="95"/>
              </a:spcBef>
              <a:buFont typeface="Arial"/>
              <a:buChar char="•"/>
              <a:tabLst>
                <a:tab pos="299085" algn="l"/>
              </a:tabLst>
            </a:pPr>
            <a:r>
              <a:rPr sz="1600" dirty="0">
                <a:solidFill>
                  <a:srgbClr val="374151"/>
                </a:solidFill>
                <a:latin typeface="Calibri"/>
                <a:cs typeface="Calibri"/>
              </a:rPr>
              <a:t>Embeddings</a:t>
            </a:r>
            <a:r>
              <a:rPr sz="1600" spc="-35" dirty="0">
                <a:solidFill>
                  <a:srgbClr val="374151"/>
                </a:solidFill>
                <a:latin typeface="Calibri"/>
                <a:cs typeface="Calibri"/>
              </a:rPr>
              <a:t> </a:t>
            </a:r>
            <a:r>
              <a:rPr sz="1600" dirty="0">
                <a:solidFill>
                  <a:srgbClr val="374151"/>
                </a:solidFill>
                <a:latin typeface="Calibri"/>
                <a:cs typeface="Calibri"/>
              </a:rPr>
              <a:t>from</a:t>
            </a:r>
            <a:r>
              <a:rPr sz="1600" spc="-30" dirty="0">
                <a:solidFill>
                  <a:srgbClr val="374151"/>
                </a:solidFill>
                <a:latin typeface="Calibri"/>
                <a:cs typeface="Calibri"/>
              </a:rPr>
              <a:t> </a:t>
            </a:r>
            <a:r>
              <a:rPr sz="1600" dirty="0">
                <a:solidFill>
                  <a:srgbClr val="374151"/>
                </a:solidFill>
                <a:latin typeface="Calibri"/>
                <a:cs typeface="Calibri"/>
              </a:rPr>
              <a:t>Language</a:t>
            </a:r>
            <a:r>
              <a:rPr sz="1600" spc="-50" dirty="0">
                <a:solidFill>
                  <a:srgbClr val="374151"/>
                </a:solidFill>
                <a:latin typeface="Calibri"/>
                <a:cs typeface="Calibri"/>
              </a:rPr>
              <a:t> </a:t>
            </a:r>
            <a:r>
              <a:rPr sz="1600" dirty="0">
                <a:solidFill>
                  <a:srgbClr val="374151"/>
                </a:solidFill>
                <a:latin typeface="Calibri"/>
                <a:cs typeface="Calibri"/>
              </a:rPr>
              <a:t>Model</a:t>
            </a:r>
            <a:r>
              <a:rPr sz="1600" spc="-30" dirty="0">
                <a:solidFill>
                  <a:srgbClr val="374151"/>
                </a:solidFill>
                <a:latin typeface="Calibri"/>
                <a:cs typeface="Calibri"/>
              </a:rPr>
              <a:t> </a:t>
            </a:r>
            <a:r>
              <a:rPr sz="1600" dirty="0">
                <a:solidFill>
                  <a:srgbClr val="374151"/>
                </a:solidFill>
                <a:latin typeface="Calibri"/>
                <a:cs typeface="Calibri"/>
              </a:rPr>
              <a:t>by</a:t>
            </a:r>
            <a:r>
              <a:rPr sz="1600" spc="-25" dirty="0">
                <a:solidFill>
                  <a:srgbClr val="374151"/>
                </a:solidFill>
                <a:latin typeface="Calibri"/>
                <a:cs typeface="Calibri"/>
              </a:rPr>
              <a:t> </a:t>
            </a:r>
            <a:r>
              <a:rPr sz="1600" spc="-10" dirty="0">
                <a:solidFill>
                  <a:srgbClr val="374151"/>
                </a:solidFill>
                <a:latin typeface="Calibri"/>
                <a:cs typeface="Calibri"/>
              </a:rPr>
              <a:t>University</a:t>
            </a:r>
            <a:r>
              <a:rPr sz="1600" spc="-25" dirty="0">
                <a:solidFill>
                  <a:srgbClr val="374151"/>
                </a:solidFill>
                <a:latin typeface="Calibri"/>
                <a:cs typeface="Calibri"/>
              </a:rPr>
              <a:t> </a:t>
            </a:r>
            <a:r>
              <a:rPr sz="1600" dirty="0">
                <a:solidFill>
                  <a:srgbClr val="374151"/>
                </a:solidFill>
                <a:latin typeface="Calibri"/>
                <a:cs typeface="Calibri"/>
              </a:rPr>
              <a:t>of</a:t>
            </a:r>
            <a:r>
              <a:rPr sz="1600" spc="-35" dirty="0">
                <a:solidFill>
                  <a:srgbClr val="374151"/>
                </a:solidFill>
                <a:latin typeface="Calibri"/>
                <a:cs typeface="Calibri"/>
              </a:rPr>
              <a:t> </a:t>
            </a:r>
            <a:r>
              <a:rPr sz="1600" spc="-10" dirty="0">
                <a:solidFill>
                  <a:srgbClr val="374151"/>
                </a:solidFill>
                <a:latin typeface="Calibri"/>
                <a:cs typeface="Calibri"/>
              </a:rPr>
              <a:t>Washington</a:t>
            </a:r>
            <a:r>
              <a:rPr sz="1600" spc="-35" dirty="0">
                <a:solidFill>
                  <a:srgbClr val="374151"/>
                </a:solidFill>
                <a:latin typeface="Calibri"/>
                <a:cs typeface="Calibri"/>
              </a:rPr>
              <a:t> </a:t>
            </a:r>
            <a:r>
              <a:rPr sz="1600" dirty="0">
                <a:solidFill>
                  <a:srgbClr val="374151"/>
                </a:solidFill>
                <a:latin typeface="Calibri"/>
                <a:cs typeface="Calibri"/>
              </a:rPr>
              <a:t>in</a:t>
            </a:r>
            <a:r>
              <a:rPr sz="1600" spc="-45" dirty="0">
                <a:solidFill>
                  <a:srgbClr val="374151"/>
                </a:solidFill>
                <a:latin typeface="Calibri"/>
                <a:cs typeface="Calibri"/>
              </a:rPr>
              <a:t> </a:t>
            </a:r>
            <a:r>
              <a:rPr sz="1600" spc="-20" dirty="0">
                <a:solidFill>
                  <a:srgbClr val="374151"/>
                </a:solidFill>
                <a:latin typeface="Calibri"/>
                <a:cs typeface="Calibri"/>
              </a:rPr>
              <a:t>2018</a:t>
            </a:r>
            <a:endParaRPr sz="1600">
              <a:latin typeface="Calibri"/>
              <a:cs typeface="Calibri"/>
            </a:endParaRPr>
          </a:p>
          <a:p>
            <a:pPr marL="299085" indent="-286385">
              <a:lnSpc>
                <a:spcPct val="100000"/>
              </a:lnSpc>
              <a:buFont typeface="Arial"/>
              <a:buChar char="•"/>
              <a:tabLst>
                <a:tab pos="299085" algn="l"/>
              </a:tabLst>
            </a:pPr>
            <a:r>
              <a:rPr sz="1600" dirty="0">
                <a:solidFill>
                  <a:srgbClr val="374151"/>
                </a:solidFill>
                <a:latin typeface="Calibri"/>
                <a:cs typeface="Calibri"/>
              </a:rPr>
              <a:t>Uses</a:t>
            </a:r>
            <a:r>
              <a:rPr sz="1600" spc="-30" dirty="0">
                <a:solidFill>
                  <a:srgbClr val="374151"/>
                </a:solidFill>
                <a:latin typeface="Calibri"/>
                <a:cs typeface="Calibri"/>
              </a:rPr>
              <a:t> </a:t>
            </a:r>
            <a:r>
              <a:rPr sz="1600" dirty="0">
                <a:solidFill>
                  <a:srgbClr val="374151"/>
                </a:solidFill>
                <a:latin typeface="Calibri"/>
                <a:cs typeface="Calibri"/>
              </a:rPr>
              <a:t>bi-directional</a:t>
            </a:r>
            <a:r>
              <a:rPr sz="1600" spc="-40" dirty="0">
                <a:solidFill>
                  <a:srgbClr val="374151"/>
                </a:solidFill>
                <a:latin typeface="Calibri"/>
                <a:cs typeface="Calibri"/>
              </a:rPr>
              <a:t> </a:t>
            </a:r>
            <a:r>
              <a:rPr sz="1600" dirty="0">
                <a:solidFill>
                  <a:srgbClr val="374151"/>
                </a:solidFill>
                <a:latin typeface="Calibri"/>
                <a:cs typeface="Calibri"/>
              </a:rPr>
              <a:t>LSTM,</a:t>
            </a:r>
            <a:r>
              <a:rPr sz="1600" spc="-30" dirty="0">
                <a:solidFill>
                  <a:srgbClr val="374151"/>
                </a:solidFill>
                <a:latin typeface="Calibri"/>
                <a:cs typeface="Calibri"/>
              </a:rPr>
              <a:t> </a:t>
            </a:r>
            <a:r>
              <a:rPr sz="1600" dirty="0">
                <a:solidFill>
                  <a:srgbClr val="374151"/>
                </a:solidFill>
                <a:latin typeface="Calibri"/>
                <a:cs typeface="Calibri"/>
              </a:rPr>
              <a:t>which</a:t>
            </a:r>
            <a:r>
              <a:rPr sz="1600" spc="-35" dirty="0">
                <a:solidFill>
                  <a:srgbClr val="374151"/>
                </a:solidFill>
                <a:latin typeface="Calibri"/>
                <a:cs typeface="Calibri"/>
              </a:rPr>
              <a:t> </a:t>
            </a:r>
            <a:r>
              <a:rPr sz="1600" dirty="0">
                <a:solidFill>
                  <a:srgbClr val="374151"/>
                </a:solidFill>
                <a:latin typeface="Calibri"/>
                <a:cs typeface="Calibri"/>
              </a:rPr>
              <a:t>use</a:t>
            </a:r>
            <a:r>
              <a:rPr sz="1600" spc="-30" dirty="0">
                <a:solidFill>
                  <a:srgbClr val="374151"/>
                </a:solidFill>
                <a:latin typeface="Calibri"/>
                <a:cs typeface="Calibri"/>
              </a:rPr>
              <a:t> </a:t>
            </a:r>
            <a:r>
              <a:rPr sz="1600" dirty="0">
                <a:solidFill>
                  <a:srgbClr val="374151"/>
                </a:solidFill>
                <a:latin typeface="Calibri"/>
                <a:cs typeface="Calibri"/>
              </a:rPr>
              <a:t>inputs</a:t>
            </a:r>
            <a:r>
              <a:rPr sz="1600" spc="-45" dirty="0">
                <a:solidFill>
                  <a:srgbClr val="374151"/>
                </a:solidFill>
                <a:latin typeface="Calibri"/>
                <a:cs typeface="Calibri"/>
              </a:rPr>
              <a:t> </a:t>
            </a:r>
            <a:r>
              <a:rPr sz="1600" dirty="0">
                <a:solidFill>
                  <a:srgbClr val="374151"/>
                </a:solidFill>
                <a:latin typeface="Calibri"/>
                <a:cs typeface="Calibri"/>
              </a:rPr>
              <a:t>from</a:t>
            </a:r>
            <a:r>
              <a:rPr sz="1600" spc="-30" dirty="0">
                <a:solidFill>
                  <a:srgbClr val="374151"/>
                </a:solidFill>
                <a:latin typeface="Calibri"/>
                <a:cs typeface="Calibri"/>
              </a:rPr>
              <a:t> </a:t>
            </a:r>
            <a:r>
              <a:rPr sz="1600" dirty="0">
                <a:solidFill>
                  <a:srgbClr val="374151"/>
                </a:solidFill>
                <a:latin typeface="Calibri"/>
                <a:cs typeface="Calibri"/>
              </a:rPr>
              <a:t>boths</a:t>
            </a:r>
            <a:r>
              <a:rPr sz="1600" spc="-20" dirty="0">
                <a:solidFill>
                  <a:srgbClr val="374151"/>
                </a:solidFill>
                <a:latin typeface="Calibri"/>
                <a:cs typeface="Calibri"/>
              </a:rPr>
              <a:t> </a:t>
            </a:r>
            <a:r>
              <a:rPr sz="1600" dirty="0">
                <a:solidFill>
                  <a:srgbClr val="374151"/>
                </a:solidFill>
                <a:latin typeface="Calibri"/>
                <a:cs typeface="Calibri"/>
              </a:rPr>
              <a:t>left</a:t>
            </a:r>
            <a:r>
              <a:rPr sz="1600" spc="-40" dirty="0">
                <a:solidFill>
                  <a:srgbClr val="374151"/>
                </a:solidFill>
                <a:latin typeface="Calibri"/>
                <a:cs typeface="Calibri"/>
              </a:rPr>
              <a:t> </a:t>
            </a:r>
            <a:r>
              <a:rPr sz="1600" dirty="0">
                <a:solidFill>
                  <a:srgbClr val="374151"/>
                </a:solidFill>
                <a:latin typeface="Calibri"/>
                <a:cs typeface="Calibri"/>
              </a:rPr>
              <a:t>and</a:t>
            </a:r>
            <a:r>
              <a:rPr sz="1600" spc="-45" dirty="0">
                <a:solidFill>
                  <a:srgbClr val="374151"/>
                </a:solidFill>
                <a:latin typeface="Calibri"/>
                <a:cs typeface="Calibri"/>
              </a:rPr>
              <a:t> </a:t>
            </a:r>
            <a:r>
              <a:rPr sz="1600" dirty="0">
                <a:solidFill>
                  <a:srgbClr val="374151"/>
                </a:solidFill>
                <a:latin typeface="Calibri"/>
                <a:cs typeface="Calibri"/>
              </a:rPr>
              <a:t>right</a:t>
            </a:r>
            <a:r>
              <a:rPr sz="1600" spc="-35" dirty="0">
                <a:solidFill>
                  <a:srgbClr val="374151"/>
                </a:solidFill>
                <a:latin typeface="Calibri"/>
                <a:cs typeface="Calibri"/>
              </a:rPr>
              <a:t> </a:t>
            </a:r>
            <a:r>
              <a:rPr sz="1600" dirty="0">
                <a:solidFill>
                  <a:srgbClr val="374151"/>
                </a:solidFill>
                <a:latin typeface="Calibri"/>
                <a:cs typeface="Calibri"/>
              </a:rPr>
              <a:t>of</a:t>
            </a:r>
            <a:r>
              <a:rPr sz="1600" spc="-30" dirty="0">
                <a:solidFill>
                  <a:srgbClr val="374151"/>
                </a:solidFill>
                <a:latin typeface="Calibri"/>
                <a:cs typeface="Calibri"/>
              </a:rPr>
              <a:t> </a:t>
            </a:r>
            <a:r>
              <a:rPr sz="1600" dirty="0">
                <a:solidFill>
                  <a:srgbClr val="374151"/>
                </a:solidFill>
                <a:latin typeface="Calibri"/>
                <a:cs typeface="Calibri"/>
              </a:rPr>
              <a:t>the</a:t>
            </a:r>
            <a:r>
              <a:rPr sz="1600" spc="-25" dirty="0">
                <a:solidFill>
                  <a:srgbClr val="374151"/>
                </a:solidFill>
                <a:latin typeface="Calibri"/>
                <a:cs typeface="Calibri"/>
              </a:rPr>
              <a:t> </a:t>
            </a:r>
            <a:r>
              <a:rPr sz="1600" spc="-10" dirty="0">
                <a:solidFill>
                  <a:srgbClr val="374151"/>
                </a:solidFill>
                <a:latin typeface="Calibri"/>
                <a:cs typeface="Calibri"/>
              </a:rPr>
              <a:t>sequence</a:t>
            </a:r>
            <a:endParaRPr sz="1600">
              <a:latin typeface="Calibri"/>
              <a:cs typeface="Calibri"/>
            </a:endParaRPr>
          </a:p>
          <a:p>
            <a:pPr marL="299085" indent="-286385">
              <a:lnSpc>
                <a:spcPct val="100000"/>
              </a:lnSpc>
              <a:buFont typeface="Arial"/>
              <a:buChar char="•"/>
              <a:tabLst>
                <a:tab pos="299085" algn="l"/>
              </a:tabLst>
            </a:pPr>
            <a:r>
              <a:rPr sz="1600" spc="-10" dirty="0">
                <a:solidFill>
                  <a:srgbClr val="374151"/>
                </a:solidFill>
                <a:latin typeface="Calibri"/>
                <a:cs typeface="Calibri"/>
              </a:rPr>
              <a:t>Suffered</a:t>
            </a:r>
            <a:r>
              <a:rPr sz="1600" spc="-25" dirty="0">
                <a:solidFill>
                  <a:srgbClr val="374151"/>
                </a:solidFill>
                <a:latin typeface="Calibri"/>
                <a:cs typeface="Calibri"/>
              </a:rPr>
              <a:t> </a:t>
            </a:r>
            <a:r>
              <a:rPr sz="1600" dirty="0">
                <a:solidFill>
                  <a:srgbClr val="374151"/>
                </a:solidFill>
                <a:latin typeface="Calibri"/>
                <a:cs typeface="Calibri"/>
              </a:rPr>
              <a:t>issues</a:t>
            </a:r>
            <a:r>
              <a:rPr sz="1600" spc="-35" dirty="0">
                <a:solidFill>
                  <a:srgbClr val="374151"/>
                </a:solidFill>
                <a:latin typeface="Calibri"/>
                <a:cs typeface="Calibri"/>
              </a:rPr>
              <a:t> </a:t>
            </a:r>
            <a:r>
              <a:rPr sz="1600" dirty="0">
                <a:solidFill>
                  <a:srgbClr val="374151"/>
                </a:solidFill>
                <a:latin typeface="Calibri"/>
                <a:cs typeface="Calibri"/>
              </a:rPr>
              <a:t>with</a:t>
            </a:r>
            <a:r>
              <a:rPr sz="1600" spc="-30" dirty="0">
                <a:solidFill>
                  <a:srgbClr val="374151"/>
                </a:solidFill>
                <a:latin typeface="Calibri"/>
                <a:cs typeface="Calibri"/>
              </a:rPr>
              <a:t> </a:t>
            </a:r>
            <a:r>
              <a:rPr sz="1600" spc="-10" dirty="0">
                <a:solidFill>
                  <a:srgbClr val="374151"/>
                </a:solidFill>
                <a:latin typeface="Calibri"/>
                <a:cs typeface="Calibri"/>
              </a:rPr>
              <a:t>long-</a:t>
            </a:r>
            <a:r>
              <a:rPr sz="1600" dirty="0">
                <a:solidFill>
                  <a:srgbClr val="374151"/>
                </a:solidFill>
                <a:latin typeface="Calibri"/>
                <a:cs typeface="Calibri"/>
              </a:rPr>
              <a:t>term</a:t>
            </a:r>
            <a:r>
              <a:rPr sz="1600" spc="-30" dirty="0">
                <a:solidFill>
                  <a:srgbClr val="374151"/>
                </a:solidFill>
                <a:latin typeface="Calibri"/>
                <a:cs typeface="Calibri"/>
              </a:rPr>
              <a:t> </a:t>
            </a:r>
            <a:r>
              <a:rPr sz="1600" spc="-10" dirty="0">
                <a:solidFill>
                  <a:srgbClr val="374151"/>
                </a:solidFill>
                <a:latin typeface="Calibri"/>
                <a:cs typeface="Calibri"/>
              </a:rPr>
              <a:t>dependencies</a:t>
            </a:r>
            <a:r>
              <a:rPr sz="1600" spc="-20" dirty="0">
                <a:solidFill>
                  <a:srgbClr val="374151"/>
                </a:solidFill>
                <a:latin typeface="Calibri"/>
                <a:cs typeface="Calibri"/>
              </a:rPr>
              <a:t> </a:t>
            </a:r>
            <a:r>
              <a:rPr sz="1600" dirty="0">
                <a:solidFill>
                  <a:srgbClr val="374151"/>
                </a:solidFill>
                <a:latin typeface="Calibri"/>
                <a:cs typeface="Calibri"/>
              </a:rPr>
              <a:t>as</a:t>
            </a:r>
            <a:r>
              <a:rPr sz="1600" spc="-30" dirty="0">
                <a:solidFill>
                  <a:srgbClr val="374151"/>
                </a:solidFill>
                <a:latin typeface="Calibri"/>
                <a:cs typeface="Calibri"/>
              </a:rPr>
              <a:t> </a:t>
            </a:r>
            <a:r>
              <a:rPr sz="1600" dirty="0">
                <a:solidFill>
                  <a:srgbClr val="374151"/>
                </a:solidFill>
                <a:latin typeface="Calibri"/>
                <a:cs typeface="Calibri"/>
              </a:rPr>
              <a:t>it</a:t>
            </a:r>
            <a:r>
              <a:rPr sz="1600" spc="-45" dirty="0">
                <a:solidFill>
                  <a:srgbClr val="374151"/>
                </a:solidFill>
                <a:latin typeface="Calibri"/>
                <a:cs typeface="Calibri"/>
              </a:rPr>
              <a:t> </a:t>
            </a:r>
            <a:r>
              <a:rPr sz="1600" dirty="0">
                <a:solidFill>
                  <a:srgbClr val="374151"/>
                </a:solidFill>
                <a:latin typeface="Calibri"/>
                <a:cs typeface="Calibri"/>
              </a:rPr>
              <a:t>was</a:t>
            </a:r>
            <a:r>
              <a:rPr sz="1600" spc="-30" dirty="0">
                <a:solidFill>
                  <a:srgbClr val="374151"/>
                </a:solidFill>
                <a:latin typeface="Calibri"/>
                <a:cs typeface="Calibri"/>
              </a:rPr>
              <a:t> </a:t>
            </a:r>
            <a:r>
              <a:rPr sz="1600" dirty="0">
                <a:solidFill>
                  <a:srgbClr val="374151"/>
                </a:solidFill>
                <a:latin typeface="Calibri"/>
                <a:cs typeface="Calibri"/>
              </a:rPr>
              <a:t>not</a:t>
            </a:r>
            <a:r>
              <a:rPr sz="1600" spc="-20" dirty="0">
                <a:solidFill>
                  <a:srgbClr val="374151"/>
                </a:solidFill>
                <a:latin typeface="Calibri"/>
                <a:cs typeface="Calibri"/>
              </a:rPr>
              <a:t> </a:t>
            </a:r>
            <a:r>
              <a:rPr sz="1600" dirty="0">
                <a:solidFill>
                  <a:srgbClr val="374151"/>
                </a:solidFill>
                <a:latin typeface="Calibri"/>
                <a:cs typeface="Calibri"/>
              </a:rPr>
              <a:t>a</a:t>
            </a:r>
            <a:r>
              <a:rPr sz="1600" spc="-30" dirty="0">
                <a:solidFill>
                  <a:srgbClr val="374151"/>
                </a:solidFill>
                <a:latin typeface="Calibri"/>
                <a:cs typeface="Calibri"/>
              </a:rPr>
              <a:t> </a:t>
            </a:r>
            <a:r>
              <a:rPr sz="1600" spc="-10" dirty="0">
                <a:solidFill>
                  <a:srgbClr val="374151"/>
                </a:solidFill>
                <a:latin typeface="Calibri"/>
                <a:cs typeface="Calibri"/>
              </a:rPr>
              <a:t>tranformer</a:t>
            </a:r>
            <a:r>
              <a:rPr sz="1600" spc="5" dirty="0">
                <a:solidFill>
                  <a:srgbClr val="374151"/>
                </a:solidFill>
                <a:latin typeface="Calibri"/>
                <a:cs typeface="Calibri"/>
              </a:rPr>
              <a:t> </a:t>
            </a:r>
            <a:r>
              <a:rPr sz="1600" spc="-10" dirty="0">
                <a:solidFill>
                  <a:srgbClr val="374151"/>
                </a:solidFill>
                <a:latin typeface="Calibri"/>
                <a:cs typeface="Calibri"/>
              </a:rPr>
              <a:t>model</a:t>
            </a:r>
            <a:endParaRPr sz="1600">
              <a:latin typeface="Calibri"/>
              <a:cs typeface="Calibri"/>
            </a:endParaRPr>
          </a:p>
        </p:txBody>
      </p:sp>
      <p:sp>
        <p:nvSpPr>
          <p:cNvPr id="7" name="object 7"/>
          <p:cNvSpPr/>
          <p:nvPr/>
        </p:nvSpPr>
        <p:spPr>
          <a:xfrm>
            <a:off x="1569719" y="2849879"/>
            <a:ext cx="9648825" cy="806450"/>
          </a:xfrm>
          <a:custGeom>
            <a:avLst/>
            <a:gdLst/>
            <a:ahLst/>
            <a:cxnLst/>
            <a:rect l="l" t="t" r="r" b="b"/>
            <a:pathLst>
              <a:path w="9648825" h="806450">
                <a:moveTo>
                  <a:pt x="0" y="134366"/>
                </a:moveTo>
                <a:lnTo>
                  <a:pt x="6853" y="91911"/>
                </a:lnTo>
                <a:lnTo>
                  <a:pt x="25936" y="55028"/>
                </a:lnTo>
                <a:lnTo>
                  <a:pt x="55028" y="25936"/>
                </a:lnTo>
                <a:lnTo>
                  <a:pt x="91911" y="6853"/>
                </a:lnTo>
                <a:lnTo>
                  <a:pt x="134366" y="0"/>
                </a:lnTo>
                <a:lnTo>
                  <a:pt x="9514078" y="0"/>
                </a:lnTo>
                <a:lnTo>
                  <a:pt x="9556532" y="6853"/>
                </a:lnTo>
                <a:lnTo>
                  <a:pt x="9593415" y="25936"/>
                </a:lnTo>
                <a:lnTo>
                  <a:pt x="9622507" y="55028"/>
                </a:lnTo>
                <a:lnTo>
                  <a:pt x="9641590" y="91911"/>
                </a:lnTo>
                <a:lnTo>
                  <a:pt x="9648444" y="134366"/>
                </a:lnTo>
                <a:lnTo>
                  <a:pt x="9648444" y="671830"/>
                </a:lnTo>
                <a:lnTo>
                  <a:pt x="9641590" y="714284"/>
                </a:lnTo>
                <a:lnTo>
                  <a:pt x="9622507" y="751167"/>
                </a:lnTo>
                <a:lnTo>
                  <a:pt x="9593415" y="780259"/>
                </a:lnTo>
                <a:lnTo>
                  <a:pt x="9556532" y="799342"/>
                </a:lnTo>
                <a:lnTo>
                  <a:pt x="9514078" y="806196"/>
                </a:lnTo>
                <a:lnTo>
                  <a:pt x="134366" y="806196"/>
                </a:lnTo>
                <a:lnTo>
                  <a:pt x="91911" y="799342"/>
                </a:lnTo>
                <a:lnTo>
                  <a:pt x="55028" y="780259"/>
                </a:lnTo>
                <a:lnTo>
                  <a:pt x="25936" y="751167"/>
                </a:lnTo>
                <a:lnTo>
                  <a:pt x="6853" y="714284"/>
                </a:lnTo>
                <a:lnTo>
                  <a:pt x="0" y="671830"/>
                </a:lnTo>
                <a:lnTo>
                  <a:pt x="0" y="134366"/>
                </a:lnTo>
                <a:close/>
              </a:path>
            </a:pathLst>
          </a:custGeom>
          <a:ln w="12700">
            <a:solidFill>
              <a:srgbClr val="001F5F"/>
            </a:solidFill>
          </a:ln>
        </p:spPr>
        <p:txBody>
          <a:bodyPr wrap="square" lIns="0" tIns="0" rIns="0" bIns="0" rtlCol="0"/>
          <a:lstStyle/>
          <a:p>
            <a:endParaRPr/>
          </a:p>
        </p:txBody>
      </p:sp>
      <p:sp>
        <p:nvSpPr>
          <p:cNvPr id="8" name="object 8"/>
          <p:cNvSpPr txBox="1"/>
          <p:nvPr/>
        </p:nvSpPr>
        <p:spPr>
          <a:xfrm>
            <a:off x="3757421" y="2985642"/>
            <a:ext cx="4841875" cy="513080"/>
          </a:xfrm>
          <a:prstGeom prst="rect">
            <a:avLst/>
          </a:prstGeom>
        </p:spPr>
        <p:txBody>
          <a:bodyPr vert="horz" wrap="square" lIns="0" tIns="12065" rIns="0" bIns="0" rtlCol="0">
            <a:spAutoFit/>
          </a:bodyPr>
          <a:lstStyle/>
          <a:p>
            <a:pPr marL="299085" indent="-286385">
              <a:lnSpc>
                <a:spcPct val="100000"/>
              </a:lnSpc>
              <a:spcBef>
                <a:spcPts val="95"/>
              </a:spcBef>
              <a:buFont typeface="Arial"/>
              <a:buChar char="•"/>
              <a:tabLst>
                <a:tab pos="299085" algn="l"/>
              </a:tabLst>
            </a:pPr>
            <a:r>
              <a:rPr sz="1600" spc="-10" dirty="0">
                <a:solidFill>
                  <a:srgbClr val="374151"/>
                </a:solidFill>
                <a:latin typeface="Calibri"/>
                <a:cs typeface="Calibri"/>
              </a:rPr>
              <a:t>Generative</a:t>
            </a:r>
            <a:r>
              <a:rPr sz="1600" spc="-15" dirty="0">
                <a:solidFill>
                  <a:srgbClr val="374151"/>
                </a:solidFill>
                <a:latin typeface="Calibri"/>
                <a:cs typeface="Calibri"/>
              </a:rPr>
              <a:t> </a:t>
            </a:r>
            <a:r>
              <a:rPr sz="1600" spc="-20" dirty="0">
                <a:solidFill>
                  <a:srgbClr val="374151"/>
                </a:solidFill>
                <a:latin typeface="Calibri"/>
                <a:cs typeface="Calibri"/>
              </a:rPr>
              <a:t>Pre-</a:t>
            </a:r>
            <a:r>
              <a:rPr sz="1600" dirty="0">
                <a:solidFill>
                  <a:srgbClr val="374151"/>
                </a:solidFill>
                <a:latin typeface="Calibri"/>
                <a:cs typeface="Calibri"/>
              </a:rPr>
              <a:t>training</a:t>
            </a:r>
            <a:r>
              <a:rPr sz="1600" spc="-25" dirty="0">
                <a:solidFill>
                  <a:srgbClr val="374151"/>
                </a:solidFill>
                <a:latin typeface="Calibri"/>
                <a:cs typeface="Calibri"/>
              </a:rPr>
              <a:t> Transformer</a:t>
            </a:r>
            <a:r>
              <a:rPr sz="1600" spc="-5" dirty="0">
                <a:solidFill>
                  <a:srgbClr val="374151"/>
                </a:solidFill>
                <a:latin typeface="Calibri"/>
                <a:cs typeface="Calibri"/>
              </a:rPr>
              <a:t> </a:t>
            </a:r>
            <a:r>
              <a:rPr sz="1600" dirty="0">
                <a:solidFill>
                  <a:srgbClr val="374151"/>
                </a:solidFill>
                <a:latin typeface="Calibri"/>
                <a:cs typeface="Calibri"/>
              </a:rPr>
              <a:t>by</a:t>
            </a:r>
            <a:r>
              <a:rPr sz="1600" spc="-20" dirty="0">
                <a:solidFill>
                  <a:srgbClr val="374151"/>
                </a:solidFill>
                <a:latin typeface="Calibri"/>
                <a:cs typeface="Calibri"/>
              </a:rPr>
              <a:t> </a:t>
            </a:r>
            <a:r>
              <a:rPr sz="1600" dirty="0">
                <a:solidFill>
                  <a:srgbClr val="374151"/>
                </a:solidFill>
                <a:latin typeface="Calibri"/>
                <a:cs typeface="Calibri"/>
              </a:rPr>
              <a:t>OpenAi</a:t>
            </a:r>
            <a:r>
              <a:rPr sz="1600" spc="-20" dirty="0">
                <a:solidFill>
                  <a:srgbClr val="374151"/>
                </a:solidFill>
                <a:latin typeface="Calibri"/>
                <a:cs typeface="Calibri"/>
              </a:rPr>
              <a:t> </a:t>
            </a:r>
            <a:r>
              <a:rPr sz="1600" dirty="0">
                <a:solidFill>
                  <a:srgbClr val="374151"/>
                </a:solidFill>
                <a:latin typeface="Calibri"/>
                <a:cs typeface="Calibri"/>
              </a:rPr>
              <a:t>in</a:t>
            </a:r>
            <a:r>
              <a:rPr sz="1600" spc="-25" dirty="0">
                <a:solidFill>
                  <a:srgbClr val="374151"/>
                </a:solidFill>
                <a:latin typeface="Calibri"/>
                <a:cs typeface="Calibri"/>
              </a:rPr>
              <a:t> </a:t>
            </a:r>
            <a:r>
              <a:rPr sz="1600" spc="-20" dirty="0">
                <a:solidFill>
                  <a:srgbClr val="374151"/>
                </a:solidFill>
                <a:latin typeface="Calibri"/>
                <a:cs typeface="Calibri"/>
              </a:rPr>
              <a:t>2018</a:t>
            </a:r>
            <a:endParaRPr sz="1600">
              <a:latin typeface="Calibri"/>
              <a:cs typeface="Calibri"/>
            </a:endParaRPr>
          </a:p>
          <a:p>
            <a:pPr marL="299085" indent="-286385">
              <a:lnSpc>
                <a:spcPct val="100000"/>
              </a:lnSpc>
              <a:buFont typeface="Arial"/>
              <a:buChar char="•"/>
              <a:tabLst>
                <a:tab pos="299085" algn="l"/>
              </a:tabLst>
            </a:pPr>
            <a:r>
              <a:rPr sz="1600" dirty="0">
                <a:solidFill>
                  <a:srgbClr val="374151"/>
                </a:solidFill>
                <a:latin typeface="Calibri"/>
                <a:cs typeface="Calibri"/>
              </a:rPr>
              <a:t>Uni-</a:t>
            </a:r>
            <a:r>
              <a:rPr sz="1600" spc="-10" dirty="0">
                <a:solidFill>
                  <a:srgbClr val="374151"/>
                </a:solidFill>
                <a:latin typeface="Calibri"/>
                <a:cs typeface="Calibri"/>
              </a:rPr>
              <a:t>directional</a:t>
            </a:r>
            <a:r>
              <a:rPr sz="1600" spc="-45" dirty="0">
                <a:solidFill>
                  <a:srgbClr val="374151"/>
                </a:solidFill>
                <a:latin typeface="Calibri"/>
                <a:cs typeface="Calibri"/>
              </a:rPr>
              <a:t> </a:t>
            </a:r>
            <a:r>
              <a:rPr sz="1600" spc="-10" dirty="0">
                <a:solidFill>
                  <a:srgbClr val="374151"/>
                </a:solidFill>
                <a:latin typeface="Calibri"/>
                <a:cs typeface="Calibri"/>
              </a:rPr>
              <a:t>transformer</a:t>
            </a:r>
            <a:r>
              <a:rPr sz="1600" spc="-15" dirty="0">
                <a:solidFill>
                  <a:srgbClr val="374151"/>
                </a:solidFill>
                <a:latin typeface="Calibri"/>
                <a:cs typeface="Calibri"/>
              </a:rPr>
              <a:t> </a:t>
            </a:r>
            <a:r>
              <a:rPr sz="1600" spc="-20" dirty="0">
                <a:solidFill>
                  <a:srgbClr val="374151"/>
                </a:solidFill>
                <a:latin typeface="Calibri"/>
                <a:cs typeface="Calibri"/>
              </a:rPr>
              <a:t>model</a:t>
            </a:r>
            <a:endParaRPr sz="1600">
              <a:latin typeface="Calibri"/>
              <a:cs typeface="Calibri"/>
            </a:endParaRPr>
          </a:p>
        </p:txBody>
      </p:sp>
      <p:sp>
        <p:nvSpPr>
          <p:cNvPr id="9" name="object 9"/>
          <p:cNvSpPr/>
          <p:nvPr/>
        </p:nvSpPr>
        <p:spPr>
          <a:xfrm>
            <a:off x="1511808" y="4088891"/>
            <a:ext cx="9646920" cy="675640"/>
          </a:xfrm>
          <a:custGeom>
            <a:avLst/>
            <a:gdLst/>
            <a:ahLst/>
            <a:cxnLst/>
            <a:rect l="l" t="t" r="r" b="b"/>
            <a:pathLst>
              <a:path w="9646920" h="675639">
                <a:moveTo>
                  <a:pt x="0" y="112521"/>
                </a:moveTo>
                <a:lnTo>
                  <a:pt x="8848" y="68740"/>
                </a:lnTo>
                <a:lnTo>
                  <a:pt x="32972" y="32972"/>
                </a:lnTo>
                <a:lnTo>
                  <a:pt x="68740" y="8848"/>
                </a:lnTo>
                <a:lnTo>
                  <a:pt x="112522" y="0"/>
                </a:lnTo>
                <a:lnTo>
                  <a:pt x="9534398" y="0"/>
                </a:lnTo>
                <a:lnTo>
                  <a:pt x="9578179" y="8848"/>
                </a:lnTo>
                <a:lnTo>
                  <a:pt x="9613947" y="32972"/>
                </a:lnTo>
                <a:lnTo>
                  <a:pt x="9638071" y="68740"/>
                </a:lnTo>
                <a:lnTo>
                  <a:pt x="9646920" y="112521"/>
                </a:lnTo>
                <a:lnTo>
                  <a:pt x="9646920" y="562609"/>
                </a:lnTo>
                <a:lnTo>
                  <a:pt x="9638071" y="606391"/>
                </a:lnTo>
                <a:lnTo>
                  <a:pt x="9613947" y="642159"/>
                </a:lnTo>
                <a:lnTo>
                  <a:pt x="9578179" y="666283"/>
                </a:lnTo>
                <a:lnTo>
                  <a:pt x="9534398" y="675131"/>
                </a:lnTo>
                <a:lnTo>
                  <a:pt x="112522" y="675131"/>
                </a:lnTo>
                <a:lnTo>
                  <a:pt x="68740" y="666283"/>
                </a:lnTo>
                <a:lnTo>
                  <a:pt x="32972" y="642159"/>
                </a:lnTo>
                <a:lnTo>
                  <a:pt x="8848" y="606391"/>
                </a:lnTo>
                <a:lnTo>
                  <a:pt x="0" y="562609"/>
                </a:lnTo>
                <a:lnTo>
                  <a:pt x="0" y="112521"/>
                </a:lnTo>
                <a:close/>
              </a:path>
            </a:pathLst>
          </a:custGeom>
          <a:ln w="12700">
            <a:solidFill>
              <a:srgbClr val="001F5F"/>
            </a:solidFill>
          </a:ln>
        </p:spPr>
        <p:txBody>
          <a:bodyPr wrap="square" lIns="0" tIns="0" rIns="0" bIns="0" rtlCol="0"/>
          <a:lstStyle/>
          <a:p>
            <a:endParaRPr/>
          </a:p>
        </p:txBody>
      </p:sp>
      <p:sp>
        <p:nvSpPr>
          <p:cNvPr id="10" name="object 10"/>
          <p:cNvSpPr txBox="1"/>
          <p:nvPr/>
        </p:nvSpPr>
        <p:spPr>
          <a:xfrm>
            <a:off x="3692144" y="4158488"/>
            <a:ext cx="6562725" cy="269240"/>
          </a:xfrm>
          <a:prstGeom prst="rect">
            <a:avLst/>
          </a:prstGeom>
        </p:spPr>
        <p:txBody>
          <a:bodyPr vert="horz" wrap="square" lIns="0" tIns="12065" rIns="0" bIns="0" rtlCol="0">
            <a:spAutoFit/>
          </a:bodyPr>
          <a:lstStyle/>
          <a:p>
            <a:pPr marL="299085" indent="-286385">
              <a:lnSpc>
                <a:spcPct val="100000"/>
              </a:lnSpc>
              <a:spcBef>
                <a:spcPts val="95"/>
              </a:spcBef>
              <a:buFont typeface="Arial"/>
              <a:buChar char="•"/>
              <a:tabLst>
                <a:tab pos="299085" algn="l"/>
              </a:tabLst>
            </a:pPr>
            <a:r>
              <a:rPr sz="1600" dirty="0">
                <a:solidFill>
                  <a:srgbClr val="374151"/>
                </a:solidFill>
                <a:latin typeface="Calibri"/>
                <a:cs typeface="Calibri"/>
              </a:rPr>
              <a:t>Bidirectional</a:t>
            </a:r>
            <a:r>
              <a:rPr sz="1600" spc="-45" dirty="0">
                <a:solidFill>
                  <a:srgbClr val="374151"/>
                </a:solidFill>
                <a:latin typeface="Calibri"/>
                <a:cs typeface="Calibri"/>
              </a:rPr>
              <a:t> </a:t>
            </a:r>
            <a:r>
              <a:rPr sz="1600" dirty="0">
                <a:solidFill>
                  <a:srgbClr val="374151"/>
                </a:solidFill>
                <a:latin typeface="Calibri"/>
                <a:cs typeface="Calibri"/>
              </a:rPr>
              <a:t>Encoder</a:t>
            </a:r>
            <a:r>
              <a:rPr sz="1600" spc="-25" dirty="0">
                <a:solidFill>
                  <a:srgbClr val="374151"/>
                </a:solidFill>
                <a:latin typeface="Calibri"/>
                <a:cs typeface="Calibri"/>
              </a:rPr>
              <a:t> </a:t>
            </a:r>
            <a:r>
              <a:rPr sz="1600" spc="-10" dirty="0">
                <a:solidFill>
                  <a:srgbClr val="374151"/>
                </a:solidFill>
                <a:latin typeface="Calibri"/>
                <a:cs typeface="Calibri"/>
              </a:rPr>
              <a:t>Representations</a:t>
            </a:r>
            <a:r>
              <a:rPr sz="1600" spc="-25" dirty="0">
                <a:solidFill>
                  <a:srgbClr val="374151"/>
                </a:solidFill>
                <a:latin typeface="Calibri"/>
                <a:cs typeface="Calibri"/>
              </a:rPr>
              <a:t> </a:t>
            </a:r>
            <a:r>
              <a:rPr sz="1600" dirty="0">
                <a:solidFill>
                  <a:srgbClr val="374151"/>
                </a:solidFill>
                <a:latin typeface="Calibri"/>
                <a:cs typeface="Calibri"/>
              </a:rPr>
              <a:t>from</a:t>
            </a:r>
            <a:r>
              <a:rPr sz="1600" spc="-25" dirty="0">
                <a:solidFill>
                  <a:srgbClr val="374151"/>
                </a:solidFill>
                <a:latin typeface="Calibri"/>
                <a:cs typeface="Calibri"/>
              </a:rPr>
              <a:t> Transformers</a:t>
            </a:r>
            <a:r>
              <a:rPr sz="1600" spc="-20" dirty="0">
                <a:solidFill>
                  <a:srgbClr val="374151"/>
                </a:solidFill>
                <a:latin typeface="Calibri"/>
                <a:cs typeface="Calibri"/>
              </a:rPr>
              <a:t> </a:t>
            </a:r>
            <a:r>
              <a:rPr sz="1600" dirty="0">
                <a:solidFill>
                  <a:srgbClr val="374151"/>
                </a:solidFill>
                <a:latin typeface="Calibri"/>
                <a:cs typeface="Calibri"/>
              </a:rPr>
              <a:t>by</a:t>
            </a:r>
            <a:r>
              <a:rPr sz="1600" spc="-40" dirty="0">
                <a:solidFill>
                  <a:srgbClr val="374151"/>
                </a:solidFill>
                <a:latin typeface="Calibri"/>
                <a:cs typeface="Calibri"/>
              </a:rPr>
              <a:t> </a:t>
            </a:r>
            <a:r>
              <a:rPr sz="1600" dirty="0">
                <a:solidFill>
                  <a:srgbClr val="374151"/>
                </a:solidFill>
                <a:latin typeface="Calibri"/>
                <a:cs typeface="Calibri"/>
              </a:rPr>
              <a:t>Google</a:t>
            </a:r>
            <a:r>
              <a:rPr sz="1600" spc="-40" dirty="0">
                <a:solidFill>
                  <a:srgbClr val="374151"/>
                </a:solidFill>
                <a:latin typeface="Calibri"/>
                <a:cs typeface="Calibri"/>
              </a:rPr>
              <a:t> </a:t>
            </a:r>
            <a:r>
              <a:rPr sz="1600" dirty="0">
                <a:solidFill>
                  <a:srgbClr val="374151"/>
                </a:solidFill>
                <a:latin typeface="Calibri"/>
                <a:cs typeface="Calibri"/>
              </a:rPr>
              <a:t>in</a:t>
            </a:r>
            <a:r>
              <a:rPr sz="1600" spc="-60" dirty="0">
                <a:solidFill>
                  <a:srgbClr val="374151"/>
                </a:solidFill>
                <a:latin typeface="Calibri"/>
                <a:cs typeface="Calibri"/>
              </a:rPr>
              <a:t> </a:t>
            </a:r>
            <a:r>
              <a:rPr sz="1600" spc="-20" dirty="0">
                <a:solidFill>
                  <a:srgbClr val="374151"/>
                </a:solidFill>
                <a:latin typeface="Calibri"/>
                <a:cs typeface="Calibri"/>
              </a:rPr>
              <a:t>2018</a:t>
            </a:r>
            <a:endParaRPr sz="1600">
              <a:latin typeface="Calibri"/>
              <a:cs typeface="Calibri"/>
            </a:endParaRPr>
          </a:p>
        </p:txBody>
      </p:sp>
      <p:sp>
        <p:nvSpPr>
          <p:cNvPr id="11" name="object 11"/>
          <p:cNvSpPr txBox="1"/>
          <p:nvPr/>
        </p:nvSpPr>
        <p:spPr>
          <a:xfrm>
            <a:off x="3692144" y="4402328"/>
            <a:ext cx="4180204" cy="269240"/>
          </a:xfrm>
          <a:prstGeom prst="rect">
            <a:avLst/>
          </a:prstGeom>
        </p:spPr>
        <p:txBody>
          <a:bodyPr vert="horz" wrap="square" lIns="0" tIns="12065" rIns="0" bIns="0" rtlCol="0">
            <a:spAutoFit/>
          </a:bodyPr>
          <a:lstStyle/>
          <a:p>
            <a:pPr marL="299085" indent="-286385">
              <a:lnSpc>
                <a:spcPct val="100000"/>
              </a:lnSpc>
              <a:spcBef>
                <a:spcPts val="95"/>
              </a:spcBef>
              <a:buFont typeface="Arial"/>
              <a:buChar char="•"/>
              <a:tabLst>
                <a:tab pos="299085" algn="l"/>
              </a:tabLst>
            </a:pPr>
            <a:r>
              <a:rPr sz="1600" spc="-10" dirty="0">
                <a:solidFill>
                  <a:srgbClr val="374151"/>
                </a:solidFill>
                <a:latin typeface="Calibri"/>
                <a:cs typeface="Calibri"/>
              </a:rPr>
              <a:t>Bidirectionality</a:t>
            </a:r>
            <a:r>
              <a:rPr sz="1600" spc="-15" dirty="0">
                <a:solidFill>
                  <a:srgbClr val="374151"/>
                </a:solidFill>
                <a:latin typeface="Calibri"/>
                <a:cs typeface="Calibri"/>
              </a:rPr>
              <a:t> </a:t>
            </a:r>
            <a:r>
              <a:rPr sz="1600" spc="-10" dirty="0">
                <a:solidFill>
                  <a:srgbClr val="374151"/>
                </a:solidFill>
                <a:latin typeface="Calibri"/>
                <a:cs typeface="Calibri"/>
              </a:rPr>
              <a:t>implemented</a:t>
            </a:r>
            <a:r>
              <a:rPr sz="1600" spc="5" dirty="0">
                <a:solidFill>
                  <a:srgbClr val="374151"/>
                </a:solidFill>
                <a:latin typeface="Calibri"/>
                <a:cs typeface="Calibri"/>
              </a:rPr>
              <a:t> </a:t>
            </a:r>
            <a:r>
              <a:rPr sz="1600" dirty="0">
                <a:solidFill>
                  <a:srgbClr val="374151"/>
                </a:solidFill>
                <a:latin typeface="Calibri"/>
                <a:cs typeface="Calibri"/>
              </a:rPr>
              <a:t>into</a:t>
            </a:r>
            <a:r>
              <a:rPr sz="1600" spc="-10" dirty="0">
                <a:solidFill>
                  <a:srgbClr val="374151"/>
                </a:solidFill>
                <a:latin typeface="Calibri"/>
                <a:cs typeface="Calibri"/>
              </a:rPr>
              <a:t> transformers</a:t>
            </a:r>
            <a:endParaRPr sz="1600">
              <a:latin typeface="Calibri"/>
              <a:cs typeface="Calibri"/>
            </a:endParaRPr>
          </a:p>
        </p:txBody>
      </p:sp>
      <p:sp>
        <p:nvSpPr>
          <p:cNvPr id="12" name="object 12"/>
          <p:cNvSpPr txBox="1"/>
          <p:nvPr/>
        </p:nvSpPr>
        <p:spPr>
          <a:xfrm>
            <a:off x="1084833" y="1584705"/>
            <a:ext cx="2214880" cy="535940"/>
          </a:xfrm>
          <a:prstGeom prst="rect">
            <a:avLst/>
          </a:prstGeom>
          <a:solidFill>
            <a:srgbClr val="001F5F"/>
          </a:solidFill>
        </p:spPr>
        <p:txBody>
          <a:bodyPr vert="horz" wrap="square" lIns="0" tIns="112395" rIns="0" bIns="0" rtlCol="0">
            <a:spAutoFit/>
          </a:bodyPr>
          <a:lstStyle/>
          <a:p>
            <a:pPr algn="ctr">
              <a:lnSpc>
                <a:spcPct val="100000"/>
              </a:lnSpc>
              <a:spcBef>
                <a:spcPts val="885"/>
              </a:spcBef>
            </a:pPr>
            <a:r>
              <a:rPr sz="1800" spc="-20" dirty="0">
                <a:solidFill>
                  <a:srgbClr val="FFFFFF"/>
                </a:solidFill>
                <a:latin typeface="Arial Black"/>
                <a:cs typeface="Poppins" panose="00000500000000000000" pitchFamily="2" charset="-18"/>
              </a:rPr>
              <a:t>ELMo</a:t>
            </a:r>
            <a:endParaRPr sz="1800">
              <a:latin typeface="Arial Black"/>
              <a:cs typeface="Poppins" panose="00000500000000000000" pitchFamily="2" charset="-18"/>
            </a:endParaRPr>
          </a:p>
        </p:txBody>
      </p:sp>
      <p:sp>
        <p:nvSpPr>
          <p:cNvPr id="13" name="object 13"/>
          <p:cNvSpPr txBox="1"/>
          <p:nvPr/>
        </p:nvSpPr>
        <p:spPr>
          <a:xfrm>
            <a:off x="1084833" y="2695701"/>
            <a:ext cx="2214880" cy="535940"/>
          </a:xfrm>
          <a:prstGeom prst="rect">
            <a:avLst/>
          </a:prstGeom>
          <a:solidFill>
            <a:srgbClr val="001F5F"/>
          </a:solidFill>
        </p:spPr>
        <p:txBody>
          <a:bodyPr vert="horz" wrap="square" lIns="0" tIns="112395" rIns="0" bIns="0" rtlCol="0">
            <a:spAutoFit/>
          </a:bodyPr>
          <a:lstStyle/>
          <a:p>
            <a:pPr algn="ctr">
              <a:lnSpc>
                <a:spcPct val="100000"/>
              </a:lnSpc>
              <a:spcBef>
                <a:spcPts val="885"/>
              </a:spcBef>
            </a:pPr>
            <a:r>
              <a:rPr sz="1800" spc="-25" dirty="0">
                <a:solidFill>
                  <a:srgbClr val="FFFFFF"/>
                </a:solidFill>
                <a:latin typeface="Arial Black"/>
                <a:cs typeface="Poppins" panose="00000500000000000000" pitchFamily="2" charset="-18"/>
              </a:rPr>
              <a:t>GPT</a:t>
            </a:r>
            <a:endParaRPr sz="1800">
              <a:latin typeface="Arial Black"/>
              <a:cs typeface="Poppins" panose="00000500000000000000" pitchFamily="2" charset="-18"/>
            </a:endParaRPr>
          </a:p>
        </p:txBody>
      </p:sp>
      <p:grpSp>
        <p:nvGrpSpPr>
          <p:cNvPr id="14" name="object 14"/>
          <p:cNvGrpSpPr/>
          <p:nvPr/>
        </p:nvGrpSpPr>
        <p:grpSpPr>
          <a:xfrm>
            <a:off x="1084833" y="3884421"/>
            <a:ext cx="2214880" cy="537210"/>
            <a:chOff x="1084833" y="3884421"/>
            <a:chExt cx="2214880" cy="537210"/>
          </a:xfrm>
        </p:grpSpPr>
        <p:sp>
          <p:nvSpPr>
            <p:cNvPr id="15" name="object 15"/>
            <p:cNvSpPr/>
            <p:nvPr/>
          </p:nvSpPr>
          <p:spPr>
            <a:xfrm>
              <a:off x="1091183" y="3890771"/>
              <a:ext cx="2202180" cy="524510"/>
            </a:xfrm>
            <a:custGeom>
              <a:avLst/>
              <a:gdLst/>
              <a:ahLst/>
              <a:cxnLst/>
              <a:rect l="l" t="t" r="r" b="b"/>
              <a:pathLst>
                <a:path w="2202179" h="524510">
                  <a:moveTo>
                    <a:pt x="2202179" y="0"/>
                  </a:moveTo>
                  <a:lnTo>
                    <a:pt x="0" y="0"/>
                  </a:lnTo>
                  <a:lnTo>
                    <a:pt x="0" y="524255"/>
                  </a:lnTo>
                  <a:lnTo>
                    <a:pt x="2202179" y="524255"/>
                  </a:lnTo>
                  <a:lnTo>
                    <a:pt x="2202179" y="0"/>
                  </a:lnTo>
                  <a:close/>
                </a:path>
              </a:pathLst>
            </a:custGeom>
            <a:solidFill>
              <a:srgbClr val="001F5F"/>
            </a:solidFill>
          </p:spPr>
          <p:txBody>
            <a:bodyPr wrap="square" lIns="0" tIns="0" rIns="0" bIns="0" rtlCol="0"/>
            <a:lstStyle/>
            <a:p>
              <a:endParaRPr/>
            </a:p>
          </p:txBody>
        </p:sp>
        <p:sp>
          <p:nvSpPr>
            <p:cNvPr id="16" name="object 16"/>
            <p:cNvSpPr/>
            <p:nvPr/>
          </p:nvSpPr>
          <p:spPr>
            <a:xfrm>
              <a:off x="1091183" y="3890771"/>
              <a:ext cx="2202180" cy="524510"/>
            </a:xfrm>
            <a:custGeom>
              <a:avLst/>
              <a:gdLst/>
              <a:ahLst/>
              <a:cxnLst/>
              <a:rect l="l" t="t" r="r" b="b"/>
              <a:pathLst>
                <a:path w="2202179" h="524510">
                  <a:moveTo>
                    <a:pt x="0" y="524255"/>
                  </a:moveTo>
                  <a:lnTo>
                    <a:pt x="2202179" y="524255"/>
                  </a:lnTo>
                  <a:lnTo>
                    <a:pt x="2202179" y="0"/>
                  </a:lnTo>
                  <a:lnTo>
                    <a:pt x="0" y="0"/>
                  </a:lnTo>
                  <a:lnTo>
                    <a:pt x="0" y="524255"/>
                  </a:lnTo>
                  <a:close/>
                </a:path>
              </a:pathLst>
            </a:custGeom>
            <a:ln w="12700">
              <a:solidFill>
                <a:srgbClr val="001F5F"/>
              </a:solidFill>
            </a:ln>
          </p:spPr>
          <p:txBody>
            <a:bodyPr wrap="square" lIns="0" tIns="0" rIns="0" bIns="0" rtlCol="0"/>
            <a:lstStyle/>
            <a:p>
              <a:endParaRPr/>
            </a:p>
          </p:txBody>
        </p:sp>
      </p:grpSp>
      <p:sp>
        <p:nvSpPr>
          <p:cNvPr id="17" name="object 17"/>
          <p:cNvSpPr txBox="1"/>
          <p:nvPr/>
        </p:nvSpPr>
        <p:spPr>
          <a:xfrm>
            <a:off x="1899285" y="3985336"/>
            <a:ext cx="584835" cy="300355"/>
          </a:xfrm>
          <a:prstGeom prst="rect">
            <a:avLst/>
          </a:prstGeom>
        </p:spPr>
        <p:txBody>
          <a:bodyPr vert="horz" wrap="square" lIns="0" tIns="12700" rIns="0" bIns="0" rtlCol="0">
            <a:spAutoFit/>
          </a:bodyPr>
          <a:lstStyle/>
          <a:p>
            <a:pPr marL="12700">
              <a:lnSpc>
                <a:spcPct val="100000"/>
              </a:lnSpc>
              <a:spcBef>
                <a:spcPts val="100"/>
              </a:spcBef>
            </a:pPr>
            <a:r>
              <a:rPr sz="1800" spc="-280" dirty="0">
                <a:solidFill>
                  <a:srgbClr val="FFFFFF"/>
                </a:solidFill>
                <a:latin typeface="Arial Black"/>
                <a:cs typeface="Poppins" panose="00000500000000000000" pitchFamily="2" charset="-18"/>
              </a:rPr>
              <a:t>BERT</a:t>
            </a:r>
            <a:endParaRPr sz="1800">
              <a:latin typeface="Arial Black"/>
              <a:cs typeface="Poppins" panose="00000500000000000000" pitchFamily="2" charset="-18"/>
            </a:endParaRPr>
          </a:p>
        </p:txBody>
      </p:sp>
      <p:sp>
        <p:nvSpPr>
          <p:cNvPr id="18" name="object 18"/>
          <p:cNvSpPr/>
          <p:nvPr/>
        </p:nvSpPr>
        <p:spPr>
          <a:xfrm>
            <a:off x="1511808" y="5195315"/>
            <a:ext cx="9646920" cy="1114425"/>
          </a:xfrm>
          <a:custGeom>
            <a:avLst/>
            <a:gdLst/>
            <a:ahLst/>
            <a:cxnLst/>
            <a:rect l="l" t="t" r="r" b="b"/>
            <a:pathLst>
              <a:path w="9646920" h="1114425">
                <a:moveTo>
                  <a:pt x="0" y="185673"/>
                </a:moveTo>
                <a:lnTo>
                  <a:pt x="6636" y="136333"/>
                </a:lnTo>
                <a:lnTo>
                  <a:pt x="25362" y="91985"/>
                </a:lnTo>
                <a:lnTo>
                  <a:pt x="54403" y="54403"/>
                </a:lnTo>
                <a:lnTo>
                  <a:pt x="91985" y="25362"/>
                </a:lnTo>
                <a:lnTo>
                  <a:pt x="136333" y="6636"/>
                </a:lnTo>
                <a:lnTo>
                  <a:pt x="185673" y="0"/>
                </a:lnTo>
                <a:lnTo>
                  <a:pt x="9461246" y="0"/>
                </a:lnTo>
                <a:lnTo>
                  <a:pt x="9510586" y="6636"/>
                </a:lnTo>
                <a:lnTo>
                  <a:pt x="9554934" y="25362"/>
                </a:lnTo>
                <a:lnTo>
                  <a:pt x="9592516" y="54403"/>
                </a:lnTo>
                <a:lnTo>
                  <a:pt x="9621557" y="91985"/>
                </a:lnTo>
                <a:lnTo>
                  <a:pt x="9640283" y="136333"/>
                </a:lnTo>
                <a:lnTo>
                  <a:pt x="9646920" y="185673"/>
                </a:lnTo>
                <a:lnTo>
                  <a:pt x="9646920" y="928357"/>
                </a:lnTo>
                <a:lnTo>
                  <a:pt x="9640283" y="977720"/>
                </a:lnTo>
                <a:lnTo>
                  <a:pt x="9621557" y="1022077"/>
                </a:lnTo>
                <a:lnTo>
                  <a:pt x="9592516" y="1059657"/>
                </a:lnTo>
                <a:lnTo>
                  <a:pt x="9554934" y="1088692"/>
                </a:lnTo>
                <a:lnTo>
                  <a:pt x="9510586" y="1107411"/>
                </a:lnTo>
                <a:lnTo>
                  <a:pt x="9461246" y="1114043"/>
                </a:lnTo>
                <a:lnTo>
                  <a:pt x="185673" y="1114043"/>
                </a:lnTo>
                <a:lnTo>
                  <a:pt x="136333" y="1107411"/>
                </a:lnTo>
                <a:lnTo>
                  <a:pt x="91985" y="1088692"/>
                </a:lnTo>
                <a:lnTo>
                  <a:pt x="54403" y="1059657"/>
                </a:lnTo>
                <a:lnTo>
                  <a:pt x="25362" y="1022077"/>
                </a:lnTo>
                <a:lnTo>
                  <a:pt x="6636" y="977720"/>
                </a:lnTo>
                <a:lnTo>
                  <a:pt x="0" y="928357"/>
                </a:lnTo>
                <a:lnTo>
                  <a:pt x="0" y="185673"/>
                </a:lnTo>
                <a:close/>
              </a:path>
            </a:pathLst>
          </a:custGeom>
          <a:ln w="12700">
            <a:solidFill>
              <a:srgbClr val="001F5F"/>
            </a:solidFill>
          </a:ln>
        </p:spPr>
        <p:txBody>
          <a:bodyPr wrap="square" lIns="0" tIns="0" rIns="0" bIns="0" rtlCol="0"/>
          <a:lstStyle/>
          <a:p>
            <a:endParaRPr/>
          </a:p>
        </p:txBody>
      </p:sp>
      <p:sp>
        <p:nvSpPr>
          <p:cNvPr id="19" name="object 19"/>
          <p:cNvSpPr txBox="1"/>
          <p:nvPr/>
        </p:nvSpPr>
        <p:spPr>
          <a:xfrm>
            <a:off x="3713734" y="5363083"/>
            <a:ext cx="6471920" cy="756920"/>
          </a:xfrm>
          <a:prstGeom prst="rect">
            <a:avLst/>
          </a:prstGeom>
        </p:spPr>
        <p:txBody>
          <a:bodyPr vert="horz" wrap="square" lIns="0" tIns="12065" rIns="0" bIns="0" rtlCol="0">
            <a:spAutoFit/>
          </a:bodyPr>
          <a:lstStyle/>
          <a:p>
            <a:pPr marL="299085" indent="-286385">
              <a:lnSpc>
                <a:spcPct val="100000"/>
              </a:lnSpc>
              <a:spcBef>
                <a:spcPts val="95"/>
              </a:spcBef>
              <a:buFont typeface="Arial"/>
              <a:buChar char="•"/>
              <a:tabLst>
                <a:tab pos="299085" algn="l"/>
              </a:tabLst>
            </a:pPr>
            <a:r>
              <a:rPr sz="1600" spc="-45" dirty="0">
                <a:solidFill>
                  <a:srgbClr val="374151"/>
                </a:solidFill>
                <a:latin typeface="Calibri"/>
                <a:cs typeface="Calibri"/>
              </a:rPr>
              <a:t>Text-</a:t>
            </a:r>
            <a:r>
              <a:rPr sz="1600" spc="-65" dirty="0">
                <a:solidFill>
                  <a:srgbClr val="374151"/>
                </a:solidFill>
                <a:latin typeface="Calibri"/>
                <a:cs typeface="Calibri"/>
              </a:rPr>
              <a:t>To-</a:t>
            </a:r>
            <a:r>
              <a:rPr sz="1600" spc="-40" dirty="0">
                <a:solidFill>
                  <a:srgbClr val="374151"/>
                </a:solidFill>
                <a:latin typeface="Calibri"/>
                <a:cs typeface="Calibri"/>
              </a:rPr>
              <a:t>Text</a:t>
            </a:r>
            <a:r>
              <a:rPr sz="1600" spc="-20" dirty="0">
                <a:solidFill>
                  <a:srgbClr val="374151"/>
                </a:solidFill>
                <a:latin typeface="Calibri"/>
                <a:cs typeface="Calibri"/>
              </a:rPr>
              <a:t> </a:t>
            </a:r>
            <a:r>
              <a:rPr sz="1600" spc="-25" dirty="0">
                <a:solidFill>
                  <a:srgbClr val="374151"/>
                </a:solidFill>
                <a:latin typeface="Calibri"/>
                <a:cs typeface="Calibri"/>
              </a:rPr>
              <a:t>Transfer Transformer</a:t>
            </a:r>
            <a:r>
              <a:rPr sz="1600" spc="25" dirty="0">
                <a:solidFill>
                  <a:srgbClr val="374151"/>
                </a:solidFill>
                <a:latin typeface="Calibri"/>
                <a:cs typeface="Calibri"/>
              </a:rPr>
              <a:t> </a:t>
            </a:r>
            <a:r>
              <a:rPr sz="1600" spc="-10" dirty="0">
                <a:solidFill>
                  <a:srgbClr val="374151"/>
                </a:solidFill>
                <a:latin typeface="Calibri"/>
                <a:cs typeface="Calibri"/>
              </a:rPr>
              <a:t>developed</a:t>
            </a:r>
            <a:r>
              <a:rPr sz="1600" dirty="0">
                <a:solidFill>
                  <a:srgbClr val="374151"/>
                </a:solidFill>
                <a:latin typeface="Calibri"/>
                <a:cs typeface="Calibri"/>
              </a:rPr>
              <a:t> by</a:t>
            </a:r>
            <a:r>
              <a:rPr sz="1600" spc="-20" dirty="0">
                <a:solidFill>
                  <a:srgbClr val="374151"/>
                </a:solidFill>
                <a:latin typeface="Calibri"/>
                <a:cs typeface="Calibri"/>
              </a:rPr>
              <a:t> </a:t>
            </a:r>
            <a:r>
              <a:rPr sz="1600" dirty="0">
                <a:solidFill>
                  <a:srgbClr val="374151"/>
                </a:solidFill>
                <a:latin typeface="Calibri"/>
                <a:cs typeface="Calibri"/>
              </a:rPr>
              <a:t>Google in</a:t>
            </a:r>
            <a:r>
              <a:rPr sz="1600" spc="-30" dirty="0">
                <a:solidFill>
                  <a:srgbClr val="374151"/>
                </a:solidFill>
                <a:latin typeface="Calibri"/>
                <a:cs typeface="Calibri"/>
              </a:rPr>
              <a:t> </a:t>
            </a:r>
            <a:r>
              <a:rPr sz="1600" spc="-20" dirty="0">
                <a:solidFill>
                  <a:srgbClr val="374151"/>
                </a:solidFill>
                <a:latin typeface="Calibri"/>
                <a:cs typeface="Calibri"/>
              </a:rPr>
              <a:t>2020</a:t>
            </a:r>
            <a:endParaRPr sz="1600" dirty="0">
              <a:latin typeface="Calibri"/>
              <a:cs typeface="Calibri"/>
            </a:endParaRPr>
          </a:p>
          <a:p>
            <a:pPr marL="299085" indent="-286385">
              <a:lnSpc>
                <a:spcPct val="100000"/>
              </a:lnSpc>
              <a:buFont typeface="Arial"/>
              <a:buChar char="•"/>
              <a:tabLst>
                <a:tab pos="299085" algn="l"/>
              </a:tabLst>
            </a:pPr>
            <a:r>
              <a:rPr sz="1600" spc="-10" dirty="0">
                <a:solidFill>
                  <a:srgbClr val="374151"/>
                </a:solidFill>
                <a:latin typeface="Calibri"/>
                <a:cs typeface="Calibri"/>
              </a:rPr>
              <a:t>Leverages </a:t>
            </a:r>
            <a:r>
              <a:rPr sz="1600" spc="-25" dirty="0">
                <a:solidFill>
                  <a:srgbClr val="374151"/>
                </a:solidFill>
                <a:latin typeface="Calibri"/>
                <a:cs typeface="Calibri"/>
              </a:rPr>
              <a:t>transfer-</a:t>
            </a:r>
            <a:r>
              <a:rPr sz="1600" dirty="0">
                <a:solidFill>
                  <a:srgbClr val="374151"/>
                </a:solidFill>
                <a:latin typeface="Calibri"/>
                <a:cs typeface="Calibri"/>
              </a:rPr>
              <a:t>learning</a:t>
            </a:r>
            <a:r>
              <a:rPr sz="1600" spc="-40" dirty="0">
                <a:solidFill>
                  <a:srgbClr val="374151"/>
                </a:solidFill>
                <a:latin typeface="Calibri"/>
                <a:cs typeface="Calibri"/>
              </a:rPr>
              <a:t> </a:t>
            </a:r>
            <a:r>
              <a:rPr sz="1600" dirty="0">
                <a:solidFill>
                  <a:srgbClr val="374151"/>
                </a:solidFill>
                <a:latin typeface="Calibri"/>
                <a:cs typeface="Calibri"/>
              </a:rPr>
              <a:t>and</a:t>
            </a:r>
            <a:r>
              <a:rPr sz="1600" spc="-40" dirty="0">
                <a:solidFill>
                  <a:srgbClr val="374151"/>
                </a:solidFill>
                <a:latin typeface="Calibri"/>
                <a:cs typeface="Calibri"/>
              </a:rPr>
              <a:t> </a:t>
            </a:r>
            <a:r>
              <a:rPr sz="1600" spc="-10" dirty="0">
                <a:solidFill>
                  <a:srgbClr val="374151"/>
                </a:solidFill>
                <a:latin typeface="Calibri"/>
                <a:cs typeface="Calibri"/>
              </a:rPr>
              <a:t>transformer architecture</a:t>
            </a:r>
            <a:endParaRPr sz="1600" dirty="0">
              <a:latin typeface="Calibri"/>
              <a:cs typeface="Calibri"/>
            </a:endParaRPr>
          </a:p>
          <a:p>
            <a:pPr marL="344805" indent="-332105">
              <a:lnSpc>
                <a:spcPct val="100000"/>
              </a:lnSpc>
              <a:buFont typeface="Arial"/>
              <a:buChar char="•"/>
              <a:tabLst>
                <a:tab pos="344805" algn="l"/>
              </a:tabLst>
            </a:pPr>
            <a:r>
              <a:rPr sz="1600" spc="-10" dirty="0">
                <a:solidFill>
                  <a:srgbClr val="374151"/>
                </a:solidFill>
                <a:latin typeface="Calibri"/>
                <a:cs typeface="Calibri"/>
              </a:rPr>
              <a:t>Designed</a:t>
            </a:r>
            <a:r>
              <a:rPr sz="1600" spc="-35" dirty="0">
                <a:solidFill>
                  <a:srgbClr val="374151"/>
                </a:solidFill>
                <a:latin typeface="Calibri"/>
                <a:cs typeface="Calibri"/>
              </a:rPr>
              <a:t> </a:t>
            </a:r>
            <a:r>
              <a:rPr sz="1600" dirty="0">
                <a:solidFill>
                  <a:srgbClr val="374151"/>
                </a:solidFill>
                <a:latin typeface="Calibri"/>
                <a:cs typeface="Calibri"/>
              </a:rPr>
              <a:t>to</a:t>
            </a:r>
            <a:r>
              <a:rPr sz="1600" spc="-25" dirty="0">
                <a:solidFill>
                  <a:srgbClr val="374151"/>
                </a:solidFill>
                <a:latin typeface="Calibri"/>
                <a:cs typeface="Calibri"/>
              </a:rPr>
              <a:t> </a:t>
            </a:r>
            <a:r>
              <a:rPr sz="1600" dirty="0">
                <a:solidFill>
                  <a:srgbClr val="374151"/>
                </a:solidFill>
                <a:latin typeface="Calibri"/>
                <a:cs typeface="Calibri"/>
              </a:rPr>
              <a:t>perform</a:t>
            </a:r>
            <a:r>
              <a:rPr sz="1600" spc="-5" dirty="0">
                <a:solidFill>
                  <a:srgbClr val="374151"/>
                </a:solidFill>
                <a:latin typeface="Calibri"/>
                <a:cs typeface="Calibri"/>
              </a:rPr>
              <a:t> </a:t>
            </a:r>
            <a:r>
              <a:rPr sz="1600" dirty="0">
                <a:solidFill>
                  <a:srgbClr val="374151"/>
                </a:solidFill>
                <a:latin typeface="Calibri"/>
                <a:cs typeface="Calibri"/>
              </a:rPr>
              <a:t>wide</a:t>
            </a:r>
            <a:r>
              <a:rPr sz="1600" spc="-25" dirty="0">
                <a:solidFill>
                  <a:srgbClr val="374151"/>
                </a:solidFill>
                <a:latin typeface="Calibri"/>
                <a:cs typeface="Calibri"/>
              </a:rPr>
              <a:t> </a:t>
            </a:r>
            <a:r>
              <a:rPr sz="1600" dirty="0">
                <a:solidFill>
                  <a:srgbClr val="374151"/>
                </a:solidFill>
                <a:latin typeface="Calibri"/>
                <a:cs typeface="Calibri"/>
              </a:rPr>
              <a:t>range</a:t>
            </a:r>
            <a:r>
              <a:rPr sz="1600" spc="-25" dirty="0">
                <a:solidFill>
                  <a:srgbClr val="374151"/>
                </a:solidFill>
                <a:latin typeface="Calibri"/>
                <a:cs typeface="Calibri"/>
              </a:rPr>
              <a:t> </a:t>
            </a:r>
            <a:r>
              <a:rPr sz="1600" dirty="0">
                <a:solidFill>
                  <a:srgbClr val="374151"/>
                </a:solidFill>
                <a:latin typeface="Calibri"/>
                <a:cs typeface="Calibri"/>
              </a:rPr>
              <a:t>of</a:t>
            </a:r>
            <a:r>
              <a:rPr sz="1600" spc="-35" dirty="0">
                <a:solidFill>
                  <a:srgbClr val="374151"/>
                </a:solidFill>
                <a:latin typeface="Calibri"/>
                <a:cs typeface="Calibri"/>
              </a:rPr>
              <a:t> </a:t>
            </a:r>
            <a:r>
              <a:rPr sz="1600" dirty="0">
                <a:solidFill>
                  <a:srgbClr val="374151"/>
                </a:solidFill>
                <a:latin typeface="Calibri"/>
                <a:cs typeface="Calibri"/>
              </a:rPr>
              <a:t>task</a:t>
            </a:r>
            <a:r>
              <a:rPr sz="1600" spc="-30" dirty="0">
                <a:solidFill>
                  <a:srgbClr val="374151"/>
                </a:solidFill>
                <a:latin typeface="Calibri"/>
                <a:cs typeface="Calibri"/>
              </a:rPr>
              <a:t> </a:t>
            </a:r>
            <a:r>
              <a:rPr sz="1600" dirty="0">
                <a:solidFill>
                  <a:srgbClr val="374151"/>
                </a:solidFill>
                <a:latin typeface="Calibri"/>
                <a:cs typeface="Calibri"/>
              </a:rPr>
              <a:t>by</a:t>
            </a:r>
            <a:r>
              <a:rPr sz="1600" spc="-30" dirty="0">
                <a:solidFill>
                  <a:srgbClr val="374151"/>
                </a:solidFill>
                <a:latin typeface="Calibri"/>
                <a:cs typeface="Calibri"/>
              </a:rPr>
              <a:t> </a:t>
            </a:r>
            <a:r>
              <a:rPr sz="1600" spc="-10" dirty="0">
                <a:solidFill>
                  <a:srgbClr val="374151"/>
                </a:solidFill>
                <a:latin typeface="Calibri"/>
                <a:cs typeface="Calibri"/>
              </a:rPr>
              <a:t>fine-</a:t>
            </a:r>
            <a:r>
              <a:rPr sz="1600" dirty="0">
                <a:solidFill>
                  <a:srgbClr val="374151"/>
                </a:solidFill>
                <a:latin typeface="Calibri"/>
                <a:cs typeface="Calibri"/>
              </a:rPr>
              <a:t>tuning</a:t>
            </a:r>
            <a:r>
              <a:rPr sz="1600" spc="-35" dirty="0">
                <a:solidFill>
                  <a:srgbClr val="374151"/>
                </a:solidFill>
                <a:latin typeface="Calibri"/>
                <a:cs typeface="Calibri"/>
              </a:rPr>
              <a:t> </a:t>
            </a:r>
            <a:r>
              <a:rPr sz="1600" dirty="0">
                <a:solidFill>
                  <a:srgbClr val="374151"/>
                </a:solidFill>
                <a:latin typeface="Calibri"/>
                <a:cs typeface="Calibri"/>
              </a:rPr>
              <a:t>on</a:t>
            </a:r>
            <a:r>
              <a:rPr sz="1600" spc="-60" dirty="0">
                <a:solidFill>
                  <a:srgbClr val="374151"/>
                </a:solidFill>
                <a:latin typeface="Calibri"/>
                <a:cs typeface="Calibri"/>
              </a:rPr>
              <a:t> </a:t>
            </a:r>
            <a:r>
              <a:rPr sz="1600" dirty="0">
                <a:solidFill>
                  <a:srgbClr val="374151"/>
                </a:solidFill>
                <a:latin typeface="Calibri"/>
                <a:cs typeface="Calibri"/>
              </a:rPr>
              <a:t>specific</a:t>
            </a:r>
            <a:r>
              <a:rPr sz="1600" spc="-30" dirty="0">
                <a:solidFill>
                  <a:srgbClr val="374151"/>
                </a:solidFill>
                <a:latin typeface="Calibri"/>
                <a:cs typeface="Calibri"/>
              </a:rPr>
              <a:t> </a:t>
            </a:r>
            <a:r>
              <a:rPr sz="1600" spc="-10" dirty="0">
                <a:solidFill>
                  <a:srgbClr val="374151"/>
                </a:solidFill>
                <a:latin typeface="Calibri"/>
                <a:cs typeface="Calibri"/>
              </a:rPr>
              <a:t>datasets</a:t>
            </a:r>
            <a:endParaRPr sz="1600" dirty="0">
              <a:latin typeface="Calibri"/>
              <a:cs typeface="Calibri"/>
            </a:endParaRPr>
          </a:p>
        </p:txBody>
      </p:sp>
      <p:sp>
        <p:nvSpPr>
          <p:cNvPr id="20" name="object 20"/>
          <p:cNvSpPr txBox="1"/>
          <p:nvPr/>
        </p:nvSpPr>
        <p:spPr>
          <a:xfrm>
            <a:off x="1084833" y="4990846"/>
            <a:ext cx="2214880" cy="537210"/>
          </a:xfrm>
          <a:prstGeom prst="rect">
            <a:avLst/>
          </a:prstGeom>
          <a:solidFill>
            <a:srgbClr val="001F5F"/>
          </a:solidFill>
        </p:spPr>
        <p:txBody>
          <a:bodyPr vert="horz" wrap="square" lIns="0" tIns="114300" rIns="0" bIns="0" rtlCol="0">
            <a:spAutoFit/>
          </a:bodyPr>
          <a:lstStyle/>
          <a:p>
            <a:pPr marL="1270" algn="ctr">
              <a:lnSpc>
                <a:spcPct val="100000"/>
              </a:lnSpc>
              <a:spcBef>
                <a:spcPts val="900"/>
              </a:spcBef>
            </a:pPr>
            <a:r>
              <a:rPr sz="1800" spc="-25" dirty="0">
                <a:solidFill>
                  <a:srgbClr val="FFFFFF"/>
                </a:solidFill>
                <a:latin typeface="Arial Black"/>
                <a:cs typeface="Poppins" panose="00000500000000000000" pitchFamily="2" charset="-18"/>
              </a:rPr>
              <a:t>T5</a:t>
            </a:r>
            <a:endParaRPr sz="1800">
              <a:latin typeface="Arial Black"/>
              <a:cs typeface="Poppins" panose="00000500000000000000" pitchFamily="2" charset="-18"/>
            </a:endParaRPr>
          </a:p>
        </p:txBody>
      </p:sp>
      <p:sp>
        <p:nvSpPr>
          <p:cNvPr id="23" name="pole tekstowe 22">
            <a:extLst>
              <a:ext uri="{FF2B5EF4-FFF2-40B4-BE49-F238E27FC236}">
                <a16:creationId xmlns:a16="http://schemas.microsoft.com/office/drawing/2014/main" id="{A71BA33E-EAC0-6D0C-6DCD-165177BC8C43}"/>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high level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Text preparation and tokenization</a:t>
            </a:r>
          </a:p>
        </p:txBody>
      </p:sp>
    </p:spTree>
    <p:extLst>
      <p:ext uri="{BB962C8B-B14F-4D97-AF65-F5344CB8AC3E}">
        <p14:creationId xmlns:p14="http://schemas.microsoft.com/office/powerpoint/2010/main" val="3849013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86867" y="1439036"/>
            <a:ext cx="5385435" cy="1287780"/>
          </a:xfrm>
          <a:prstGeom prst="rect">
            <a:avLst/>
          </a:prstGeom>
        </p:spPr>
        <p:txBody>
          <a:bodyPr vert="horz" wrap="square" lIns="0" tIns="40005" rIns="0" bIns="0" rtlCol="0">
            <a:spAutoFit/>
          </a:bodyPr>
          <a:lstStyle/>
          <a:p>
            <a:pPr marL="241300" marR="5080" indent="-228600">
              <a:lnSpc>
                <a:spcPct val="90000"/>
              </a:lnSpc>
              <a:spcBef>
                <a:spcPts val="315"/>
              </a:spcBef>
              <a:buFont typeface="Arial"/>
              <a:buChar char="•"/>
              <a:tabLst>
                <a:tab pos="241300" algn="l"/>
              </a:tabLst>
            </a:pPr>
            <a:r>
              <a:rPr sz="1800" spc="70" dirty="0">
                <a:solidFill>
                  <a:srgbClr val="374151"/>
                </a:solidFill>
                <a:latin typeface="Lucida Sans Unicode"/>
                <a:cs typeface="Lucida Sans Unicode"/>
              </a:rPr>
              <a:t>Go</a:t>
            </a:r>
            <a:r>
              <a:rPr sz="1800" spc="-100" dirty="0">
                <a:solidFill>
                  <a:srgbClr val="374151"/>
                </a:solidFill>
                <a:latin typeface="Lucida Sans Unicode"/>
                <a:cs typeface="Lucida Sans Unicode"/>
              </a:rPr>
              <a:t> </a:t>
            </a:r>
            <a:r>
              <a:rPr sz="1800" spc="-25" dirty="0">
                <a:solidFill>
                  <a:srgbClr val="374151"/>
                </a:solidFill>
                <a:latin typeface="Lucida Sans Unicode"/>
                <a:cs typeface="Lucida Sans Unicode"/>
              </a:rPr>
              <a:t>to </a:t>
            </a:r>
            <a:r>
              <a:rPr sz="1800" u="sng" spc="-10" dirty="0" err="1">
                <a:solidFill>
                  <a:srgbClr val="0462C1"/>
                </a:solidFill>
                <a:uFill>
                  <a:solidFill>
                    <a:srgbClr val="0462C1"/>
                  </a:solidFill>
                </a:uFill>
                <a:latin typeface="Lucida Sans Unicode"/>
                <a:cs typeface="Lucida Sans Unicode"/>
              </a:rPr>
              <a:t>Sentiment_classification_with</a:t>
            </a:r>
            <a:r>
              <a:rPr sz="1800" u="sng" spc="-10" dirty="0">
                <a:solidFill>
                  <a:srgbClr val="0462C1"/>
                </a:solidFill>
                <a:uFill>
                  <a:solidFill>
                    <a:srgbClr val="0462C1"/>
                  </a:solidFill>
                </a:uFill>
                <a:latin typeface="Lucida Sans Unicode"/>
                <a:cs typeface="Lucida Sans Unicode"/>
              </a:rPr>
              <a:t>_</a:t>
            </a:r>
            <a:r>
              <a:rPr lang="en-GB" sz="1800" u="sng" spc="-10" dirty="0">
                <a:solidFill>
                  <a:srgbClr val="0462C1"/>
                </a:solidFill>
                <a:uFill>
                  <a:solidFill>
                    <a:srgbClr val="0462C1"/>
                  </a:solidFill>
                </a:uFill>
                <a:latin typeface="Lucida Sans Unicode"/>
                <a:cs typeface="Lucida Sans Unicode"/>
              </a:rPr>
              <a:t>BERT</a:t>
            </a:r>
            <a:r>
              <a:rPr sz="1800" u="sng" spc="-10" dirty="0">
                <a:solidFill>
                  <a:srgbClr val="0462C1"/>
                </a:solidFill>
                <a:uFill>
                  <a:solidFill>
                    <a:srgbClr val="0462C1"/>
                  </a:solidFill>
                </a:uFill>
                <a:latin typeface="Lucida Sans Unicode"/>
                <a:cs typeface="Lucida Sans Unicode"/>
              </a:rPr>
              <a:t>.ipynb</a:t>
            </a:r>
            <a:r>
              <a:rPr sz="1800" spc="500" dirty="0">
                <a:solidFill>
                  <a:srgbClr val="0462C1"/>
                </a:solidFill>
                <a:latin typeface="Lucida Sans Unicode"/>
                <a:cs typeface="Lucida Sans Unicode"/>
              </a:rPr>
              <a:t>  </a:t>
            </a:r>
            <a:r>
              <a:rPr sz="1800" spc="50" dirty="0">
                <a:solidFill>
                  <a:srgbClr val="374151"/>
                </a:solidFill>
                <a:latin typeface="Lucida Sans Unicode"/>
                <a:cs typeface="Lucida Sans Unicode"/>
              </a:rPr>
              <a:t>where</a:t>
            </a:r>
            <a:r>
              <a:rPr sz="1800" spc="-85" dirty="0">
                <a:solidFill>
                  <a:srgbClr val="374151"/>
                </a:solidFill>
                <a:latin typeface="Lucida Sans Unicode"/>
                <a:cs typeface="Lucida Sans Unicode"/>
              </a:rPr>
              <a:t> </a:t>
            </a:r>
            <a:r>
              <a:rPr sz="1800" spc="95" dirty="0">
                <a:solidFill>
                  <a:srgbClr val="374151"/>
                </a:solidFill>
                <a:latin typeface="Lucida Sans Unicode"/>
                <a:cs typeface="Lucida Sans Unicode"/>
              </a:rPr>
              <a:t>we</a:t>
            </a:r>
            <a:r>
              <a:rPr sz="1800" spc="-80" dirty="0">
                <a:solidFill>
                  <a:srgbClr val="374151"/>
                </a:solidFill>
                <a:latin typeface="Lucida Sans Unicode"/>
                <a:cs typeface="Lucida Sans Unicode"/>
              </a:rPr>
              <a:t> </a:t>
            </a:r>
            <a:r>
              <a:rPr sz="1800" spc="-45" dirty="0">
                <a:solidFill>
                  <a:srgbClr val="374151"/>
                </a:solidFill>
                <a:latin typeface="Lucida Sans Unicode"/>
                <a:cs typeface="Lucida Sans Unicode"/>
              </a:rPr>
              <a:t>will</a:t>
            </a:r>
            <a:r>
              <a:rPr sz="1800" spc="-90" dirty="0">
                <a:solidFill>
                  <a:srgbClr val="374151"/>
                </a:solidFill>
                <a:latin typeface="Lucida Sans Unicode"/>
                <a:cs typeface="Lucida Sans Unicode"/>
              </a:rPr>
              <a:t> </a:t>
            </a:r>
            <a:r>
              <a:rPr sz="1800" spc="65" dirty="0">
                <a:solidFill>
                  <a:srgbClr val="374151"/>
                </a:solidFill>
                <a:latin typeface="Lucida Sans Unicode"/>
                <a:cs typeface="Lucida Sans Unicode"/>
              </a:rPr>
              <a:t>leverage</a:t>
            </a:r>
            <a:r>
              <a:rPr sz="1800" spc="-80" dirty="0">
                <a:solidFill>
                  <a:srgbClr val="374151"/>
                </a:solidFill>
                <a:latin typeface="Lucida Sans Unicode"/>
                <a:cs typeface="Lucida Sans Unicode"/>
              </a:rPr>
              <a:t> </a:t>
            </a:r>
            <a:r>
              <a:rPr sz="1800" dirty="0">
                <a:solidFill>
                  <a:srgbClr val="374151"/>
                </a:solidFill>
                <a:latin typeface="Lucida Sans Unicode"/>
                <a:cs typeface="Lucida Sans Unicode"/>
              </a:rPr>
              <a:t>Transfer</a:t>
            </a:r>
            <a:r>
              <a:rPr sz="1800" spc="-65" dirty="0">
                <a:solidFill>
                  <a:srgbClr val="374151"/>
                </a:solidFill>
                <a:latin typeface="Lucida Sans Unicode"/>
                <a:cs typeface="Lucida Sans Unicode"/>
              </a:rPr>
              <a:t> </a:t>
            </a:r>
            <a:r>
              <a:rPr sz="1800" dirty="0">
                <a:solidFill>
                  <a:srgbClr val="374151"/>
                </a:solidFill>
                <a:latin typeface="Lucida Sans Unicode"/>
                <a:cs typeface="Lucida Sans Unicode"/>
              </a:rPr>
              <a:t>Learning</a:t>
            </a:r>
            <a:r>
              <a:rPr sz="1800" spc="-95" dirty="0">
                <a:solidFill>
                  <a:srgbClr val="374151"/>
                </a:solidFill>
                <a:latin typeface="Lucida Sans Unicode"/>
                <a:cs typeface="Lucida Sans Unicode"/>
              </a:rPr>
              <a:t> </a:t>
            </a:r>
            <a:r>
              <a:rPr sz="1800" spc="-20" dirty="0">
                <a:solidFill>
                  <a:srgbClr val="374151"/>
                </a:solidFill>
                <a:latin typeface="Lucida Sans Unicode"/>
                <a:cs typeface="Lucida Sans Unicode"/>
              </a:rPr>
              <a:t>with </a:t>
            </a:r>
            <a:r>
              <a:rPr sz="1800" spc="-60" dirty="0">
                <a:solidFill>
                  <a:srgbClr val="374151"/>
                </a:solidFill>
                <a:latin typeface="Lucida Sans Unicode"/>
                <a:cs typeface="Lucida Sans Unicode"/>
              </a:rPr>
              <a:t>BERT</a:t>
            </a:r>
            <a:r>
              <a:rPr sz="1800" spc="-50" dirty="0">
                <a:solidFill>
                  <a:srgbClr val="374151"/>
                </a:solidFill>
                <a:latin typeface="Lucida Sans Unicode"/>
                <a:cs typeface="Lucida Sans Unicode"/>
              </a:rPr>
              <a:t> </a:t>
            </a:r>
            <a:r>
              <a:rPr sz="1800" spc="60" dirty="0">
                <a:solidFill>
                  <a:srgbClr val="374151"/>
                </a:solidFill>
                <a:latin typeface="Lucida Sans Unicode"/>
                <a:cs typeface="Lucida Sans Unicode"/>
              </a:rPr>
              <a:t>model</a:t>
            </a:r>
            <a:r>
              <a:rPr sz="1800" spc="-70" dirty="0">
                <a:solidFill>
                  <a:srgbClr val="374151"/>
                </a:solidFill>
                <a:latin typeface="Lucida Sans Unicode"/>
                <a:cs typeface="Lucida Sans Unicode"/>
              </a:rPr>
              <a:t> </a:t>
            </a:r>
            <a:r>
              <a:rPr sz="1800" spc="-10" dirty="0">
                <a:solidFill>
                  <a:srgbClr val="374151"/>
                </a:solidFill>
                <a:latin typeface="Lucida Sans Unicode"/>
                <a:cs typeface="Lucida Sans Unicode"/>
              </a:rPr>
              <a:t>in</a:t>
            </a:r>
            <a:r>
              <a:rPr sz="1800" spc="-60" dirty="0">
                <a:solidFill>
                  <a:srgbClr val="374151"/>
                </a:solidFill>
                <a:latin typeface="Lucida Sans Unicode"/>
                <a:cs typeface="Lucida Sans Unicode"/>
              </a:rPr>
              <a:t> </a:t>
            </a:r>
            <a:r>
              <a:rPr sz="1800" dirty="0">
                <a:solidFill>
                  <a:srgbClr val="374151"/>
                </a:solidFill>
                <a:latin typeface="Lucida Sans Unicode"/>
                <a:cs typeface="Lucida Sans Unicode"/>
              </a:rPr>
              <a:t>our</a:t>
            </a:r>
            <a:r>
              <a:rPr sz="1800" spc="-65" dirty="0">
                <a:solidFill>
                  <a:srgbClr val="374151"/>
                </a:solidFill>
                <a:latin typeface="Lucida Sans Unicode"/>
                <a:cs typeface="Lucida Sans Unicode"/>
              </a:rPr>
              <a:t> </a:t>
            </a:r>
            <a:r>
              <a:rPr sz="1800" spc="60" dirty="0">
                <a:solidFill>
                  <a:srgbClr val="374151"/>
                </a:solidFill>
                <a:latin typeface="Lucida Sans Unicode"/>
                <a:cs typeface="Lucida Sans Unicode"/>
              </a:rPr>
              <a:t>own</a:t>
            </a:r>
            <a:r>
              <a:rPr sz="1800" spc="-50" dirty="0">
                <a:solidFill>
                  <a:srgbClr val="374151"/>
                </a:solidFill>
                <a:latin typeface="Lucida Sans Unicode"/>
                <a:cs typeface="Lucida Sans Unicode"/>
              </a:rPr>
              <a:t> </a:t>
            </a:r>
            <a:r>
              <a:rPr sz="1800" dirty="0">
                <a:solidFill>
                  <a:srgbClr val="374151"/>
                </a:solidFill>
                <a:latin typeface="Lucida Sans Unicode"/>
                <a:cs typeface="Lucida Sans Unicode"/>
              </a:rPr>
              <a:t>tweet</a:t>
            </a:r>
            <a:r>
              <a:rPr sz="1800" spc="-80" dirty="0">
                <a:solidFill>
                  <a:srgbClr val="374151"/>
                </a:solidFill>
                <a:latin typeface="Lucida Sans Unicode"/>
                <a:cs typeface="Lucida Sans Unicode"/>
              </a:rPr>
              <a:t> </a:t>
            </a:r>
            <a:r>
              <a:rPr sz="1800" spc="-10" dirty="0">
                <a:solidFill>
                  <a:srgbClr val="374151"/>
                </a:solidFill>
                <a:latin typeface="Lucida Sans Unicode"/>
                <a:cs typeface="Lucida Sans Unicode"/>
              </a:rPr>
              <a:t>sentiment classification</a:t>
            </a:r>
            <a:endParaRPr sz="1800" dirty="0">
              <a:latin typeface="Lucida Sans Unicode"/>
              <a:cs typeface="Lucida Sans Unicode"/>
            </a:endParaRPr>
          </a:p>
        </p:txBody>
      </p:sp>
      <p:sp>
        <p:nvSpPr>
          <p:cNvPr id="7" name="pole tekstowe 6">
            <a:extLst>
              <a:ext uri="{FF2B5EF4-FFF2-40B4-BE49-F238E27FC236}">
                <a16:creationId xmlns:a16="http://schemas.microsoft.com/office/drawing/2014/main" id="{9682FCE4-4E5C-3EA0-6CBD-ECC2889106E7}"/>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Transformer fine-</a:t>
            </a:r>
            <a:r>
              <a:rPr lang="pl-PL" sz="2800" b="1" dirty="0" err="1">
                <a:latin typeface="Poppins" panose="00000500000000000000" pitchFamily="2" charset="-18"/>
                <a:cs typeface="Poppins" panose="00000500000000000000" pitchFamily="2" charset="-18"/>
              </a:rPr>
              <a:t>tuning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exercise</a:t>
            </a:r>
            <a:endParaRPr lang="en-GB" sz="2800" b="1" dirty="0">
              <a:latin typeface="Poppins" panose="00000500000000000000" pitchFamily="2" charset="-18"/>
              <a:cs typeface="Poppins" panose="00000500000000000000" pitchFamily="2" charset="-18"/>
            </a:endParaRPr>
          </a:p>
        </p:txBody>
      </p:sp>
      <p:pic>
        <p:nvPicPr>
          <p:cNvPr id="9" name="Obraz 8">
            <a:extLst>
              <a:ext uri="{FF2B5EF4-FFF2-40B4-BE49-F238E27FC236}">
                <a16:creationId xmlns:a16="http://schemas.microsoft.com/office/drawing/2014/main" id="{41FE2707-2E49-C0DA-8A16-6C63BE16BFE1}"/>
              </a:ext>
            </a:extLst>
          </p:cNvPr>
          <p:cNvPicPr>
            <a:picLocks noChangeAspect="1"/>
          </p:cNvPicPr>
          <p:nvPr/>
        </p:nvPicPr>
        <p:blipFill>
          <a:blip r:embed="rId2"/>
          <a:stretch>
            <a:fillRect/>
          </a:stretch>
        </p:blipFill>
        <p:spPr>
          <a:xfrm>
            <a:off x="6966312" y="827415"/>
            <a:ext cx="5225688" cy="55078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a:latin typeface="Poppins" panose="00000500000000000000" pitchFamily="2" charset="-18"/>
                <a:cs typeface="Poppins" panose="00000500000000000000" pitchFamily="2" charset="-18"/>
              </a:rPr>
              <a:t>Use REGEX </a:t>
            </a:r>
            <a:r>
              <a:rPr lang="pl-PL" sz="2000" dirty="0" err="1">
                <a:latin typeface="Poppins" panose="00000500000000000000" pitchFamily="2" charset="-18"/>
                <a:cs typeface="Poppins" panose="00000500000000000000" pitchFamily="2" charset="-18"/>
              </a:rPr>
              <a:t>first</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remove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any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unwanted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patterns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Tokenize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into</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Simplify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with </a:t>
            </a:r>
            <a:r>
              <a:rPr lang="pl-PL" sz="2000" dirty="0" err="1">
                <a:latin typeface="Poppins" panose="00000500000000000000" pitchFamily="2" charset="-18"/>
                <a:cs typeface="Poppins" panose="00000500000000000000" pitchFamily="2" charset="-18"/>
              </a:rPr>
              <a:t>stemming</a:t>
            </a:r>
            <a:endParaRPr lang="pl-PL" sz="2000" dirty="0">
              <a:latin typeface="Poppins" panose="00000500000000000000" pitchFamily="2" charset="-18"/>
              <a:cs typeface="Poppins" panose="00000500000000000000" pitchFamily="2" charset="-18"/>
            </a:endParaRPr>
          </a:p>
          <a:p>
            <a:endParaRPr lang="pl-PL"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to </a:t>
            </a:r>
            <a:r>
              <a:rPr lang="pl-PL" sz="2800" b="1" dirty="0" err="1">
                <a:latin typeface="Poppins" panose="00000500000000000000" pitchFamily="2" charset="-18"/>
                <a:cs typeface="Poppins" panose="00000500000000000000" pitchFamily="2" charset="-18"/>
              </a:rPr>
              <a:t>clean</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text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before</a:t>
            </a:r>
            <a:r>
              <a:rPr lang="pl-PL" sz="2800" b="1" dirty="0">
                <a:latin typeface="Poppins" panose="00000500000000000000" pitchFamily="2" charset="-18"/>
                <a:cs typeface="Poppins" panose="00000500000000000000" pitchFamily="2" charset="-18"/>
              </a:rPr>
              <a:t> NLP </a:t>
            </a:r>
            <a:r>
              <a:rPr lang="pl-PL" sz="2800" b="1" dirty="0" err="1">
                <a:latin typeface="Poppins" panose="00000500000000000000" pitchFamily="2" charset="-18"/>
                <a:cs typeface="Poppins" panose="00000500000000000000" pitchFamily="2" charset="-18"/>
              </a:rPr>
              <a:t>tasks</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text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preprocessing</a:t>
            </a:r>
            <a:endParaRPr lang="en-GB" sz="2800" b="1" dirty="0">
              <a:latin typeface="Poppins" panose="00000500000000000000" pitchFamily="2" charset="-18"/>
              <a:cs typeface="Poppins" panose="00000500000000000000" pitchFamily="2" charset="-18"/>
            </a:endParaRPr>
          </a:p>
        </p:txBody>
      </p:sp>
      <p:sp>
        <p:nvSpPr>
          <p:cNvPr id="2" name="Prostokąt 1">
            <a:extLst>
              <a:ext uri="{FF2B5EF4-FFF2-40B4-BE49-F238E27FC236}">
                <a16:creationId xmlns:a16="http://schemas.microsoft.com/office/drawing/2014/main" id="{1E65C3AB-8942-090F-6F6A-735EEB0B323D}"/>
              </a:ext>
            </a:extLst>
          </p:cNvPr>
          <p:cNvSpPr/>
          <p:nvPr/>
        </p:nvSpPr>
        <p:spPr>
          <a:xfrm>
            <a:off x="6240463" y="1449388"/>
            <a:ext cx="5508625" cy="1162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t>
            </a:r>
            <a:r>
              <a:rPr lang="pl-PL" sz="1400" dirty="0">
                <a:solidFill>
                  <a:schemeClr val="tx1"/>
                </a:solidFill>
              </a:rPr>
              <a:t>#</a:t>
            </a:r>
            <a:r>
              <a:rPr lang="en-GB" sz="1400" dirty="0" err="1">
                <a:solidFill>
                  <a:schemeClr val="tx1"/>
                </a:solidFill>
              </a:rPr>
              <a:t>FollowFriday</a:t>
            </a:r>
            <a:r>
              <a:rPr lang="en-GB" sz="1400" dirty="0">
                <a:solidFill>
                  <a:schemeClr val="tx1"/>
                </a:solidFill>
              </a:rPr>
              <a:t> @France_Inte @PKuchly57 @Milipol_Paris for being top engaged members in my community this week</a:t>
            </a:r>
            <a:r>
              <a:rPr lang="pl-PL" sz="1400" dirty="0">
                <a:solidFill>
                  <a:schemeClr val="tx1"/>
                </a:solidFill>
              </a:rPr>
              <a:t>, </a:t>
            </a:r>
            <a:r>
              <a:rPr lang="pl-PL" sz="1400" dirty="0" err="1">
                <a:solidFill>
                  <a:schemeClr val="tx1"/>
                </a:solidFill>
              </a:rPr>
              <a:t>see</a:t>
            </a:r>
            <a:r>
              <a:rPr lang="pl-PL" sz="1400" dirty="0">
                <a:solidFill>
                  <a:schemeClr val="tx1"/>
                </a:solidFill>
              </a:rPr>
              <a:t> </a:t>
            </a:r>
            <a:r>
              <a:rPr lang="pl-PL" sz="1400" dirty="0" err="1">
                <a:solidFill>
                  <a:schemeClr val="tx1"/>
                </a:solidFill>
              </a:rPr>
              <a:t>more</a:t>
            </a:r>
            <a:r>
              <a:rPr lang="pl-PL" sz="1400" dirty="0">
                <a:solidFill>
                  <a:schemeClr val="tx1"/>
                </a:solidFill>
              </a:rPr>
              <a:t> </a:t>
            </a:r>
            <a:r>
              <a:rPr lang="pl-PL" sz="1400" dirty="0" err="1">
                <a:solidFill>
                  <a:schemeClr val="tx1"/>
                </a:solidFill>
              </a:rPr>
              <a:t>at</a:t>
            </a:r>
            <a:r>
              <a:rPr lang="pl-PL" sz="1400" dirty="0">
                <a:solidFill>
                  <a:schemeClr val="tx1"/>
                </a:solidFill>
              </a:rPr>
              <a:t> https://www/randomwebsite.com”</a:t>
            </a:r>
            <a:endParaRPr lang="en-GB" sz="1400" dirty="0">
              <a:solidFill>
                <a:schemeClr val="tx1"/>
              </a:solidFill>
            </a:endParaRPr>
          </a:p>
        </p:txBody>
      </p:sp>
      <p:cxnSp>
        <p:nvCxnSpPr>
          <p:cNvPr id="14" name="Łącznik prosty ze strzałką 13">
            <a:extLst>
              <a:ext uri="{FF2B5EF4-FFF2-40B4-BE49-F238E27FC236}">
                <a16:creationId xmlns:a16="http://schemas.microsoft.com/office/drawing/2014/main" id="{A40A0F80-EA94-1F5C-4CCF-5708A74DB97D}"/>
              </a:ext>
            </a:extLst>
          </p:cNvPr>
          <p:cNvCxnSpPr>
            <a:cxnSpLocks/>
            <a:stCxn id="2" idx="2"/>
            <a:endCxn id="15" idx="0"/>
          </p:cNvCxnSpPr>
          <p:nvPr/>
        </p:nvCxnSpPr>
        <p:spPr>
          <a:xfrm>
            <a:off x="8994776" y="2611526"/>
            <a:ext cx="0" cy="35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rostokąt 14">
            <a:extLst>
              <a:ext uri="{FF2B5EF4-FFF2-40B4-BE49-F238E27FC236}">
                <a16:creationId xmlns:a16="http://schemas.microsoft.com/office/drawing/2014/main" id="{71A867BC-6D03-2EF7-9B94-10A2B58AB9BF}"/>
              </a:ext>
            </a:extLst>
          </p:cNvPr>
          <p:cNvSpPr/>
          <p:nvPr/>
        </p:nvSpPr>
        <p:spPr>
          <a:xfrm>
            <a:off x="6240463" y="2965593"/>
            <a:ext cx="5508625" cy="958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t>
            </a:r>
            <a:r>
              <a:rPr lang="en-GB" sz="1400" dirty="0" err="1">
                <a:solidFill>
                  <a:schemeClr val="tx1"/>
                </a:solidFill>
              </a:rPr>
              <a:t>FollowFriday</a:t>
            </a:r>
            <a:r>
              <a:rPr lang="en-GB" sz="1400" dirty="0">
                <a:solidFill>
                  <a:schemeClr val="tx1"/>
                </a:solidFill>
              </a:rPr>
              <a:t> @France_Inte @PKuchly57 @Milipol_Paris for being top engaged members in my community this week</a:t>
            </a:r>
            <a:r>
              <a:rPr lang="pl-PL" sz="1400" dirty="0">
                <a:solidFill>
                  <a:schemeClr val="tx1"/>
                </a:solidFill>
              </a:rPr>
              <a:t>, </a:t>
            </a:r>
            <a:r>
              <a:rPr lang="pl-PL" sz="1400" dirty="0" err="1">
                <a:solidFill>
                  <a:schemeClr val="tx1"/>
                </a:solidFill>
              </a:rPr>
              <a:t>see</a:t>
            </a:r>
            <a:r>
              <a:rPr lang="pl-PL" sz="1400" dirty="0">
                <a:solidFill>
                  <a:schemeClr val="tx1"/>
                </a:solidFill>
              </a:rPr>
              <a:t> </a:t>
            </a:r>
            <a:r>
              <a:rPr lang="pl-PL" sz="1400" dirty="0" err="1">
                <a:solidFill>
                  <a:schemeClr val="tx1"/>
                </a:solidFill>
              </a:rPr>
              <a:t>more</a:t>
            </a:r>
            <a:r>
              <a:rPr lang="pl-PL" sz="1400" dirty="0">
                <a:solidFill>
                  <a:schemeClr val="tx1"/>
                </a:solidFill>
              </a:rPr>
              <a:t> </a:t>
            </a:r>
            <a:r>
              <a:rPr lang="pl-PL" sz="1400" dirty="0" err="1">
                <a:solidFill>
                  <a:schemeClr val="tx1"/>
                </a:solidFill>
              </a:rPr>
              <a:t>at</a:t>
            </a:r>
            <a:r>
              <a:rPr lang="pl-PL" sz="1400" dirty="0">
                <a:solidFill>
                  <a:schemeClr val="tx1"/>
                </a:solidFill>
              </a:rPr>
              <a:t>”</a:t>
            </a:r>
            <a:endParaRPr lang="en-GB" sz="1400" dirty="0">
              <a:solidFill>
                <a:schemeClr val="tx1"/>
              </a:solidFill>
            </a:endParaRPr>
          </a:p>
        </p:txBody>
      </p:sp>
      <p:sp>
        <p:nvSpPr>
          <p:cNvPr id="19" name="Prostokąt 18">
            <a:extLst>
              <a:ext uri="{FF2B5EF4-FFF2-40B4-BE49-F238E27FC236}">
                <a16:creationId xmlns:a16="http://schemas.microsoft.com/office/drawing/2014/main" id="{71EEE69B-500B-6D51-B4D8-0ADBFFEF5E6C}"/>
              </a:ext>
            </a:extLst>
          </p:cNvPr>
          <p:cNvSpPr/>
          <p:nvPr/>
        </p:nvSpPr>
        <p:spPr>
          <a:xfrm>
            <a:off x="6240462" y="4278615"/>
            <a:ext cx="5508625" cy="958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t>
            </a:r>
            <a:r>
              <a:rPr lang="en-GB" sz="1400" dirty="0" err="1">
                <a:solidFill>
                  <a:schemeClr val="tx1"/>
                </a:solidFill>
              </a:rPr>
              <a:t>followfriday</a:t>
            </a:r>
            <a:r>
              <a:rPr lang="en-GB" sz="1400" dirty="0">
                <a:solidFill>
                  <a:schemeClr val="tx1"/>
                </a:solidFill>
              </a:rPr>
              <a:t>', 'for', 'being', 'top', 'engaged', 'members', 'in', 'my', 'community', 'this', 'week', ',', 'see', 'more', 'at']</a:t>
            </a:r>
          </a:p>
        </p:txBody>
      </p:sp>
      <p:cxnSp>
        <p:nvCxnSpPr>
          <p:cNvPr id="20" name="Łącznik prosty ze strzałką 19">
            <a:extLst>
              <a:ext uri="{FF2B5EF4-FFF2-40B4-BE49-F238E27FC236}">
                <a16:creationId xmlns:a16="http://schemas.microsoft.com/office/drawing/2014/main" id="{0E8D1B20-6257-17AC-B17A-C0A022FD8D98}"/>
              </a:ext>
            </a:extLst>
          </p:cNvPr>
          <p:cNvCxnSpPr>
            <a:cxnSpLocks/>
            <a:stCxn id="15" idx="2"/>
            <a:endCxn id="19" idx="0"/>
          </p:cNvCxnSpPr>
          <p:nvPr/>
        </p:nvCxnSpPr>
        <p:spPr>
          <a:xfrm flipH="1">
            <a:off x="8994775" y="3924548"/>
            <a:ext cx="1" cy="35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7517D784-76C2-BCE9-611C-D50958690EC1}"/>
              </a:ext>
            </a:extLst>
          </p:cNvPr>
          <p:cNvSpPr/>
          <p:nvPr/>
        </p:nvSpPr>
        <p:spPr>
          <a:xfrm>
            <a:off x="6240461" y="5592436"/>
            <a:ext cx="5508625" cy="958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['followfriday', 'for', 'be', 'top', 'engag', 'member', 'in', 'my', 'commun', 'thi', 'week', ',', 'see', 'more', 'at']</a:t>
            </a:r>
            <a:endParaRPr lang="en-GB" sz="1400" dirty="0">
              <a:solidFill>
                <a:schemeClr val="tx1"/>
              </a:solidFill>
            </a:endParaRPr>
          </a:p>
        </p:txBody>
      </p:sp>
      <p:cxnSp>
        <p:nvCxnSpPr>
          <p:cNvPr id="27" name="Łącznik prosty ze strzałką 26">
            <a:extLst>
              <a:ext uri="{FF2B5EF4-FFF2-40B4-BE49-F238E27FC236}">
                <a16:creationId xmlns:a16="http://schemas.microsoft.com/office/drawing/2014/main" id="{931CB352-0A19-AA50-0A97-455CE7A77EBA}"/>
              </a:ext>
            </a:extLst>
          </p:cNvPr>
          <p:cNvCxnSpPr>
            <a:cxnSpLocks/>
            <a:stCxn id="19" idx="2"/>
            <a:endCxn id="26" idx="0"/>
          </p:cNvCxnSpPr>
          <p:nvPr/>
        </p:nvCxnSpPr>
        <p:spPr>
          <a:xfrm flipH="1">
            <a:off x="8994774" y="5237570"/>
            <a:ext cx="1" cy="35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ole tekstowe 31">
            <a:extLst>
              <a:ext uri="{FF2B5EF4-FFF2-40B4-BE49-F238E27FC236}">
                <a16:creationId xmlns:a16="http://schemas.microsoft.com/office/drawing/2014/main" id="{3DB0492A-5BF8-7253-B52E-95F9DAE6DBAA}"/>
              </a:ext>
            </a:extLst>
          </p:cNvPr>
          <p:cNvSpPr txBox="1"/>
          <p:nvPr/>
        </p:nvSpPr>
        <p:spPr>
          <a:xfrm>
            <a:off x="8994773" y="2627039"/>
            <a:ext cx="980237" cy="338554"/>
          </a:xfrm>
          <a:prstGeom prst="rect">
            <a:avLst/>
          </a:prstGeom>
          <a:noFill/>
        </p:spPr>
        <p:txBody>
          <a:bodyPr wrap="square" rtlCol="0">
            <a:spAutoFit/>
          </a:bodyPr>
          <a:lstStyle/>
          <a:p>
            <a:r>
              <a:rPr lang="pl-PL" sz="1600" dirty="0" err="1">
                <a:latin typeface="Poppins" panose="00000500000000000000" pitchFamily="2" charset="-18"/>
                <a:cs typeface="Poppins" panose="00000500000000000000" pitchFamily="2" charset="-18"/>
              </a:rPr>
              <a:t>Regex</a:t>
            </a:r>
            <a:endParaRPr lang="en-GB" sz="1600" dirty="0">
              <a:latin typeface="Poppins" panose="00000500000000000000" pitchFamily="2" charset="-18"/>
              <a:cs typeface="Poppins" panose="00000500000000000000" pitchFamily="2" charset="-18"/>
            </a:endParaRPr>
          </a:p>
        </p:txBody>
      </p:sp>
      <p:sp>
        <p:nvSpPr>
          <p:cNvPr id="38" name="pole tekstowe 37">
            <a:extLst>
              <a:ext uri="{FF2B5EF4-FFF2-40B4-BE49-F238E27FC236}">
                <a16:creationId xmlns:a16="http://schemas.microsoft.com/office/drawing/2014/main" id="{C8D8CE7C-A9A6-8E4A-7D5C-5C1BB5DAA344}"/>
              </a:ext>
            </a:extLst>
          </p:cNvPr>
          <p:cNvSpPr txBox="1"/>
          <p:nvPr/>
        </p:nvSpPr>
        <p:spPr>
          <a:xfrm>
            <a:off x="8994773" y="3927152"/>
            <a:ext cx="2175537" cy="338554"/>
          </a:xfrm>
          <a:prstGeom prst="rect">
            <a:avLst/>
          </a:prstGeom>
          <a:noFill/>
        </p:spPr>
        <p:txBody>
          <a:bodyPr wrap="square" rtlCol="0">
            <a:spAutoFit/>
          </a:bodyPr>
          <a:lstStyle/>
          <a:p>
            <a:r>
              <a:rPr lang="pl-PL" sz="1600" dirty="0" err="1">
                <a:latin typeface="Poppins" panose="00000500000000000000" pitchFamily="2" charset="-18"/>
                <a:cs typeface="Poppins" panose="00000500000000000000" pitchFamily="2" charset="-18"/>
              </a:rPr>
              <a:t>Tokenization</a:t>
            </a:r>
            <a:endParaRPr lang="en-GB" sz="1600" dirty="0">
              <a:latin typeface="Poppins" panose="00000500000000000000" pitchFamily="2" charset="-18"/>
              <a:cs typeface="Poppins" panose="00000500000000000000" pitchFamily="2" charset="-18"/>
            </a:endParaRPr>
          </a:p>
        </p:txBody>
      </p:sp>
      <p:sp>
        <p:nvSpPr>
          <p:cNvPr id="39" name="pole tekstowe 38">
            <a:extLst>
              <a:ext uri="{FF2B5EF4-FFF2-40B4-BE49-F238E27FC236}">
                <a16:creationId xmlns:a16="http://schemas.microsoft.com/office/drawing/2014/main" id="{3140D23E-A131-362C-7AB0-1CA341A94D45}"/>
              </a:ext>
            </a:extLst>
          </p:cNvPr>
          <p:cNvSpPr txBox="1"/>
          <p:nvPr/>
        </p:nvSpPr>
        <p:spPr>
          <a:xfrm>
            <a:off x="8994773" y="5253083"/>
            <a:ext cx="2175537" cy="338554"/>
          </a:xfrm>
          <a:prstGeom prst="rect">
            <a:avLst/>
          </a:prstGeom>
          <a:noFill/>
        </p:spPr>
        <p:txBody>
          <a:bodyPr wrap="square" rtlCol="0">
            <a:spAutoFit/>
          </a:bodyPr>
          <a:lstStyle/>
          <a:p>
            <a:r>
              <a:rPr lang="pl-PL" sz="1600" dirty="0" err="1">
                <a:latin typeface="Poppins" panose="00000500000000000000" pitchFamily="2" charset="-18"/>
                <a:cs typeface="Poppins" panose="00000500000000000000" pitchFamily="2" charset="-18"/>
              </a:rPr>
              <a:t>Stemming</a:t>
            </a:r>
            <a:endParaRPr lang="en-GB" sz="16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43672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Each</a:t>
            </a:r>
            <a:r>
              <a:rPr lang="pl-PL" sz="2000" dirty="0">
                <a:latin typeface="Poppins" panose="00000500000000000000" pitchFamily="2" charset="-18"/>
                <a:cs typeface="Poppins" panose="00000500000000000000" pitchFamily="2" charset="-18"/>
              </a:rPr>
              <a:t> REGEX </a:t>
            </a:r>
            <a:r>
              <a:rPr lang="pl-PL" sz="2000" dirty="0" err="1">
                <a:latin typeface="Poppins" panose="00000500000000000000" pitchFamily="2" charset="-18"/>
                <a:cs typeface="Poppins" panose="00000500000000000000" pitchFamily="2" charset="-18"/>
              </a:rPr>
              <a:t>should</a:t>
            </a:r>
            <a:r>
              <a:rPr lang="pl-PL" sz="2000" dirty="0">
                <a:latin typeface="Poppins" panose="00000500000000000000" pitchFamily="2" charset="-18"/>
                <a:cs typeface="Poppins" panose="00000500000000000000" pitchFamily="2" charset="-18"/>
              </a:rPr>
              <a:t> start with… </a:t>
            </a:r>
            <a:r>
              <a:rPr lang="pl-PL" sz="2000" dirty="0" err="1">
                <a:latin typeface="Poppins" panose="00000500000000000000" pitchFamily="2" charset="-18"/>
                <a:cs typeface="Poppins" panose="00000500000000000000" pitchFamily="2" charset="-18"/>
              </a:rPr>
              <a:t>checking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stack-overflow</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How to </a:t>
            </a:r>
            <a:r>
              <a:rPr lang="pl-PL" sz="2000" dirty="0" err="1">
                <a:latin typeface="Poppins" panose="00000500000000000000" pitchFamily="2" charset="-18"/>
                <a:cs typeface="Poppins" panose="00000500000000000000" pitchFamily="2" charset="-18"/>
              </a:rPr>
              <a:t>remove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hyperlinks</a:t>
            </a:r>
            <a:r>
              <a:rPr lang="pl-PL" sz="2000" dirty="0">
                <a:latin typeface="Poppins" panose="00000500000000000000" pitchFamily="2" charset="-18"/>
                <a:cs typeface="Poppins" panose="00000500000000000000" pitchFamily="2" charset="-18"/>
              </a:rPr>
              <a:t> from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with REGEX?</a:t>
            </a:r>
          </a:p>
          <a:p>
            <a:r>
              <a:rPr lang="en-GB" sz="2000" dirty="0" err="1">
                <a:latin typeface="Poppins" panose="00000500000000000000" pitchFamily="2" charset="-18"/>
                <a:cs typeface="Poppins" panose="00000500000000000000" pitchFamily="2" charset="-18"/>
              </a:rPr>
              <a:t>re.sub</a:t>
            </a:r>
            <a:r>
              <a:rPr lang="en-GB" sz="2000" dirty="0">
                <a:latin typeface="Poppins" panose="00000500000000000000" pitchFamily="2" charset="-18"/>
                <a:cs typeface="Poppins" panose="00000500000000000000" pitchFamily="2" charset="-18"/>
              </a:rPr>
              <a:t>(</a:t>
            </a:r>
            <a:r>
              <a:rPr lang="en-GB" sz="2000" dirty="0" err="1">
                <a:latin typeface="Poppins" panose="00000500000000000000" pitchFamily="2" charset="-18"/>
                <a:cs typeface="Poppins" panose="00000500000000000000" pitchFamily="2" charset="-18"/>
              </a:rPr>
              <a:t>r'https</a:t>
            </a:r>
            <a:r>
              <a:rPr lang="en-GB" sz="2000" dirty="0">
                <a:latin typeface="Poppins" panose="00000500000000000000" pitchFamily="2" charset="-18"/>
                <a:cs typeface="Poppins" panose="00000500000000000000" pitchFamily="2" charset="-18"/>
              </a:rPr>
              <a:t>?://[^\s\n\r]+', ‘’, </a:t>
            </a:r>
            <a:r>
              <a:rPr lang="pl-PL" sz="2000" dirty="0" err="1">
                <a:latin typeface="Poppins" panose="00000500000000000000" pitchFamily="2" charset="-18"/>
                <a:cs typeface="Poppins" panose="00000500000000000000" pitchFamily="2" charset="-18"/>
              </a:rPr>
              <a:t>text</a:t>
            </a:r>
            <a:r>
              <a:rPr lang="en-GB" sz="2000" dirty="0">
                <a:latin typeface="Poppins" panose="00000500000000000000" pitchFamily="2" charset="-18"/>
                <a:cs typeface="Poppins" panose="00000500000000000000" pitchFamily="2" charset="-18"/>
              </a:rPr>
              <a:t>)</a:t>
            </a:r>
            <a:endParaRPr lang="pl-PL"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REGEX – „</a:t>
            </a:r>
            <a:r>
              <a:rPr lang="pl-PL" sz="2800" b="1" dirty="0" err="1">
                <a:latin typeface="Poppins" panose="00000500000000000000" pitchFamily="2" charset="-18"/>
                <a:cs typeface="Poppins" panose="00000500000000000000" pitchFamily="2" charset="-18"/>
              </a:rPr>
              <a:t>simple</a:t>
            </a:r>
            <a:r>
              <a:rPr lang="pl-PL" sz="2800" b="1" dirty="0">
                <a:latin typeface="Poppins" panose="00000500000000000000" pitchFamily="2" charset="-18"/>
                <a:cs typeface="Poppins" panose="00000500000000000000" pitchFamily="2" charset="-18"/>
              </a:rPr>
              <a:t>” but </a:t>
            </a:r>
            <a:r>
              <a:rPr lang="pl-PL" sz="2800" b="1" dirty="0" err="1">
                <a:latin typeface="Poppins" panose="00000500000000000000" pitchFamily="2" charset="-18"/>
                <a:cs typeface="Poppins" panose="00000500000000000000" pitchFamily="2" charset="-18"/>
              </a:rPr>
              <a:t>indispensable</a:t>
            </a:r>
            <a:endParaRPr lang="en-GB" sz="2800" b="1" dirty="0">
              <a:latin typeface="Poppins" panose="00000500000000000000" pitchFamily="2" charset="-18"/>
              <a:cs typeface="Poppins" panose="00000500000000000000" pitchFamily="2" charset="-18"/>
            </a:endParaRPr>
          </a:p>
        </p:txBody>
      </p:sp>
      <p:pic>
        <p:nvPicPr>
          <p:cNvPr id="6" name="Obraz 5">
            <a:extLst>
              <a:ext uri="{FF2B5EF4-FFF2-40B4-BE49-F238E27FC236}">
                <a16:creationId xmlns:a16="http://schemas.microsoft.com/office/drawing/2014/main" id="{62575108-05F9-81D7-D6B6-BE0226F7A64B}"/>
              </a:ext>
            </a:extLst>
          </p:cNvPr>
          <p:cNvPicPr>
            <a:picLocks noChangeAspect="1"/>
          </p:cNvPicPr>
          <p:nvPr/>
        </p:nvPicPr>
        <p:blipFill>
          <a:blip r:embed="rId2"/>
          <a:stretch>
            <a:fillRect/>
          </a:stretch>
        </p:blipFill>
        <p:spPr>
          <a:xfrm>
            <a:off x="434975" y="4085570"/>
            <a:ext cx="5516563" cy="2206625"/>
          </a:xfrm>
          <a:prstGeom prst="rect">
            <a:avLst/>
          </a:prstGeom>
          <a:effectLst>
            <a:outerShdw blurRad="50800" dist="38100" dir="13500000" algn="br" rotWithShape="0">
              <a:prstClr val="black">
                <a:alpha val="40000"/>
              </a:prstClr>
            </a:outerShdw>
          </a:effectLst>
        </p:spPr>
      </p:pic>
      <p:sp>
        <p:nvSpPr>
          <p:cNvPr id="7" name="Symbol zastępczy zawartości 2">
            <a:extLst>
              <a:ext uri="{FF2B5EF4-FFF2-40B4-BE49-F238E27FC236}">
                <a16:creationId xmlns:a16="http://schemas.microsoft.com/office/drawing/2014/main" id="{A7E4B3C5-3EDC-B816-F2FC-1FEB12855654}"/>
              </a:ext>
            </a:extLst>
          </p:cNvPr>
          <p:cNvSpPr txBox="1">
            <a:spLocks/>
          </p:cNvSpPr>
          <p:nvPr/>
        </p:nvSpPr>
        <p:spPr>
          <a:xfrm>
            <a:off x="6240464" y="1448416"/>
            <a:ext cx="55086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8" name="Symbol zastępczy zawartości 2">
            <a:extLst>
              <a:ext uri="{FF2B5EF4-FFF2-40B4-BE49-F238E27FC236}">
                <a16:creationId xmlns:a16="http://schemas.microsoft.com/office/drawing/2014/main" id="{B3FB8F43-718E-74D4-3AB0-89148303F2BB}"/>
              </a:ext>
            </a:extLst>
          </p:cNvPr>
          <p:cNvSpPr txBox="1">
            <a:spLocks/>
          </p:cNvSpPr>
          <p:nvPr/>
        </p:nvSpPr>
        <p:spPr>
          <a:xfrm>
            <a:off x="6232372" y="3518618"/>
            <a:ext cx="5543550" cy="2904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you</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 mix of </a:t>
            </a:r>
            <a:r>
              <a:rPr lang="pl-PL" sz="2000" dirty="0" err="1">
                <a:latin typeface="Poppins" panose="00000500000000000000" pitchFamily="2" charset="-18"/>
                <a:cs typeface="Poppins" panose="00000500000000000000" pitchFamily="2" charset="-18"/>
              </a:rPr>
              <a:t>characters</a:t>
            </a:r>
            <a:r>
              <a:rPr lang="pl-PL" sz="2000" dirty="0">
                <a:latin typeface="Poppins" panose="00000500000000000000" pitchFamily="2" charset="-18"/>
                <a:cs typeface="Poppins" panose="00000500000000000000" pitchFamily="2" charset="-18"/>
              </a:rPr>
              <a:t> and </a:t>
            </a:r>
            <a:r>
              <a:rPr lang="pl-PL" sz="2000" dirty="0" err="1">
                <a:latin typeface="Poppins" panose="00000500000000000000" pitchFamily="2" charset="-18"/>
                <a:cs typeface="Poppins" panose="00000500000000000000" pitchFamily="2" charset="-18"/>
              </a:rPr>
              <a:t>numbers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some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tokenizers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fail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e.g</a:t>
            </a:r>
            <a:r>
              <a:rPr lang="pl-PL" sz="2000" dirty="0">
                <a:latin typeface="Poppins" panose="00000500000000000000" pitchFamily="2" charset="-18"/>
                <a:cs typeface="Poppins" panose="00000500000000000000" pitchFamily="2" charset="-18"/>
              </a:rPr>
              <a:t>. </a:t>
            </a:r>
            <a:r>
              <a:rPr lang="pl-PL" sz="2000" i="1" dirty="0">
                <a:latin typeface="Poppins" panose="00000500000000000000" pitchFamily="2" charset="-18"/>
                <a:cs typeface="Poppins" panose="00000500000000000000" pitchFamily="2" charset="-18"/>
              </a:rPr>
              <a:t>„</a:t>
            </a:r>
            <a:r>
              <a:rPr lang="pl-PL" sz="2000" i="1" dirty="0" err="1">
                <a:latin typeface="Poppins" panose="00000500000000000000" pitchFamily="2" charset="-18"/>
                <a:cs typeface="Poppins" panose="00000500000000000000" pitchFamily="2" charset="-18"/>
              </a:rPr>
              <a:t>Price</a:t>
            </a:r>
            <a:r>
              <a:rPr lang="pl-PL" sz="2000" i="1" dirty="0">
                <a:latin typeface="Poppins" panose="00000500000000000000" pitchFamily="2" charset="-18"/>
                <a:cs typeface="Poppins" panose="00000500000000000000" pitchFamily="2" charset="-18"/>
              </a:rPr>
              <a:t> for </a:t>
            </a:r>
            <a:r>
              <a:rPr lang="pl-PL" sz="2000" i="1" dirty="0" err="1">
                <a:latin typeface="Poppins" panose="00000500000000000000" pitchFamily="2" charset="-18"/>
                <a:cs typeface="Poppins" panose="00000500000000000000" pitchFamily="2" charset="-18"/>
              </a:rPr>
              <a:t>this</a:t>
            </a:r>
            <a:r>
              <a:rPr lang="pl-PL" sz="2000" i="1" dirty="0">
                <a:latin typeface="Poppins" panose="00000500000000000000" pitchFamily="2" charset="-18"/>
                <a:cs typeface="Poppins" panose="00000500000000000000" pitchFamily="2" charset="-18"/>
              </a:rPr>
              <a:t> </a:t>
            </a:r>
            <a:r>
              <a:rPr lang="pl-PL" sz="2000" i="1" dirty="0" err="1">
                <a:latin typeface="Poppins" panose="00000500000000000000" pitchFamily="2" charset="-18"/>
                <a:cs typeface="Poppins" panose="00000500000000000000" pitchFamily="2" charset="-18"/>
              </a:rPr>
              <a:t>appartment</a:t>
            </a:r>
            <a:r>
              <a:rPr lang="pl-PL" sz="2000" i="1" dirty="0">
                <a:latin typeface="Poppins" panose="00000500000000000000" pitchFamily="2" charset="-18"/>
                <a:cs typeface="Poppins" panose="00000500000000000000" pitchFamily="2" charset="-18"/>
              </a:rPr>
              <a:t> </a:t>
            </a:r>
            <a:r>
              <a:rPr lang="pl-PL" sz="2000" i="1" dirty="0" err="1">
                <a:latin typeface="Poppins" panose="00000500000000000000" pitchFamily="2" charset="-18"/>
                <a:cs typeface="Poppins" panose="00000500000000000000" pitchFamily="2" charset="-18"/>
              </a:rPr>
              <a:t>is</a:t>
            </a:r>
            <a:r>
              <a:rPr lang="pl-PL" sz="2000" i="1" dirty="0">
                <a:latin typeface="Poppins" panose="00000500000000000000" pitchFamily="2" charset="-18"/>
                <a:cs typeface="Poppins" panose="00000500000000000000" pitchFamily="2" charset="-18"/>
              </a:rPr>
              <a:t> 500.0zł”</a:t>
            </a:r>
            <a:endParaRPr lang="en-GB" sz="2000" i="1" dirty="0">
              <a:latin typeface="Poppins" panose="00000500000000000000" pitchFamily="2" charset="-18"/>
              <a:cs typeface="Poppins" panose="00000500000000000000" pitchFamily="2" charset="-18"/>
            </a:endParaRPr>
          </a:p>
          <a:p>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Same </a:t>
            </a:r>
            <a:r>
              <a:rPr lang="pl-PL" sz="2000" dirty="0" err="1">
                <a:latin typeface="Poppins" panose="00000500000000000000" pitchFamily="2" charset="-18"/>
                <a:cs typeface="Poppins" panose="00000500000000000000" pitchFamily="2" charset="-18"/>
              </a:rPr>
              <a:t>applies</a:t>
            </a:r>
            <a:r>
              <a:rPr lang="pl-PL" sz="2000" dirty="0">
                <a:latin typeface="Poppins" panose="00000500000000000000" pitchFamily="2" charset="-18"/>
                <a:cs typeface="Poppins" panose="00000500000000000000" pitchFamily="2" charset="-18"/>
              </a:rPr>
              <a:t> to use of special </a:t>
            </a:r>
            <a:r>
              <a:rPr lang="pl-PL" sz="2000" dirty="0" err="1">
                <a:latin typeface="Poppins" panose="00000500000000000000" pitchFamily="2" charset="-18"/>
                <a:cs typeface="Poppins" panose="00000500000000000000" pitchFamily="2" charset="-18"/>
              </a:rPr>
              <a:t>characters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like</a:t>
            </a:r>
            <a:r>
              <a:rPr lang="pl-PL" sz="2000" dirty="0">
                <a:latin typeface="Poppins" panose="00000500000000000000" pitchFamily="2" charset="-18"/>
                <a:cs typeface="Poppins" panose="00000500000000000000" pitchFamily="2" charset="-18"/>
              </a:rPr>
              <a:t> </a:t>
            </a:r>
            <a:r>
              <a:rPr lang="en-GB" sz="2000" dirty="0">
                <a:latin typeface="Poppins" panose="00000500000000000000" pitchFamily="2" charset="-18"/>
                <a:cs typeface="Poppins" panose="00000500000000000000" pitchFamily="2" charset="-18"/>
              </a:rPr>
              <a:t>["/",":", "-", "\\","+","&lt;", "&gt;"]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used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without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spaces</a:t>
            </a:r>
            <a:r>
              <a:rPr lang="pl-PL" sz="2000" dirty="0">
                <a:latin typeface="Poppins" panose="00000500000000000000" pitchFamily="2" charset="-18"/>
                <a:cs typeface="Poppins" panose="00000500000000000000" pitchFamily="2" charset="-18"/>
              </a:rPr>
              <a:t> </a:t>
            </a:r>
            <a:endParaRPr lang="en-GB" sz="2000" dirty="0">
              <a:latin typeface="Poppins" panose="00000500000000000000" pitchFamily="2" charset="-18"/>
              <a:cs typeface="Poppins" panose="00000500000000000000" pitchFamily="2" charset="-18"/>
            </a:endParaRPr>
          </a:p>
        </p:txBody>
      </p:sp>
      <p:sp>
        <p:nvSpPr>
          <p:cNvPr id="9" name="pole tekstowe 8">
            <a:extLst>
              <a:ext uri="{FF2B5EF4-FFF2-40B4-BE49-F238E27FC236}">
                <a16:creationId xmlns:a16="http://schemas.microsoft.com/office/drawing/2014/main" id="{D7BE47D9-6581-D5B5-3161-B5597984ED20}"/>
              </a:ext>
            </a:extLst>
          </p:cNvPr>
          <p:cNvSpPr txBox="1"/>
          <p:nvPr/>
        </p:nvSpPr>
        <p:spPr>
          <a:xfrm>
            <a:off x="407988" y="3357563"/>
            <a:ext cx="5561012" cy="646331"/>
          </a:xfrm>
          <a:prstGeom prst="rect">
            <a:avLst/>
          </a:prstGeom>
          <a:noFill/>
        </p:spPr>
        <p:txBody>
          <a:bodyPr wrap="square" rtlCol="0">
            <a:spAutoFit/>
          </a:bodyPr>
          <a:lstStyle/>
          <a:p>
            <a:r>
              <a:rPr lang="pl-PL" b="1" dirty="0">
                <a:latin typeface="Poppins" panose="00000500000000000000" pitchFamily="2" charset="-18"/>
                <a:cs typeface="Poppins" panose="00000500000000000000" pitchFamily="2" charset="-18"/>
              </a:rPr>
              <a:t>REGEX 101 </a:t>
            </a:r>
            <a:r>
              <a:rPr lang="pl-PL" b="1" dirty="0" err="1">
                <a:latin typeface="Poppins" panose="00000500000000000000" pitchFamily="2" charset="-18"/>
                <a:cs typeface="Poppins" panose="00000500000000000000" pitchFamily="2" charset="-18"/>
              </a:rPr>
              <a:t>helps</a:t>
            </a:r>
            <a:r>
              <a:rPr lang="pl-PL" b="1" dirty="0">
                <a:latin typeface="Poppins" panose="00000500000000000000" pitchFamily="2" charset="-18"/>
                <a:cs typeface="Poppins" panose="00000500000000000000" pitchFamily="2" charset="-18"/>
              </a:rPr>
              <a:t> with </a:t>
            </a:r>
            <a:r>
              <a:rPr lang="pl-PL" b="1" dirty="0" err="1">
                <a:latin typeface="Poppins" panose="00000500000000000000" pitchFamily="2" charset="-18"/>
                <a:cs typeface="Poppins" panose="00000500000000000000" pitchFamily="2" charset="-18"/>
              </a:rPr>
              <a:t>testing</a:t>
            </a:r>
            <a:r>
              <a:rPr lang="pl-PL" b="1" dirty="0">
                <a:latin typeface="Poppins" panose="00000500000000000000" pitchFamily="2" charset="-18"/>
                <a:cs typeface="Poppins" panose="00000500000000000000" pitchFamily="2" charset="-18"/>
              </a:rPr>
              <a:t> and </a:t>
            </a:r>
            <a:r>
              <a:rPr lang="pl-PL" b="1" dirty="0" err="1">
                <a:latin typeface="Poppins" panose="00000500000000000000" pitchFamily="2" charset="-18"/>
                <a:cs typeface="Poppins" panose="00000500000000000000" pitchFamily="2" charset="-18"/>
              </a:rPr>
              <a:t>interpretability</a:t>
            </a:r>
            <a:r>
              <a:rPr lang="pl-PL" b="1" dirty="0">
                <a:latin typeface="Poppins" panose="00000500000000000000" pitchFamily="2" charset="-18"/>
                <a:cs typeface="Poppins" panose="00000500000000000000" pitchFamily="2" charset="-18"/>
              </a:rPr>
              <a:t> </a:t>
            </a:r>
            <a:endParaRPr lang="en-GB" b="1" dirty="0">
              <a:latin typeface="Poppins" panose="00000500000000000000" pitchFamily="2" charset="-18"/>
              <a:cs typeface="Poppins" panose="00000500000000000000" pitchFamily="2" charset="-18"/>
            </a:endParaRPr>
          </a:p>
        </p:txBody>
      </p:sp>
      <p:sp>
        <p:nvSpPr>
          <p:cNvPr id="11" name="Prostokąt: zaokrąglone rogi 10">
            <a:extLst>
              <a:ext uri="{FF2B5EF4-FFF2-40B4-BE49-F238E27FC236}">
                <a16:creationId xmlns:a16="http://schemas.microsoft.com/office/drawing/2014/main" id="{D41F1888-ABE1-DD81-2A43-651F8AFAB023}"/>
              </a:ext>
            </a:extLst>
          </p:cNvPr>
          <p:cNvSpPr/>
          <p:nvPr/>
        </p:nvSpPr>
        <p:spPr>
          <a:xfrm>
            <a:off x="6240463" y="1448416"/>
            <a:ext cx="5508625" cy="169249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Poppins" panose="00000500000000000000" pitchFamily="2" charset="-18"/>
                <a:cs typeface="Poppins" panose="00000500000000000000" pitchFamily="2" charset="-18"/>
              </a:rPr>
              <a:t>Tokenization depends on generalization and some real life case text examples is not tokenizable unless small changes are applied </a:t>
            </a:r>
          </a:p>
        </p:txBody>
      </p:sp>
    </p:spTree>
    <p:extLst>
      <p:ext uri="{BB962C8B-B14F-4D97-AF65-F5344CB8AC3E}">
        <p14:creationId xmlns:p14="http://schemas.microsoft.com/office/powerpoint/2010/main" val="234143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SoTA</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Tokenizers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complex</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handling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some</a:t>
            </a:r>
            <a:r>
              <a:rPr lang="pl-PL" sz="2000" dirty="0">
                <a:latin typeface="Poppins" panose="00000500000000000000" pitchFamily="2" charset="-18"/>
                <a:cs typeface="Poppins" panose="00000500000000000000" pitchFamily="2" charset="-18"/>
              </a:rPr>
              <a:t> most </a:t>
            </a:r>
            <a:r>
              <a:rPr lang="pl-PL" sz="2000" dirty="0" err="1">
                <a:latin typeface="Poppins" panose="00000500000000000000" pitchFamily="2" charset="-18"/>
                <a:cs typeface="Poppins" panose="00000500000000000000" pitchFamily="2" charset="-18"/>
              </a:rPr>
              <a:t>common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vocabulary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But for less </a:t>
            </a:r>
            <a:r>
              <a:rPr lang="pl-PL" sz="2000" dirty="0" err="1">
                <a:latin typeface="Poppins" panose="00000500000000000000" pitchFamily="2" charset="-18"/>
                <a:cs typeface="Poppins" panose="00000500000000000000" pitchFamily="2" charset="-18"/>
              </a:rPr>
              <a:t>frequent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represented</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multiple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tokens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Some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not be </a:t>
            </a:r>
            <a:r>
              <a:rPr lang="pl-PL" sz="2000" dirty="0" err="1">
                <a:latin typeface="Poppins" panose="00000500000000000000" pitchFamily="2" charset="-18"/>
                <a:cs typeface="Poppins" panose="00000500000000000000" pitchFamily="2" charset="-18"/>
              </a:rPr>
              <a:t>present</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tokenizer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vocab</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would</a:t>
            </a:r>
            <a:r>
              <a:rPr lang="pl-PL" sz="2000" dirty="0">
                <a:latin typeface="Poppins" panose="00000500000000000000" pitchFamily="2" charset="-18"/>
                <a:cs typeface="Poppins" panose="00000500000000000000" pitchFamily="2" charset="-18"/>
              </a:rPr>
              <a:t> et </a:t>
            </a:r>
            <a:r>
              <a:rPr lang="pl-PL" sz="2000" dirty="0" err="1">
                <a:latin typeface="Poppins" panose="00000500000000000000" pitchFamily="2" charset="-18"/>
                <a:cs typeface="Poppins" panose="00000500000000000000" pitchFamily="2" charset="-18"/>
              </a:rPr>
              <a:t>an</a:t>
            </a:r>
            <a:r>
              <a:rPr lang="pl-PL" sz="2000" dirty="0">
                <a:latin typeface="Poppins" panose="00000500000000000000" pitchFamily="2" charset="-18"/>
                <a:cs typeface="Poppins" panose="00000500000000000000" pitchFamily="2" charset="-18"/>
              </a:rPr>
              <a:t> OOV </a:t>
            </a:r>
            <a:r>
              <a:rPr lang="pl-PL" sz="2000" dirty="0" err="1">
                <a:latin typeface="Poppins" panose="00000500000000000000" pitchFamily="2" charset="-18"/>
                <a:cs typeface="Poppins" panose="00000500000000000000" pitchFamily="2" charset="-18"/>
              </a:rPr>
              <a:t>token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in BERT </a:t>
            </a:r>
            <a:r>
              <a:rPr lang="pl-PL" sz="2000" dirty="0" err="1">
                <a:latin typeface="Poppins" panose="00000500000000000000" pitchFamily="2" charset="-18"/>
                <a:cs typeface="Poppins" panose="00000500000000000000" pitchFamily="2" charset="-18"/>
              </a:rPr>
              <a:t>tokenizer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case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would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probably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still</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tokenized</a:t>
            </a:r>
            <a:r>
              <a:rPr lang="pl-PL" sz="2000" dirty="0">
                <a:latin typeface="Poppins" panose="00000500000000000000" pitchFamily="2" charset="-18"/>
                <a:cs typeface="Poppins" panose="00000500000000000000" pitchFamily="2" charset="-18"/>
              </a:rPr>
              <a:t> as </a:t>
            </a:r>
            <a:r>
              <a:rPr lang="pl-PL" sz="2000" dirty="0" err="1">
                <a:latin typeface="Poppins" panose="00000500000000000000" pitchFamily="2" charset="-18"/>
                <a:cs typeface="Poppins" panose="00000500000000000000" pitchFamily="2" charset="-18"/>
              </a:rPr>
              <a:t>chars</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Tokenization</a:t>
            </a:r>
            <a:r>
              <a:rPr lang="pl-PL" sz="2800" b="1" dirty="0">
                <a:latin typeface="Poppins" panose="00000500000000000000" pitchFamily="2" charset="-18"/>
                <a:cs typeface="Poppins" panose="00000500000000000000" pitchFamily="2" charset="-18"/>
              </a:rPr>
              <a:t> – BERT </a:t>
            </a:r>
            <a:r>
              <a:rPr lang="pl-PL" sz="2800" b="1" dirty="0" err="1">
                <a:latin typeface="Poppins" panose="00000500000000000000" pitchFamily="2" charset="-18"/>
                <a:cs typeface="Poppins" panose="00000500000000000000" pitchFamily="2" charset="-18"/>
              </a:rPr>
              <a:t>example</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42D3898A-1890-046C-2F2B-342B1BECA357}"/>
              </a:ext>
            </a:extLst>
          </p:cNvPr>
          <p:cNvSpPr txBox="1"/>
          <p:nvPr/>
        </p:nvSpPr>
        <p:spPr>
          <a:xfrm>
            <a:off x="6240464" y="1449388"/>
            <a:ext cx="5561012" cy="369332"/>
          </a:xfrm>
          <a:prstGeom prst="rect">
            <a:avLst/>
          </a:prstGeom>
          <a:noFill/>
        </p:spPr>
        <p:txBody>
          <a:bodyPr wrap="square" rtlCol="0">
            <a:spAutoFit/>
          </a:bodyPr>
          <a:lstStyle/>
          <a:p>
            <a:r>
              <a:rPr lang="pl-PL" b="1" dirty="0">
                <a:latin typeface="Poppins" panose="00000500000000000000" pitchFamily="2" charset="-18"/>
                <a:cs typeface="Poppins" panose="00000500000000000000" pitchFamily="2" charset="-18"/>
              </a:rPr>
              <a:t>BERT </a:t>
            </a:r>
            <a:r>
              <a:rPr lang="pl-PL" b="1" dirty="0" err="1">
                <a:latin typeface="Poppins" panose="00000500000000000000" pitchFamily="2" charset="-18"/>
                <a:cs typeface="Poppins" panose="00000500000000000000" pitchFamily="2" charset="-18"/>
              </a:rPr>
              <a:t>Tokenizer</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example</a:t>
            </a:r>
            <a:endParaRPr lang="en-GB" b="1" dirty="0">
              <a:latin typeface="Poppins" panose="00000500000000000000" pitchFamily="2" charset="-18"/>
              <a:cs typeface="Poppins" panose="00000500000000000000" pitchFamily="2" charset="-18"/>
            </a:endParaRPr>
          </a:p>
        </p:txBody>
      </p:sp>
      <p:sp>
        <p:nvSpPr>
          <p:cNvPr id="6" name="Symbol zastępczy zawartości 2">
            <a:extLst>
              <a:ext uri="{FF2B5EF4-FFF2-40B4-BE49-F238E27FC236}">
                <a16:creationId xmlns:a16="http://schemas.microsoft.com/office/drawing/2014/main" id="{01BFBD87-7E04-A465-26FB-731A0A3BF5DB}"/>
              </a:ext>
            </a:extLst>
          </p:cNvPr>
          <p:cNvSpPr txBox="1">
            <a:spLocks/>
          </p:cNvSpPr>
          <p:nvPr/>
        </p:nvSpPr>
        <p:spPr>
          <a:xfrm>
            <a:off x="6232372" y="1976936"/>
            <a:ext cx="5543550" cy="2904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dirty="0">
                <a:latin typeface="Poppins" panose="00000500000000000000" pitchFamily="2" charset="-18"/>
                <a:cs typeface="Poppins" panose="00000500000000000000" pitchFamily="2" charset="-18"/>
              </a:rPr>
              <a:t>Spell </a:t>
            </a:r>
            <a:r>
              <a:rPr lang="pl-PL" sz="2400" dirty="0" err="1">
                <a:latin typeface="Poppins" panose="00000500000000000000" pitchFamily="2" charset="-18"/>
                <a:cs typeface="Poppins" panose="00000500000000000000" pitchFamily="2" charset="-18"/>
              </a:rPr>
              <a:t>has</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its</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own</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token</a:t>
            </a:r>
            <a:r>
              <a:rPr lang="pl-PL" sz="2400" dirty="0">
                <a:latin typeface="Poppins" panose="00000500000000000000" pitchFamily="2" charset="-18"/>
                <a:cs typeface="Poppins" panose="00000500000000000000" pitchFamily="2" charset="-18"/>
              </a:rPr>
              <a:t> – 6297</a:t>
            </a:r>
          </a:p>
          <a:p>
            <a:r>
              <a:rPr lang="pl-PL" sz="2400" dirty="0" err="1">
                <a:latin typeface="Poppins" panose="00000500000000000000" pitchFamily="2" charset="-18"/>
                <a:cs typeface="Poppins" panose="00000500000000000000" pitchFamily="2" charset="-18"/>
              </a:rPr>
              <a:t>Mispelled</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will</a:t>
            </a:r>
            <a:r>
              <a:rPr lang="pl-PL" sz="2400" dirty="0">
                <a:latin typeface="Poppins" panose="00000500000000000000" pitchFamily="2" charset="-18"/>
                <a:cs typeface="Poppins" panose="00000500000000000000" pitchFamily="2" charset="-18"/>
              </a:rPr>
              <a:t> be </a:t>
            </a:r>
            <a:r>
              <a:rPr lang="pl-PL" sz="2400" dirty="0" err="1">
                <a:latin typeface="Poppins" panose="00000500000000000000" pitchFamily="2" charset="-18"/>
                <a:cs typeface="Poppins" panose="00000500000000000000" pitchFamily="2" charset="-18"/>
              </a:rPr>
              <a:t>tokenized</a:t>
            </a:r>
            <a:r>
              <a:rPr lang="pl-PL" sz="2400" dirty="0">
                <a:latin typeface="Poppins" panose="00000500000000000000" pitchFamily="2" charset="-18"/>
                <a:cs typeface="Poppins" panose="00000500000000000000" pitchFamily="2" charset="-18"/>
              </a:rPr>
              <a:t> as [3335, 11880,  3709], </a:t>
            </a:r>
            <a:r>
              <a:rPr lang="pl-PL" sz="2400" dirty="0" err="1">
                <a:latin typeface="Poppins" panose="00000500000000000000" pitchFamily="2" charset="-18"/>
                <a:cs typeface="Poppins" panose="00000500000000000000" pitchFamily="2" charset="-18"/>
              </a:rPr>
              <a:t>which</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corresponds</a:t>
            </a:r>
            <a:r>
              <a:rPr lang="pl-PL" sz="2400" dirty="0">
                <a:latin typeface="Poppins" panose="00000500000000000000" pitchFamily="2" charset="-18"/>
                <a:cs typeface="Poppins" panose="00000500000000000000" pitchFamily="2" charset="-18"/>
              </a:rPr>
              <a:t> to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miss</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##pel</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##led</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a:t>
            </a:r>
          </a:p>
          <a:p>
            <a:endParaRPr lang="en-GB" sz="24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2402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pPr marL="0" indent="0">
              <a:buNone/>
            </a:pPr>
            <a:r>
              <a:rPr lang="en-GB" sz="2000" dirty="0">
                <a:latin typeface="Poppins" panose="00000500000000000000" pitchFamily="2" charset="-18"/>
                <a:cs typeface="Poppins" panose="00000500000000000000" pitchFamily="2" charset="-18"/>
              </a:rPr>
              <a:t>Proceed to notebook Text- preprocessing-and-vectorization and follow steps 1-5</a:t>
            </a:r>
          </a:p>
          <a:p>
            <a:pPr marL="0" indent="0">
              <a:buNone/>
            </a:pPr>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Jupyter</a:t>
            </a:r>
            <a:r>
              <a:rPr lang="pl-PL" sz="2800" b="1" dirty="0">
                <a:latin typeface="Poppins" panose="00000500000000000000" pitchFamily="2" charset="-18"/>
                <a:cs typeface="Poppins" panose="00000500000000000000" pitchFamily="2" charset="-18"/>
              </a:rPr>
              <a:t> notebook part 1:</a:t>
            </a:r>
            <a:endParaRPr lang="en-GB" sz="2800" b="1" dirty="0">
              <a:latin typeface="Poppins" panose="00000500000000000000" pitchFamily="2" charset="-18"/>
              <a:cs typeface="Poppins" panose="00000500000000000000" pitchFamily="2" charset="-18"/>
            </a:endParaRPr>
          </a:p>
        </p:txBody>
      </p:sp>
      <p:pic>
        <p:nvPicPr>
          <p:cNvPr id="2" name="object 4">
            <a:extLst>
              <a:ext uri="{FF2B5EF4-FFF2-40B4-BE49-F238E27FC236}">
                <a16:creationId xmlns:a16="http://schemas.microsoft.com/office/drawing/2014/main" id="{99AA9662-0F91-B742-DB68-785C6EE941B5}"/>
              </a:ext>
            </a:extLst>
          </p:cNvPr>
          <p:cNvPicPr/>
          <p:nvPr/>
        </p:nvPicPr>
        <p:blipFill>
          <a:blip r:embed="rId2" cstate="print"/>
          <a:stretch>
            <a:fillRect/>
          </a:stretch>
        </p:blipFill>
        <p:spPr>
          <a:xfrm>
            <a:off x="5296318" y="230305"/>
            <a:ext cx="6799730" cy="6557321"/>
          </a:xfrm>
          <a:prstGeom prst="rect">
            <a:avLst/>
          </a:prstGeom>
        </p:spPr>
      </p:pic>
    </p:spTree>
    <p:extLst>
      <p:ext uri="{BB962C8B-B14F-4D97-AF65-F5344CB8AC3E}">
        <p14:creationId xmlns:p14="http://schemas.microsoft.com/office/powerpoint/2010/main" val="169003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Word vectors and similarity</a:t>
            </a:r>
          </a:p>
        </p:txBody>
      </p:sp>
    </p:spTree>
    <p:extLst>
      <p:ext uri="{BB962C8B-B14F-4D97-AF65-F5344CB8AC3E}">
        <p14:creationId xmlns:p14="http://schemas.microsoft.com/office/powerpoint/2010/main" val="250624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Translating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into</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might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sound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abstrack</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first</a:t>
            </a:r>
            <a:r>
              <a:rPr lang="pl-PL" sz="2000" dirty="0">
                <a:latin typeface="Poppins" panose="00000500000000000000" pitchFamily="2" charset="-18"/>
                <a:cs typeface="Poppins" panose="00000500000000000000" pitchFamily="2" charset="-18"/>
              </a:rPr>
              <a:t> but with a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corpus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large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enought</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vectorize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based</a:t>
            </a:r>
            <a:r>
              <a:rPr lang="pl-PL" sz="2000" dirty="0">
                <a:latin typeface="Poppins" panose="00000500000000000000" pitchFamily="2" charset="-18"/>
                <a:cs typeface="Poppins" panose="00000500000000000000" pitchFamily="2" charset="-18"/>
              </a:rPr>
              <a:t> on the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appear</a:t>
            </a:r>
            <a:r>
              <a:rPr lang="pl-PL" sz="2000" dirty="0">
                <a:latin typeface="Poppins" panose="00000500000000000000" pitchFamily="2" charset="-18"/>
                <a:cs typeface="Poppins" panose="00000500000000000000" pitchFamily="2" charset="-18"/>
              </a:rPr>
              <a:t> in </a:t>
            </a: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approach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-by-</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approach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want to </a:t>
            </a:r>
            <a:r>
              <a:rPr lang="pl-PL" sz="2000" dirty="0" err="1">
                <a:latin typeface="Poppins" panose="00000500000000000000" pitchFamily="2" charset="-18"/>
                <a:cs typeface="Poppins" panose="00000500000000000000" pitchFamily="2" charset="-18"/>
              </a:rPr>
              <a:t>classify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meaning</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Or </a:t>
            </a:r>
            <a:r>
              <a:rPr lang="pl-PL" sz="2000" dirty="0" err="1">
                <a:latin typeface="Poppins" panose="00000500000000000000" pitchFamily="2" charset="-18"/>
                <a:cs typeface="Poppins" panose="00000500000000000000" pitchFamily="2" charset="-18"/>
              </a:rPr>
              <a:t>any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other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-by-</a:t>
            </a:r>
            <a:r>
              <a:rPr lang="pl-PL" sz="2000" dirty="0" err="1">
                <a:latin typeface="Poppins" panose="00000500000000000000" pitchFamily="2" charset="-18"/>
                <a:cs typeface="Poppins" panose="00000500000000000000" pitchFamily="2" charset="-18"/>
              </a:rPr>
              <a:t>doc</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want to Focus on </a:t>
            </a:r>
            <a:r>
              <a:rPr lang="pl-PL" sz="2000" dirty="0" err="1">
                <a:latin typeface="Poppins" panose="00000500000000000000" pitchFamily="2" charset="-18"/>
                <a:cs typeface="Poppins" panose="00000500000000000000" pitchFamily="2" charset="-18"/>
              </a:rPr>
              <a:t>task-specific</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allow</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us</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use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vectorization</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classify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its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domain</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to </a:t>
            </a:r>
            <a:r>
              <a:rPr lang="pl-PL" sz="2800" b="1" dirty="0" err="1">
                <a:latin typeface="Poppins" panose="00000500000000000000" pitchFamily="2" charset="-18"/>
                <a:cs typeface="Poppins" panose="00000500000000000000" pitchFamily="2" charset="-18"/>
              </a:rPr>
              <a:t>vectorize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words</a:t>
            </a:r>
            <a:endParaRPr lang="en-GB" sz="2800" b="1" dirty="0">
              <a:latin typeface="Poppins" panose="00000500000000000000" pitchFamily="2" charset="-18"/>
              <a:cs typeface="Poppins" panose="00000500000000000000" pitchFamily="2" charset="-18"/>
            </a:endParaRPr>
          </a:p>
        </p:txBody>
      </p:sp>
      <p:sp>
        <p:nvSpPr>
          <p:cNvPr id="5" name="Prostokąt 4">
            <a:extLst>
              <a:ext uri="{FF2B5EF4-FFF2-40B4-BE49-F238E27FC236}">
                <a16:creationId xmlns:a16="http://schemas.microsoft.com/office/drawing/2014/main" id="{70F12A1E-6246-23BF-0061-B29B5269BDD8}"/>
              </a:ext>
            </a:extLst>
          </p:cNvPr>
          <p:cNvSpPr/>
          <p:nvPr/>
        </p:nvSpPr>
        <p:spPr>
          <a:xfrm>
            <a:off x="7510720" y="-3632543"/>
            <a:ext cx="4238368" cy="3126259"/>
          </a:xfrm>
          <a:prstGeom prst="rect">
            <a:avLst/>
          </a:prstGeom>
          <a:solidFill>
            <a:srgbClr val="FFC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pl-PL" dirty="0" err="1"/>
              <a:t>Coocurence</a:t>
            </a:r>
            <a:r>
              <a:rPr lang="pl-PL" dirty="0"/>
              <a:t> matrix / </a:t>
            </a:r>
            <a:r>
              <a:rPr lang="pl-PL" dirty="0" err="1"/>
              <a:t>similarity</a:t>
            </a:r>
            <a:endParaRPr lang="pl-PL" dirty="0"/>
          </a:p>
          <a:p>
            <a:pPr marL="285750" indent="-285750" algn="ctr">
              <a:buFont typeface="Arial" panose="020B0604020202020204" pitchFamily="34" charset="0"/>
              <a:buChar char="•"/>
            </a:pPr>
            <a:r>
              <a:rPr lang="pl-PL" dirty="0"/>
              <a:t>Word by </a:t>
            </a:r>
            <a:r>
              <a:rPr lang="pl-PL" dirty="0" err="1"/>
              <a:t>word</a:t>
            </a:r>
            <a:endParaRPr lang="pl-PL" dirty="0"/>
          </a:p>
          <a:p>
            <a:pPr marL="285750" indent="-285750" algn="ctr">
              <a:buFont typeface="Arial" panose="020B0604020202020204" pitchFamily="34" charset="0"/>
              <a:buChar char="•"/>
            </a:pPr>
            <a:r>
              <a:rPr lang="pl-PL" dirty="0"/>
              <a:t>Word by </a:t>
            </a:r>
            <a:r>
              <a:rPr lang="pl-PL" dirty="0" err="1"/>
              <a:t>doc</a:t>
            </a:r>
            <a:endParaRPr lang="pl-PL" dirty="0"/>
          </a:p>
          <a:p>
            <a:pPr marL="285750" indent="-285750" algn="ctr">
              <a:buFont typeface="Arial" panose="020B0604020202020204" pitchFamily="34" charset="0"/>
              <a:buChar char="•"/>
            </a:pPr>
            <a:endParaRPr lang="en-GB" dirty="0"/>
          </a:p>
        </p:txBody>
      </p:sp>
      <p:sp>
        <p:nvSpPr>
          <p:cNvPr id="6" name="pole tekstowe 5">
            <a:extLst>
              <a:ext uri="{FF2B5EF4-FFF2-40B4-BE49-F238E27FC236}">
                <a16:creationId xmlns:a16="http://schemas.microsoft.com/office/drawing/2014/main" id="{17E0D54F-A569-6BC5-DE3F-D9B1A7EF507C}"/>
              </a:ext>
            </a:extLst>
          </p:cNvPr>
          <p:cNvSpPr txBox="1"/>
          <p:nvPr/>
        </p:nvSpPr>
        <p:spPr>
          <a:xfrm>
            <a:off x="6240463" y="3862074"/>
            <a:ext cx="5561012" cy="923330"/>
          </a:xfrm>
          <a:prstGeom prst="rect">
            <a:avLst/>
          </a:prstGeom>
          <a:noFill/>
        </p:spPr>
        <p:txBody>
          <a:bodyPr wrap="square" rtlCol="0">
            <a:spAutoFit/>
          </a:bodyPr>
          <a:lstStyle/>
          <a:p>
            <a:r>
              <a:rPr lang="pl-PL" b="1" dirty="0">
                <a:latin typeface="Poppins" panose="00000500000000000000" pitchFamily="2" charset="-18"/>
                <a:cs typeface="Poppins" panose="00000500000000000000" pitchFamily="2" charset="-18"/>
              </a:rPr>
              <a:t>Co-</a:t>
            </a:r>
            <a:r>
              <a:rPr lang="pl-PL" b="1" dirty="0" err="1">
                <a:latin typeface="Poppins" panose="00000500000000000000" pitchFamily="2" charset="-18"/>
                <a:cs typeface="Poppins" panose="00000500000000000000" pitchFamily="2" charset="-18"/>
              </a:rPr>
              <a:t>occurrence</a:t>
            </a:r>
            <a:r>
              <a:rPr lang="pl-PL" b="1" dirty="0">
                <a:latin typeface="Poppins" panose="00000500000000000000" pitchFamily="2" charset="-18"/>
                <a:cs typeface="Poppins" panose="00000500000000000000" pitchFamily="2" charset="-18"/>
              </a:rPr>
              <a:t> matrix </a:t>
            </a:r>
            <a:r>
              <a:rPr lang="pl-PL" b="1" dirty="0" err="1">
                <a:latin typeface="Poppins" panose="00000500000000000000" pitchFamily="2" charset="-18"/>
                <a:cs typeface="Poppins" panose="00000500000000000000" pitchFamily="2" charset="-18"/>
              </a:rPr>
              <a:t>allows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gives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us</a:t>
            </a:r>
            <a:r>
              <a:rPr lang="pl-PL" b="1" dirty="0">
                <a:latin typeface="Poppins" panose="00000500000000000000" pitchFamily="2" charset="-18"/>
                <a:cs typeface="Poppins" panose="00000500000000000000" pitchFamily="2" charset="-18"/>
              </a:rPr>
              <a:t> a </a:t>
            </a:r>
            <a:r>
              <a:rPr lang="pl-PL" b="1" dirty="0" err="1">
                <a:latin typeface="Poppins" panose="00000500000000000000" pitchFamily="2" charset="-18"/>
                <a:cs typeface="Poppins" panose="00000500000000000000" pitchFamily="2" charset="-18"/>
              </a:rPr>
              <a:t>meaningful</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word</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vector</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based</a:t>
            </a:r>
            <a:r>
              <a:rPr lang="pl-PL" b="1" dirty="0">
                <a:latin typeface="Poppins" panose="00000500000000000000" pitchFamily="2" charset="-18"/>
                <a:cs typeface="Poppins" panose="00000500000000000000" pitchFamily="2" charset="-18"/>
              </a:rPr>
              <a:t> on </a:t>
            </a:r>
            <a:r>
              <a:rPr lang="pl-PL" b="1" dirty="0" err="1">
                <a:latin typeface="Poppins" panose="00000500000000000000" pitchFamily="2" charset="-18"/>
                <a:cs typeface="Poppins" panose="00000500000000000000" pitchFamily="2" charset="-18"/>
              </a:rPr>
              <a:t>words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context</a:t>
            </a:r>
            <a:endParaRPr lang="en-GB" b="1" dirty="0">
              <a:latin typeface="Poppins" panose="00000500000000000000" pitchFamily="2" charset="-18"/>
              <a:cs typeface="Poppins" panose="00000500000000000000" pitchFamily="2" charset="-18"/>
            </a:endParaRPr>
          </a:p>
        </p:txBody>
      </p:sp>
      <p:graphicFrame>
        <p:nvGraphicFramePr>
          <p:cNvPr id="7" name="Tabela 7">
            <a:extLst>
              <a:ext uri="{FF2B5EF4-FFF2-40B4-BE49-F238E27FC236}">
                <a16:creationId xmlns:a16="http://schemas.microsoft.com/office/drawing/2014/main" id="{B7C7069F-277C-EB6C-66A8-CDF02429719A}"/>
              </a:ext>
            </a:extLst>
          </p:cNvPr>
          <p:cNvGraphicFramePr>
            <a:graphicFrameLocks noGrp="1"/>
          </p:cNvGraphicFramePr>
          <p:nvPr>
            <p:extLst>
              <p:ext uri="{D42A27DB-BD31-4B8C-83A1-F6EECF244321}">
                <p14:modId xmlns:p14="http://schemas.microsoft.com/office/powerpoint/2010/main" val="2874711502"/>
              </p:ext>
            </p:extLst>
          </p:nvPr>
        </p:nvGraphicFramePr>
        <p:xfrm>
          <a:off x="6240462" y="4527224"/>
          <a:ext cx="5508624" cy="741680"/>
        </p:xfrm>
        <a:graphic>
          <a:graphicData uri="http://schemas.openxmlformats.org/drawingml/2006/table">
            <a:tbl>
              <a:tblPr firstRow="1" bandRow="1">
                <a:tableStyleId>{5C22544A-7EE6-4342-B048-85BDC9FD1C3A}</a:tableStyleId>
              </a:tblPr>
              <a:tblGrid>
                <a:gridCol w="1377156">
                  <a:extLst>
                    <a:ext uri="{9D8B030D-6E8A-4147-A177-3AD203B41FA5}">
                      <a16:colId xmlns:a16="http://schemas.microsoft.com/office/drawing/2014/main" val="1602598353"/>
                    </a:ext>
                  </a:extLst>
                </a:gridCol>
                <a:gridCol w="1377156">
                  <a:extLst>
                    <a:ext uri="{9D8B030D-6E8A-4147-A177-3AD203B41FA5}">
                      <a16:colId xmlns:a16="http://schemas.microsoft.com/office/drawing/2014/main" val="155937399"/>
                    </a:ext>
                  </a:extLst>
                </a:gridCol>
                <a:gridCol w="1377156">
                  <a:extLst>
                    <a:ext uri="{9D8B030D-6E8A-4147-A177-3AD203B41FA5}">
                      <a16:colId xmlns:a16="http://schemas.microsoft.com/office/drawing/2014/main" val="1071273694"/>
                    </a:ext>
                  </a:extLst>
                </a:gridCol>
                <a:gridCol w="1377156">
                  <a:extLst>
                    <a:ext uri="{9D8B030D-6E8A-4147-A177-3AD203B41FA5}">
                      <a16:colId xmlns:a16="http://schemas.microsoft.com/office/drawing/2014/main" val="1039759679"/>
                    </a:ext>
                  </a:extLst>
                </a:gridCol>
              </a:tblGrid>
              <a:tr h="370840">
                <a:tc>
                  <a:txBody>
                    <a:bodyPr/>
                    <a:lstStyle/>
                    <a:p>
                      <a:endParaRPr lang="en-GB"/>
                    </a:p>
                  </a:txBody>
                  <a:tcPr/>
                </a:tc>
                <a:tc>
                  <a:txBody>
                    <a:bodyPr/>
                    <a:lstStyle/>
                    <a:p>
                      <a:r>
                        <a:rPr lang="pl-PL" dirty="0"/>
                        <a:t>popular</a:t>
                      </a:r>
                      <a:endParaRPr lang="en-GB" dirty="0"/>
                    </a:p>
                  </a:txBody>
                  <a:tcPr/>
                </a:tc>
                <a:tc>
                  <a:txBody>
                    <a:bodyPr/>
                    <a:lstStyle/>
                    <a:p>
                      <a:r>
                        <a:rPr lang="pl-PL" dirty="0"/>
                        <a:t>science</a:t>
                      </a:r>
                      <a:endParaRPr lang="en-GB" dirty="0"/>
                    </a:p>
                  </a:txBody>
                  <a:tcPr/>
                </a:tc>
                <a:tc>
                  <a:txBody>
                    <a:bodyPr/>
                    <a:lstStyle/>
                    <a:p>
                      <a:r>
                        <a:rPr lang="pl-PL" dirty="0" err="1"/>
                        <a:t>quality</a:t>
                      </a:r>
                      <a:endParaRPr lang="en-GB" dirty="0"/>
                    </a:p>
                  </a:txBody>
                  <a:tcPr/>
                </a:tc>
                <a:extLst>
                  <a:ext uri="{0D108BD9-81ED-4DB2-BD59-A6C34878D82A}">
                    <a16:rowId xmlns:a16="http://schemas.microsoft.com/office/drawing/2014/main" val="1369064813"/>
                  </a:ext>
                </a:extLst>
              </a:tr>
              <a:tr h="370840">
                <a:tc>
                  <a:txBody>
                    <a:bodyPr/>
                    <a:lstStyle/>
                    <a:p>
                      <a:r>
                        <a:rPr lang="pl-PL" dirty="0"/>
                        <a:t>data</a:t>
                      </a:r>
                      <a:endParaRPr lang="en-GB" dirty="0"/>
                    </a:p>
                  </a:txBody>
                  <a:tcPr/>
                </a:tc>
                <a:tc>
                  <a:txBody>
                    <a:bodyPr/>
                    <a:lstStyle/>
                    <a:p>
                      <a:r>
                        <a:rPr lang="pl-PL" dirty="0"/>
                        <a:t>2</a:t>
                      </a:r>
                      <a:endParaRPr lang="en-GB" dirty="0"/>
                    </a:p>
                  </a:txBody>
                  <a:tcPr/>
                </a:tc>
                <a:tc>
                  <a:txBody>
                    <a:bodyPr/>
                    <a:lstStyle/>
                    <a:p>
                      <a:r>
                        <a:rPr lang="pl-PL" dirty="0"/>
                        <a:t>1</a:t>
                      </a:r>
                      <a:endParaRPr lang="en-GB" dirty="0"/>
                    </a:p>
                  </a:txBody>
                  <a:tcPr/>
                </a:tc>
                <a:tc>
                  <a:txBody>
                    <a:bodyPr/>
                    <a:lstStyle/>
                    <a:p>
                      <a:r>
                        <a:rPr lang="pl-PL" dirty="0"/>
                        <a:t>1</a:t>
                      </a:r>
                      <a:endParaRPr lang="en-GB" dirty="0"/>
                    </a:p>
                  </a:txBody>
                  <a:tcPr/>
                </a:tc>
                <a:extLst>
                  <a:ext uri="{0D108BD9-81ED-4DB2-BD59-A6C34878D82A}">
                    <a16:rowId xmlns:a16="http://schemas.microsoft.com/office/drawing/2014/main" val="1414833605"/>
                  </a:ext>
                </a:extLst>
              </a:tr>
            </a:tbl>
          </a:graphicData>
        </a:graphic>
      </p:graphicFrame>
      <p:sp>
        <p:nvSpPr>
          <p:cNvPr id="8" name="Prostokąt: zaokrąglone rogi 7">
            <a:extLst>
              <a:ext uri="{FF2B5EF4-FFF2-40B4-BE49-F238E27FC236}">
                <a16:creationId xmlns:a16="http://schemas.microsoft.com/office/drawing/2014/main" id="{05AAD1CC-24F0-E5F4-FAA4-72ACA0FFC93C}"/>
              </a:ext>
            </a:extLst>
          </p:cNvPr>
          <p:cNvSpPr/>
          <p:nvPr/>
        </p:nvSpPr>
        <p:spPr>
          <a:xfrm>
            <a:off x="6240461" y="1420515"/>
            <a:ext cx="5508625" cy="193704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highlight>
                  <a:srgbClr val="FFFF00"/>
                </a:highlight>
                <a:latin typeface="Poppins" panose="00000500000000000000" pitchFamily="2" charset="-18"/>
                <a:cs typeface="Poppins" panose="00000500000000000000" pitchFamily="2" charset="-18"/>
              </a:rPr>
              <a:t>Data</a:t>
            </a:r>
            <a:r>
              <a:rPr lang="pl-PL" b="1" dirty="0">
                <a:solidFill>
                  <a:schemeClr val="tx1"/>
                </a:solidFill>
                <a:latin typeface="Poppins" panose="00000500000000000000" pitchFamily="2" charset="-18"/>
                <a:cs typeface="Poppins" panose="00000500000000000000" pitchFamily="2" charset="-18"/>
              </a:rPr>
              <a:t> </a:t>
            </a:r>
            <a:r>
              <a:rPr lang="pl-PL" dirty="0">
                <a:solidFill>
                  <a:schemeClr val="tx1"/>
                </a:solidFill>
                <a:latin typeface="Poppins" panose="00000500000000000000" pitchFamily="2" charset="-18"/>
                <a:cs typeface="Poppins" panose="00000500000000000000" pitchFamily="2" charset="-18"/>
              </a:rPr>
              <a:t>Science</a:t>
            </a:r>
            <a:r>
              <a:rPr lang="pl-PL" b="1"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a:t>
            </a:r>
            <a:r>
              <a:rPr lang="pl-PL" b="1" dirty="0">
                <a:solidFill>
                  <a:schemeClr val="tx1"/>
                </a:solidFill>
                <a:highlight>
                  <a:srgbClr val="FFFF00"/>
                </a:highlight>
                <a:latin typeface="Poppins" panose="00000500000000000000" pitchFamily="2" charset="-18"/>
                <a:cs typeface="Poppins" panose="00000500000000000000" pitchFamily="2" charset="-18"/>
              </a:rPr>
              <a:t>popular</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these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days</a:t>
            </a:r>
            <a:endParaRPr lang="pl-PL" dirty="0">
              <a:solidFill>
                <a:schemeClr val="tx1"/>
              </a:solidFill>
              <a:latin typeface="Poppins" panose="00000500000000000000" pitchFamily="2" charset="-18"/>
              <a:cs typeface="Poppins" panose="00000500000000000000" pitchFamily="2" charset="-18"/>
            </a:endParaRPr>
          </a:p>
          <a:p>
            <a:pPr algn="ctr"/>
            <a:endParaRPr lang="pl-PL" dirty="0">
              <a:solidFill>
                <a:schemeClr val="tx1"/>
              </a:solidFill>
              <a:latin typeface="Poppins" panose="00000500000000000000" pitchFamily="2" charset="-18"/>
              <a:cs typeface="Poppins" panose="00000500000000000000" pitchFamily="2" charset="-18"/>
            </a:endParaRPr>
          </a:p>
          <a:p>
            <a:pPr algn="ctr"/>
            <a:r>
              <a:rPr lang="pl-PL" dirty="0" err="1">
                <a:solidFill>
                  <a:schemeClr val="tx1"/>
                </a:solidFill>
                <a:latin typeface="Poppins" panose="00000500000000000000" pitchFamily="2" charset="-18"/>
                <a:cs typeface="Poppins" panose="00000500000000000000" pitchFamily="2" charset="-18"/>
              </a:rPr>
              <a:t>Quality</a:t>
            </a:r>
            <a:r>
              <a:rPr lang="pl-PL" dirty="0">
                <a:solidFill>
                  <a:schemeClr val="tx1"/>
                </a:solidFill>
                <a:latin typeface="Poppins" panose="00000500000000000000" pitchFamily="2" charset="-18"/>
                <a:cs typeface="Poppins" panose="00000500000000000000" pitchFamily="2" charset="-18"/>
              </a:rPr>
              <a:t> of </a:t>
            </a:r>
            <a:r>
              <a:rPr lang="pl-PL" b="1" dirty="0">
                <a:solidFill>
                  <a:schemeClr val="tx1"/>
                </a:solidFill>
                <a:highlight>
                  <a:srgbClr val="FFFF00"/>
                </a:highlight>
                <a:latin typeface="Poppins" panose="00000500000000000000" pitchFamily="2" charset="-18"/>
                <a:cs typeface="Poppins" panose="00000500000000000000" pitchFamily="2" charset="-18"/>
              </a:rPr>
              <a:t>data</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a:t>
            </a:r>
            <a:r>
              <a:rPr lang="pl-PL" b="1" dirty="0">
                <a:solidFill>
                  <a:schemeClr val="tx1"/>
                </a:solidFill>
                <a:highlight>
                  <a:srgbClr val="FFFF00"/>
                </a:highlight>
                <a:latin typeface="Poppins" panose="00000500000000000000" pitchFamily="2" charset="-18"/>
                <a:cs typeface="Poppins" panose="00000500000000000000" pitchFamily="2" charset="-18"/>
              </a:rPr>
              <a:t>popular</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issue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among</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companies</a:t>
            </a:r>
            <a:endParaRPr lang="pl-PL"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81148654"/>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2363</Words>
  <Application>Microsoft Office PowerPoint</Application>
  <PresentationFormat>Panoramiczny</PresentationFormat>
  <Paragraphs>232</Paragraphs>
  <Slides>30</Slides>
  <Notes>0</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30</vt:i4>
      </vt:variant>
    </vt:vector>
  </HeadingPairs>
  <TitlesOfParts>
    <vt:vector size="39" baseType="lpstr">
      <vt:lpstr>Arial</vt:lpstr>
      <vt:lpstr>Arial Black</vt:lpstr>
      <vt:lpstr>Calibri</vt:lpstr>
      <vt:lpstr>Calibri Light</vt:lpstr>
      <vt:lpstr>guardian-text-oreilly</vt:lpstr>
      <vt:lpstr>Lucida Sans Unicode</vt:lpstr>
      <vt:lpstr>Poppins</vt:lpstr>
      <vt:lpstr>Poppins Bold</vt:lpstr>
      <vt:lpstr>Motyw pakietu Office</vt:lpstr>
      <vt:lpstr>Natural Language Processing</vt:lpstr>
      <vt:lpstr>Prezentacja programu PowerPoint</vt:lpstr>
      <vt:lpstr>Text preparation and tokenization</vt:lpstr>
      <vt:lpstr>Prezentacja programu PowerPoint</vt:lpstr>
      <vt:lpstr>Prezentacja programu PowerPoint</vt:lpstr>
      <vt:lpstr>Prezentacja programu PowerPoint</vt:lpstr>
      <vt:lpstr>Prezentacja programu PowerPoint</vt:lpstr>
      <vt:lpstr>Word vectors and similarity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Sequence models</vt:lpstr>
      <vt:lpstr>Prezentacja programu PowerPoint</vt:lpstr>
      <vt:lpstr>Prezentacja programu PowerPoint</vt:lpstr>
      <vt:lpstr>Prezentacja programu PowerPoint</vt:lpstr>
      <vt:lpstr>Attention &amp; Transformers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jan majewski</dc:creator>
  <cp:lastModifiedBy>jan majewski</cp:lastModifiedBy>
  <cp:revision>22</cp:revision>
  <dcterms:created xsi:type="dcterms:W3CDTF">2022-12-12T17:14:53Z</dcterms:created>
  <dcterms:modified xsi:type="dcterms:W3CDTF">2023-12-15T18:40:17Z</dcterms:modified>
</cp:coreProperties>
</file>