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embeddedFontLst>
    <p:embeddedFont>
      <p:font typeface="Poppins" panose="00000500000000000000" pitchFamily="2" charset="-18"/>
      <p:regular r:id="rId32"/>
      <p:bold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092">
          <p15:clr>
            <a:srgbClr val="A4A3A4"/>
          </p15:clr>
        </p15:guide>
        <p15:guide id="2" pos="3840">
          <p15:clr>
            <a:srgbClr val="A4A3A4"/>
          </p15:clr>
        </p15:guide>
        <p15:guide id="3" pos="257">
          <p15:clr>
            <a:srgbClr val="A4A3A4"/>
          </p15:clr>
        </p15:guide>
        <p15:guide id="4" pos="7423">
          <p15:clr>
            <a:srgbClr val="A4A3A4"/>
          </p15:clr>
        </p15:guide>
        <p15:guide id="5" orient="horz" pos="414">
          <p15:clr>
            <a:srgbClr val="A4A3A4"/>
          </p15:clr>
        </p15:guide>
        <p15:guide id="6" pos="3749">
          <p15:clr>
            <a:srgbClr val="A4A3A4"/>
          </p15:clr>
        </p15:guide>
        <p15:guide id="7" pos="3931">
          <p15:clr>
            <a:srgbClr val="A4A3A4"/>
          </p15:clr>
        </p15:guide>
        <p15:guide id="8" orient="horz" pos="913">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i5ZT2p69S3k3M9oo2Nns7etjoa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5" d="100"/>
          <a:sy n="135" d="100"/>
        </p:scale>
        <p:origin x="138" y="660"/>
      </p:cViewPr>
      <p:guideLst>
        <p:guide orient="horz" pos="2092"/>
        <p:guide pos="3840"/>
        <p:guide pos="257"/>
        <p:guide pos="7423"/>
        <p:guide orient="horz" pos="414"/>
        <p:guide pos="3749"/>
        <p:guide pos="3931"/>
        <p:guide orient="horz" pos="9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l-PL"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acab227c09_1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2acab227c09_1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ae502b7976_1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ae502b7976_1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ae502b7976_1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pl-PL"/>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adae801da6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adae801da6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g2adae801da6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pl-PL"/>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acab227c09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acab227c09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2acab227c09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pl-PL"/>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adae801da6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adae801da6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g2adae801da6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pl-PL"/>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adae801da6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adae801da6_0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g2adae801da6_0_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pl-PL"/>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adae801da6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adae801da6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g2adae801da6_0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pl-PL"/>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adae801da6_0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adae801da6_0_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g2adae801da6_0_4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l-PL"/>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adae801da6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adae801da6_0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g2adae801da6_0_5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pl-PL"/>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ae502b7976_1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ae502b7976_1_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g2ae502b7976_1_8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pl-PL"/>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acab227c09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acab227c09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g2acab227c09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pl-PL"/>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ae502b7976_1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ae502b7976_1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g2ae502b7976_1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pl-PL"/>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ae502b7976_1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ae502b7976_1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g2ae502b7976_1_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pl-PL"/>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ae502b797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ae502b7976_1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g2ae502b7976_1_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pl-PL"/>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ae502b7976_1_9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g2ae502b7976_1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ae502b7976_1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ae502b7976_1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g2ae502b7976_1_9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pl-PL"/>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ae502b7976_1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ae502b7976_1_10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g2ae502b7976_1_10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pl-PL"/>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acab227c09_1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2acab227c09_1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ae502b7976_1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ae502b7976_1_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2ae502b7976_1_4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pl-PL"/>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ae502b7976_1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2ae502b7976_1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adae801da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adae801da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ajd tytułowy"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ytuł i tekst pionowy"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ytuł pionowy i teks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ytuł i zawartość" type="obj">
  <p:cSld name="OBJECT">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Nagłówek sekcji" type="secHead">
  <p:cSld name="SECTION_HEADER">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wa elementy zawartości" type="twoObj">
  <p:cSld name="TWO_OBJECTS">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orównanie"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ylko tytuł"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usty"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Zawartość z podpisem"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braz z podpisem"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0"/>
          <p:cNvSpPr>
            <a:spLocks noGrp="1"/>
          </p:cNvSpPr>
          <p:nvPr>
            <p:ph type="pic" idx="2"/>
          </p:nvPr>
        </p:nvSpPr>
        <p:spPr>
          <a:xfrm>
            <a:off x="5183188" y="987425"/>
            <a:ext cx="6172200" cy="4873625"/>
          </a:xfrm>
          <a:prstGeom prst="rect">
            <a:avLst/>
          </a:prstGeom>
          <a:noFill/>
          <a:ln>
            <a:noFill/>
          </a:ln>
        </p:spPr>
      </p:sp>
      <p:sp>
        <p:nvSpPr>
          <p:cNvPr id="68" name="Google Shape;68;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l-PL"/>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hyperlink" Target="https://towardsdatascience.com/why-are-advanced-rag-methods-crucial-for-the-future-of-ai-462e0dc5a208"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Poppins"/>
              <a:buNone/>
            </a:pPr>
            <a:r>
              <a:rPr lang="pl-PL" b="1">
                <a:latin typeface="Poppins"/>
                <a:ea typeface="Poppins"/>
                <a:cs typeface="Poppins"/>
                <a:sym typeface="Poppins"/>
              </a:rPr>
              <a:t>Natural Language Processing</a:t>
            </a:r>
            <a:endParaRPr b="1">
              <a:latin typeface="Poppins"/>
              <a:ea typeface="Poppins"/>
              <a:cs typeface="Poppins"/>
              <a:sym typeface="Poppins"/>
            </a:endParaRPr>
          </a:p>
        </p:txBody>
      </p:sp>
      <p:sp>
        <p:nvSpPr>
          <p:cNvPr id="89" name="Google Shape;89;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pl-PL" sz="2400" b="1">
                <a:latin typeface="Poppins"/>
                <a:ea typeface="Poppins"/>
                <a:cs typeface="Poppins"/>
                <a:sym typeface="Poppins"/>
              </a:rPr>
              <a:t>Large Language Models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2acab227c09_1_29"/>
          <p:cNvSpPr txBox="1"/>
          <p:nvPr/>
        </p:nvSpPr>
        <p:spPr>
          <a:xfrm>
            <a:off x="184225" y="1089000"/>
            <a:ext cx="11157000" cy="49626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1500"/>
              </a:spcBef>
              <a:spcAft>
                <a:spcPts val="0"/>
              </a:spcAft>
              <a:buClr>
                <a:srgbClr val="374151"/>
              </a:buClr>
              <a:buSzPts val="1200"/>
              <a:buFont typeface="Poppins"/>
              <a:buNone/>
            </a:pPr>
            <a:r>
              <a:rPr lang="pl-PL" sz="1200" b="1">
                <a:solidFill>
                  <a:srgbClr val="374151"/>
                </a:solidFill>
                <a:latin typeface="Poppins"/>
                <a:ea typeface="Poppins"/>
                <a:cs typeface="Poppins"/>
                <a:sym typeface="Poppins"/>
              </a:rPr>
              <a:t>GLUE </a:t>
            </a:r>
            <a:r>
              <a:rPr lang="pl-PL" sz="1200">
                <a:solidFill>
                  <a:srgbClr val="374151"/>
                </a:solidFill>
                <a:latin typeface="Poppins"/>
                <a:ea typeface="Poppins"/>
                <a:cs typeface="Poppins"/>
                <a:sym typeface="Poppins"/>
              </a:rPr>
              <a:t>(General Language Understanding Evaluation) and SuperGLUE Benchmarks:</a:t>
            </a:r>
            <a:endParaRPr sz="1200">
              <a:solidFill>
                <a:srgbClr val="374151"/>
              </a:solidFill>
              <a:latin typeface="Poppins"/>
              <a:ea typeface="Poppins"/>
              <a:cs typeface="Poppins"/>
              <a:sym typeface="Poppins"/>
            </a:endParaRPr>
          </a:p>
          <a:p>
            <a:pPr marL="914400" lvl="1" indent="-3048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Designed to evaluate natural language understanding (NLU).</a:t>
            </a:r>
            <a:endParaRPr sz="1200">
              <a:solidFill>
                <a:srgbClr val="374151"/>
              </a:solidFill>
              <a:latin typeface="Poppins"/>
              <a:ea typeface="Poppins"/>
              <a:cs typeface="Poppins"/>
              <a:sym typeface="Poppins"/>
            </a:endParaRPr>
          </a:p>
          <a:p>
            <a:pPr marL="914400" lvl="1" indent="-3048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Includes a series of tasks like sentiment analysis, question answering, and textual entailment.</a:t>
            </a:r>
            <a:endParaRPr sz="1200">
              <a:solidFill>
                <a:srgbClr val="374151"/>
              </a:solidFill>
              <a:latin typeface="Poppins"/>
              <a:ea typeface="Poppins"/>
              <a:cs typeface="Poppins"/>
              <a:sym typeface="Poppins"/>
            </a:endParaRPr>
          </a:p>
          <a:p>
            <a:pPr marL="914400" lvl="1" indent="-3048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SuperGLUE is an advanced version of GLUE with more challenging tasks.</a:t>
            </a:r>
            <a:endParaRPr sz="1200">
              <a:solidFill>
                <a:srgbClr val="374151"/>
              </a:solidFill>
              <a:latin typeface="Poppins"/>
              <a:ea typeface="Poppins"/>
              <a:cs typeface="Poppins"/>
              <a:sym typeface="Poppins"/>
            </a:endParaRPr>
          </a:p>
          <a:p>
            <a:pPr marL="457200" lvl="0" indent="-228600" algn="l" rtl="0">
              <a:lnSpc>
                <a:spcPct val="115000"/>
              </a:lnSpc>
              <a:spcBef>
                <a:spcPts val="0"/>
              </a:spcBef>
              <a:spcAft>
                <a:spcPts val="0"/>
              </a:spcAft>
              <a:buClr>
                <a:srgbClr val="374151"/>
              </a:buClr>
              <a:buSzPts val="1200"/>
              <a:buFont typeface="Poppins"/>
              <a:buNone/>
            </a:pPr>
            <a:endParaRPr sz="1200">
              <a:solidFill>
                <a:srgbClr val="374151"/>
              </a:solidFill>
              <a:latin typeface="Poppins"/>
              <a:ea typeface="Poppins"/>
              <a:cs typeface="Poppins"/>
              <a:sym typeface="Poppins"/>
            </a:endParaRPr>
          </a:p>
          <a:p>
            <a:pPr marL="457200" lvl="0" indent="-228600" algn="l" rtl="0">
              <a:lnSpc>
                <a:spcPct val="115000"/>
              </a:lnSpc>
              <a:spcBef>
                <a:spcPts val="0"/>
              </a:spcBef>
              <a:spcAft>
                <a:spcPts val="0"/>
              </a:spcAft>
              <a:buClr>
                <a:srgbClr val="374151"/>
              </a:buClr>
              <a:buSzPts val="1200"/>
              <a:buFont typeface="Poppins"/>
              <a:buNone/>
            </a:pPr>
            <a:r>
              <a:rPr lang="pl-PL" sz="1200" b="1">
                <a:solidFill>
                  <a:srgbClr val="374151"/>
                </a:solidFill>
                <a:latin typeface="Poppins"/>
                <a:ea typeface="Poppins"/>
                <a:cs typeface="Poppins"/>
                <a:sym typeface="Poppins"/>
              </a:rPr>
              <a:t>BLEU  </a:t>
            </a:r>
            <a:r>
              <a:rPr lang="pl-PL" sz="1200">
                <a:solidFill>
                  <a:srgbClr val="374151"/>
                </a:solidFill>
                <a:latin typeface="Poppins"/>
                <a:ea typeface="Poppins"/>
                <a:cs typeface="Poppins"/>
                <a:sym typeface="Poppins"/>
              </a:rPr>
              <a:t>(Bilingual Evaluation Understudy) Score for Translation Tasks:</a:t>
            </a:r>
            <a:endParaRPr sz="1200">
              <a:solidFill>
                <a:srgbClr val="374151"/>
              </a:solidFill>
              <a:latin typeface="Poppins"/>
              <a:ea typeface="Poppins"/>
              <a:cs typeface="Poppins"/>
              <a:sym typeface="Poppins"/>
            </a:endParaRPr>
          </a:p>
          <a:p>
            <a:pPr marL="914400" lvl="1" indent="-3048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Commonly used for evaluating the quality of machine-translated text compared to human translations.</a:t>
            </a:r>
            <a:endParaRPr sz="1200">
              <a:solidFill>
                <a:srgbClr val="374151"/>
              </a:solidFill>
              <a:latin typeface="Poppins"/>
              <a:ea typeface="Poppins"/>
              <a:cs typeface="Poppins"/>
              <a:sym typeface="Poppins"/>
            </a:endParaRPr>
          </a:p>
          <a:p>
            <a:pPr marL="914400" lvl="1" indent="-3048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Focuses on how many words and phrases in the machine translation appear in the human translation.</a:t>
            </a:r>
            <a:endParaRPr sz="1200">
              <a:solidFill>
                <a:srgbClr val="374151"/>
              </a:solidFill>
              <a:latin typeface="Poppins"/>
              <a:ea typeface="Poppins"/>
              <a:cs typeface="Poppins"/>
              <a:sym typeface="Poppins"/>
            </a:endParaRPr>
          </a:p>
          <a:p>
            <a:pPr marL="914400" lvl="1" indent="-3048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Commonly used for text translation</a:t>
            </a:r>
            <a:endParaRPr sz="1200">
              <a:solidFill>
                <a:srgbClr val="374151"/>
              </a:solidFill>
              <a:latin typeface="Poppins"/>
              <a:ea typeface="Poppins"/>
              <a:cs typeface="Poppins"/>
              <a:sym typeface="Poppins"/>
            </a:endParaRPr>
          </a:p>
          <a:p>
            <a:pPr marL="0" lvl="0" indent="0" algn="l" rtl="0">
              <a:lnSpc>
                <a:spcPct val="115000"/>
              </a:lnSpc>
              <a:spcBef>
                <a:spcPts val="1500"/>
              </a:spcBef>
              <a:spcAft>
                <a:spcPts val="0"/>
              </a:spcAft>
              <a:buNone/>
            </a:pPr>
            <a:r>
              <a:rPr lang="pl-PL" sz="1200" b="1">
                <a:solidFill>
                  <a:srgbClr val="374151"/>
                </a:solidFill>
                <a:latin typeface="Poppins"/>
                <a:ea typeface="Poppins"/>
                <a:cs typeface="Poppins"/>
                <a:sym typeface="Poppins"/>
              </a:rPr>
              <a:t>	ROUGE</a:t>
            </a:r>
            <a:r>
              <a:rPr lang="pl-PL" sz="1200">
                <a:solidFill>
                  <a:srgbClr val="374151"/>
                </a:solidFill>
                <a:latin typeface="Poppins"/>
                <a:ea typeface="Poppins"/>
                <a:cs typeface="Poppins"/>
                <a:sym typeface="Poppins"/>
              </a:rPr>
              <a:t> (Recall-Oriented Understudy for Gisting Evaluation) </a:t>
            </a:r>
            <a:endParaRPr sz="1200">
              <a:solidFill>
                <a:srgbClr val="374151"/>
              </a:solidFill>
              <a:latin typeface="Poppins"/>
              <a:ea typeface="Poppins"/>
              <a:cs typeface="Poppins"/>
              <a:sym typeface="Poppins"/>
            </a:endParaRPr>
          </a:p>
          <a:p>
            <a:pPr marL="914400" lvl="1" indent="-304800" algn="l" rtl="0">
              <a:lnSpc>
                <a:spcPct val="115000"/>
              </a:lnSpc>
              <a:spcBef>
                <a:spcPts val="150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Set of metrics for evaluating automatic summarization and machine translation software in natural language processing.</a:t>
            </a:r>
            <a:endParaRPr sz="1200">
              <a:solidFill>
                <a:srgbClr val="374151"/>
              </a:solidFill>
              <a:latin typeface="Poppins"/>
              <a:ea typeface="Poppins"/>
              <a:cs typeface="Poppins"/>
              <a:sym typeface="Poppins"/>
            </a:endParaRPr>
          </a:p>
          <a:p>
            <a:pPr marL="914400" lvl="1" indent="-3048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It compares an automatically produced summary or translation against a set of reference summaries, typically human-generated, using measures such as the overlap in unigrams, bigrams, trigrams, and longest common subsequences.</a:t>
            </a:r>
            <a:endParaRPr sz="1200">
              <a:solidFill>
                <a:srgbClr val="374151"/>
              </a:solidFill>
              <a:latin typeface="Poppins"/>
              <a:ea typeface="Poppins"/>
              <a:cs typeface="Poppins"/>
              <a:sym typeface="Poppins"/>
            </a:endParaRPr>
          </a:p>
          <a:p>
            <a:pPr marL="914400" lvl="1" indent="-3048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Commonly used for summarization tasks</a:t>
            </a:r>
            <a:endParaRPr sz="1200">
              <a:solidFill>
                <a:srgbClr val="374151"/>
              </a:solidFill>
              <a:latin typeface="Poppins"/>
              <a:ea typeface="Poppins"/>
              <a:cs typeface="Poppins"/>
              <a:sym typeface="Poppins"/>
            </a:endParaRPr>
          </a:p>
          <a:p>
            <a:pPr marL="0" lvl="0" indent="0" algn="l" rtl="0">
              <a:lnSpc>
                <a:spcPct val="115000"/>
              </a:lnSpc>
              <a:spcBef>
                <a:spcPts val="1500"/>
              </a:spcBef>
              <a:spcAft>
                <a:spcPts val="0"/>
              </a:spcAft>
              <a:buNone/>
            </a:pPr>
            <a:endParaRPr sz="1200">
              <a:solidFill>
                <a:srgbClr val="374151"/>
              </a:solidFill>
              <a:latin typeface="Roboto"/>
              <a:ea typeface="Roboto"/>
              <a:cs typeface="Roboto"/>
              <a:sym typeface="Roboto"/>
            </a:endParaRPr>
          </a:p>
          <a:p>
            <a:pPr marL="457200" lvl="0" indent="-228600" algn="l" rtl="0">
              <a:lnSpc>
                <a:spcPct val="115000"/>
              </a:lnSpc>
              <a:spcBef>
                <a:spcPts val="1500"/>
              </a:spcBef>
              <a:spcAft>
                <a:spcPts val="0"/>
              </a:spcAft>
              <a:buClr>
                <a:srgbClr val="374151"/>
              </a:buClr>
              <a:buSzPts val="1200"/>
              <a:buFont typeface="Roboto"/>
              <a:buNone/>
            </a:pPr>
            <a:endParaRPr sz="120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200"/>
              <a:buFont typeface="Roboto"/>
              <a:buNone/>
            </a:pPr>
            <a:endParaRPr sz="120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200"/>
              <a:buFont typeface="Roboto"/>
              <a:buNone/>
            </a:pPr>
            <a:endParaRPr sz="120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200"/>
              <a:buFont typeface="Roboto"/>
              <a:buNone/>
            </a:pPr>
            <a:endParaRPr sz="1200">
              <a:solidFill>
                <a:srgbClr val="374151"/>
              </a:solidFill>
              <a:latin typeface="Roboto"/>
              <a:ea typeface="Roboto"/>
              <a:cs typeface="Roboto"/>
              <a:sym typeface="Roboto"/>
            </a:endParaRPr>
          </a:p>
        </p:txBody>
      </p:sp>
      <p:sp>
        <p:nvSpPr>
          <p:cNvPr id="175" name="Google Shape;175;g2acab227c09_1_29"/>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Human labeled benchmark datasets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2ae502b7976_1_9"/>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Massive models bechmark</a:t>
            </a:r>
            <a:endParaRPr/>
          </a:p>
        </p:txBody>
      </p:sp>
      <p:sp>
        <p:nvSpPr>
          <p:cNvPr id="182" name="Google Shape;182;g2ae502b7976_1_9"/>
          <p:cNvSpPr/>
          <p:nvPr/>
        </p:nvSpPr>
        <p:spPr>
          <a:xfrm>
            <a:off x="6240462" y="1449388"/>
            <a:ext cx="5543700" cy="790200"/>
          </a:xfrm>
          <a:prstGeom prst="roundRect">
            <a:avLst>
              <a:gd name="adj" fmla="val 16667"/>
            </a:avLst>
          </a:prstGeom>
          <a:solidFill>
            <a:srgbClr val="D5DB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pl-PL" sz="1600" b="1">
                <a:solidFill>
                  <a:schemeClr val="dk1"/>
                </a:solidFill>
                <a:latin typeface="Poppins"/>
                <a:ea typeface="Poppins"/>
                <a:cs typeface="Poppins"/>
                <a:sym typeface="Poppins"/>
              </a:rPr>
              <a:t>Big-Bench</a:t>
            </a:r>
            <a:endParaRPr/>
          </a:p>
        </p:txBody>
      </p:sp>
      <p:sp>
        <p:nvSpPr>
          <p:cNvPr id="183" name="Google Shape;183;g2ae502b7976_1_9"/>
          <p:cNvSpPr/>
          <p:nvPr/>
        </p:nvSpPr>
        <p:spPr>
          <a:xfrm>
            <a:off x="407988" y="1449388"/>
            <a:ext cx="5543700" cy="790200"/>
          </a:xfrm>
          <a:prstGeom prst="roundRect">
            <a:avLst>
              <a:gd name="adj" fmla="val 16667"/>
            </a:avLst>
          </a:prstGeom>
          <a:solidFill>
            <a:srgbClr val="D5DB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pl-PL" sz="1600" b="1">
                <a:solidFill>
                  <a:schemeClr val="dk1"/>
                </a:solidFill>
                <a:latin typeface="Poppins"/>
                <a:ea typeface="Poppins"/>
                <a:cs typeface="Poppins"/>
                <a:sym typeface="Poppins"/>
              </a:rPr>
              <a:t>Massive Multitask Language Understanding (MMLU)</a:t>
            </a:r>
            <a:endParaRPr sz="1600" b="1">
              <a:solidFill>
                <a:schemeClr val="dk1"/>
              </a:solidFill>
              <a:latin typeface="Poppins"/>
              <a:ea typeface="Poppins"/>
              <a:cs typeface="Poppins"/>
              <a:sym typeface="Poppins"/>
            </a:endParaRPr>
          </a:p>
        </p:txBody>
      </p:sp>
      <p:sp>
        <p:nvSpPr>
          <p:cNvPr id="184" name="Google Shape;184;g2ae502b7976_1_9"/>
          <p:cNvSpPr txBox="1"/>
          <p:nvPr/>
        </p:nvSpPr>
        <p:spPr>
          <a:xfrm>
            <a:off x="510350" y="2413600"/>
            <a:ext cx="5306700" cy="3140100"/>
          </a:xfrm>
          <a:prstGeom prst="rect">
            <a:avLst/>
          </a:prstGeom>
          <a:noFill/>
          <a:ln>
            <a:noFill/>
          </a:ln>
        </p:spPr>
        <p:txBody>
          <a:bodyPr spcFirstLastPara="1" wrap="square" lIns="91425" tIns="91425" rIns="91425" bIns="91425" anchor="t" anchorCtr="0">
            <a:spAutoFit/>
          </a:bodyPr>
          <a:lstStyle/>
          <a:p>
            <a:pPr marL="457200" lvl="0" indent="-304800" algn="l" rtl="0">
              <a:lnSpc>
                <a:spcPct val="150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Comprehensive evaluation framework designed to assess the performance of language models across a wide range of subjects and tasks.</a:t>
            </a:r>
            <a:endParaRPr sz="1200">
              <a:solidFill>
                <a:srgbClr val="374151"/>
              </a:solidFill>
              <a:latin typeface="Poppins"/>
              <a:ea typeface="Poppins"/>
              <a:cs typeface="Poppins"/>
              <a:sym typeface="Poppins"/>
            </a:endParaRPr>
          </a:p>
          <a:p>
            <a:pPr marL="457200" lvl="0" indent="-304800" algn="l" rtl="0">
              <a:lnSpc>
                <a:spcPct val="150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It includes over 50 different tasks covering a diverse set of topics such as science, humanities, social sciences, and professional domains, aimed at testing the depth and breadth of a model's understanding.</a:t>
            </a:r>
            <a:endParaRPr sz="1200">
              <a:solidFill>
                <a:srgbClr val="374151"/>
              </a:solidFill>
              <a:latin typeface="Poppins"/>
              <a:ea typeface="Poppins"/>
              <a:cs typeface="Poppins"/>
              <a:sym typeface="Poppins"/>
            </a:endParaRPr>
          </a:p>
          <a:p>
            <a:pPr marL="457200" lvl="0" indent="-304800" algn="l" rtl="0">
              <a:lnSpc>
                <a:spcPct val="150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MMLU is known for its challenging nature, requiring models to not only understand the nuances of human language but also to demonstrate knowledge and reasoning abilities across various disciplines.</a:t>
            </a:r>
            <a:endParaRPr sz="1200">
              <a:solidFill>
                <a:srgbClr val="374151"/>
              </a:solidFill>
              <a:latin typeface="Poppins"/>
              <a:ea typeface="Poppins"/>
              <a:cs typeface="Poppins"/>
              <a:sym typeface="Poppins"/>
            </a:endParaRPr>
          </a:p>
        </p:txBody>
      </p:sp>
      <p:sp>
        <p:nvSpPr>
          <p:cNvPr id="185" name="Google Shape;185;g2ae502b7976_1_9"/>
          <p:cNvSpPr txBox="1"/>
          <p:nvPr/>
        </p:nvSpPr>
        <p:spPr>
          <a:xfrm>
            <a:off x="6358950" y="2413600"/>
            <a:ext cx="5306700" cy="3694200"/>
          </a:xfrm>
          <a:prstGeom prst="rect">
            <a:avLst/>
          </a:prstGeom>
          <a:noFill/>
          <a:ln>
            <a:noFill/>
          </a:ln>
        </p:spPr>
        <p:txBody>
          <a:bodyPr spcFirstLastPara="1" wrap="square" lIns="91425" tIns="91425" rIns="91425" bIns="91425" anchor="t" anchorCtr="0">
            <a:spAutoFit/>
          </a:bodyPr>
          <a:lstStyle/>
          <a:p>
            <a:pPr marL="457200" lvl="0" indent="-304800" algn="l" rtl="0">
              <a:lnSpc>
                <a:spcPct val="150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BIG-bench (Beyond the Imitation Game Benchmark) is an extensive benchmark designed to evaluate and push the limits of large-scale language models in areas like reasoning, creativity, and understanding.</a:t>
            </a:r>
            <a:endParaRPr sz="1200">
              <a:solidFill>
                <a:srgbClr val="374151"/>
              </a:solidFill>
              <a:latin typeface="Poppins"/>
              <a:ea typeface="Poppins"/>
              <a:cs typeface="Poppins"/>
              <a:sym typeface="Poppins"/>
            </a:endParaRPr>
          </a:p>
          <a:p>
            <a:pPr marL="457200" lvl="0" indent="-304800" algn="l" rtl="0">
              <a:lnSpc>
                <a:spcPct val="150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It encompasses a diverse range of tasks, over 200 in total, that cover a wide array of domains including mathematics, common sense reasoning, linguistics, and even ethical judgment.</a:t>
            </a:r>
            <a:endParaRPr sz="1200">
              <a:solidFill>
                <a:srgbClr val="374151"/>
              </a:solidFill>
              <a:latin typeface="Poppins"/>
              <a:ea typeface="Poppins"/>
              <a:cs typeface="Poppins"/>
              <a:sym typeface="Poppins"/>
            </a:endParaRPr>
          </a:p>
          <a:p>
            <a:pPr marL="457200" marR="0" lvl="0" indent="-304800" algn="l" rtl="0">
              <a:lnSpc>
                <a:spcPct val="150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BIG-bench is unique in its focus on tasks that are challenging for current models, aiming to identify the limitations of existing AI and guide future research in natural language understanding and generation.</a:t>
            </a:r>
            <a:endParaRPr sz="1200">
              <a:solidFill>
                <a:srgbClr val="374151"/>
              </a:solidFill>
              <a:latin typeface="Poppins"/>
              <a:ea typeface="Poppins"/>
              <a:cs typeface="Poppins"/>
              <a:sym typeface="Poppins"/>
            </a:endParaRPr>
          </a:p>
          <a:p>
            <a:pPr marL="0" lvl="0" indent="0" algn="l" rtl="0">
              <a:lnSpc>
                <a:spcPct val="150000"/>
              </a:lnSpc>
              <a:spcBef>
                <a:spcPts val="0"/>
              </a:spcBef>
              <a:spcAft>
                <a:spcPts val="0"/>
              </a:spcAft>
              <a:buNone/>
            </a:pPr>
            <a:endParaRPr sz="1200">
              <a:solidFill>
                <a:srgbClr val="374151"/>
              </a:solidFill>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7"/>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Chatbot Arena</a:t>
            </a:r>
            <a:endParaRPr sz="2800" b="1">
              <a:solidFill>
                <a:schemeClr val="dk1"/>
              </a:solidFill>
              <a:latin typeface="Poppins"/>
              <a:ea typeface="Poppins"/>
              <a:cs typeface="Poppins"/>
              <a:sym typeface="Poppins"/>
            </a:endParaRPr>
          </a:p>
        </p:txBody>
      </p:sp>
      <p:sp>
        <p:nvSpPr>
          <p:cNvPr id="191" name="Google Shape;191;p7"/>
          <p:cNvSpPr txBox="1"/>
          <p:nvPr/>
        </p:nvSpPr>
        <p:spPr>
          <a:xfrm>
            <a:off x="540325" y="1449400"/>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PL"/>
              <a:t>https://huggingface.co/spaces/lmsys/chatbot-arena-leaderboard</a:t>
            </a:r>
            <a:endParaRPr/>
          </a:p>
        </p:txBody>
      </p:sp>
      <p:pic>
        <p:nvPicPr>
          <p:cNvPr id="192" name="Google Shape;192;p7"/>
          <p:cNvPicPr preferRelativeResize="0"/>
          <p:nvPr/>
        </p:nvPicPr>
        <p:blipFill>
          <a:blip r:embed="rId3">
            <a:alphaModFix/>
          </a:blip>
          <a:stretch>
            <a:fillRect/>
          </a:stretch>
        </p:blipFill>
        <p:spPr>
          <a:xfrm>
            <a:off x="1803862" y="3321050"/>
            <a:ext cx="10158527" cy="3450951"/>
          </a:xfrm>
          <a:prstGeom prst="rect">
            <a:avLst/>
          </a:prstGeom>
          <a:noFill/>
          <a:ln>
            <a:noFill/>
          </a:ln>
        </p:spPr>
      </p:pic>
      <p:sp>
        <p:nvSpPr>
          <p:cNvPr id="193" name="Google Shape;193;p7"/>
          <p:cNvSpPr/>
          <p:nvPr/>
        </p:nvSpPr>
        <p:spPr>
          <a:xfrm>
            <a:off x="1016725" y="2688325"/>
            <a:ext cx="10158600" cy="4824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pl-PL" sz="1600" b="1">
                <a:solidFill>
                  <a:schemeClr val="dk1"/>
                </a:solidFill>
                <a:latin typeface="Poppins"/>
                <a:ea typeface="Poppins"/>
                <a:cs typeface="Poppins"/>
                <a:sym typeface="Poppins"/>
              </a:rPr>
              <a:t>Chatbot ELO (2024-01-07)</a:t>
            </a:r>
            <a:endParaRPr sz="1600" b="1">
              <a:solidFill>
                <a:schemeClr val="dk1"/>
              </a:solidFill>
              <a:latin typeface="Poppins"/>
              <a:ea typeface="Poppins"/>
              <a:cs typeface="Poppins"/>
              <a:sym typeface="Poppins"/>
            </a:endParaRPr>
          </a:p>
        </p:txBody>
      </p:sp>
      <p:pic>
        <p:nvPicPr>
          <p:cNvPr id="194" name="Google Shape;194;p7"/>
          <p:cNvPicPr preferRelativeResize="0"/>
          <p:nvPr/>
        </p:nvPicPr>
        <p:blipFill>
          <a:blip r:embed="rId4">
            <a:alphaModFix/>
          </a:blip>
          <a:stretch>
            <a:fillRect/>
          </a:stretch>
        </p:blipFill>
        <p:spPr>
          <a:xfrm>
            <a:off x="1016725" y="3564450"/>
            <a:ext cx="672224" cy="672224"/>
          </a:xfrm>
          <a:prstGeom prst="rect">
            <a:avLst/>
          </a:prstGeom>
          <a:noFill/>
          <a:ln>
            <a:noFill/>
          </a:ln>
        </p:spPr>
      </p:pic>
      <p:pic>
        <p:nvPicPr>
          <p:cNvPr id="195" name="Google Shape;195;p7"/>
          <p:cNvPicPr preferRelativeResize="0"/>
          <p:nvPr/>
        </p:nvPicPr>
        <p:blipFill>
          <a:blip r:embed="rId5">
            <a:alphaModFix/>
          </a:blip>
          <a:stretch>
            <a:fillRect/>
          </a:stretch>
        </p:blipFill>
        <p:spPr>
          <a:xfrm>
            <a:off x="1016725" y="4358694"/>
            <a:ext cx="672226" cy="373456"/>
          </a:xfrm>
          <a:prstGeom prst="rect">
            <a:avLst/>
          </a:prstGeom>
          <a:noFill/>
          <a:ln>
            <a:noFill/>
          </a:ln>
        </p:spPr>
      </p:pic>
      <p:pic>
        <p:nvPicPr>
          <p:cNvPr id="196" name="Google Shape;196;p7"/>
          <p:cNvPicPr preferRelativeResize="0"/>
          <p:nvPr/>
        </p:nvPicPr>
        <p:blipFill>
          <a:blip r:embed="rId6">
            <a:alphaModFix/>
          </a:blip>
          <a:stretch>
            <a:fillRect/>
          </a:stretch>
        </p:blipFill>
        <p:spPr>
          <a:xfrm>
            <a:off x="1016725" y="5488800"/>
            <a:ext cx="746899" cy="373450"/>
          </a:xfrm>
          <a:prstGeom prst="rect">
            <a:avLst/>
          </a:prstGeom>
          <a:noFill/>
          <a:ln>
            <a:noFill/>
          </a:ln>
        </p:spPr>
      </p:pic>
      <p:pic>
        <p:nvPicPr>
          <p:cNvPr id="197" name="Google Shape;197;p7"/>
          <p:cNvPicPr preferRelativeResize="0"/>
          <p:nvPr/>
        </p:nvPicPr>
        <p:blipFill>
          <a:blip r:embed="rId7">
            <a:alphaModFix/>
          </a:blip>
          <a:stretch>
            <a:fillRect/>
          </a:stretch>
        </p:blipFill>
        <p:spPr>
          <a:xfrm>
            <a:off x="1035875" y="4630400"/>
            <a:ext cx="708600" cy="708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Poppins"/>
              <a:buNone/>
            </a:pPr>
            <a:r>
              <a:rPr lang="pl-PL" sz="6000" b="1">
                <a:latin typeface="Poppins"/>
                <a:ea typeface="Poppins"/>
                <a:cs typeface="Poppins"/>
                <a:sym typeface="Poppins"/>
              </a:rPr>
              <a:t>Prompt Engineering</a:t>
            </a:r>
            <a:endParaRPr b="1">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2adae801da6_0_4"/>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What is a prompt?</a:t>
            </a:r>
            <a:endParaRPr sz="2800" b="1">
              <a:solidFill>
                <a:schemeClr val="dk1"/>
              </a:solidFill>
              <a:latin typeface="Poppins"/>
              <a:ea typeface="Poppins"/>
              <a:cs typeface="Poppins"/>
              <a:sym typeface="Poppins"/>
            </a:endParaRPr>
          </a:p>
        </p:txBody>
      </p:sp>
      <p:sp>
        <p:nvSpPr>
          <p:cNvPr id="209" name="Google Shape;209;g2adae801da6_0_4"/>
          <p:cNvSpPr txBox="1"/>
          <p:nvPr/>
        </p:nvSpPr>
        <p:spPr>
          <a:xfrm>
            <a:off x="194850" y="1705675"/>
            <a:ext cx="10236600" cy="42852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500"/>
              </a:spcBef>
              <a:spcAft>
                <a:spcPts val="0"/>
              </a:spcAft>
              <a:buClr>
                <a:schemeClr val="dk1"/>
              </a:buClr>
              <a:buSzPts val="1800"/>
              <a:buFont typeface="Poppins"/>
              <a:buChar char="●"/>
            </a:pPr>
            <a:r>
              <a:rPr lang="pl-PL" sz="1800">
                <a:solidFill>
                  <a:schemeClr val="dk1"/>
                </a:solidFill>
                <a:latin typeface="Poppins"/>
                <a:ea typeface="Poppins"/>
                <a:cs typeface="Poppins"/>
                <a:sym typeface="Poppins"/>
              </a:rPr>
              <a:t>Prompt text is the key model input for LLMs - it contains all the instructions together with conversation history and any additional context such as RAG</a:t>
            </a:r>
            <a:endParaRPr sz="1800">
              <a:solidFill>
                <a:schemeClr val="dk1"/>
              </a:solidFill>
              <a:latin typeface="Poppins"/>
              <a:ea typeface="Poppins"/>
              <a:cs typeface="Poppins"/>
              <a:sym typeface="Poppins"/>
            </a:endParaRPr>
          </a:p>
          <a:p>
            <a:pPr marL="457200" lvl="0" indent="-342900" algn="l" rtl="0">
              <a:lnSpc>
                <a:spcPct val="115000"/>
              </a:lnSpc>
              <a:spcBef>
                <a:spcPts val="0"/>
              </a:spcBef>
              <a:spcAft>
                <a:spcPts val="0"/>
              </a:spcAft>
              <a:buClr>
                <a:schemeClr val="dk1"/>
              </a:buClr>
              <a:buSzPts val="1800"/>
              <a:buFont typeface="Poppins"/>
              <a:buChar char="●"/>
            </a:pPr>
            <a:r>
              <a:rPr lang="pl-PL" sz="1800">
                <a:solidFill>
                  <a:schemeClr val="dk1"/>
                </a:solidFill>
                <a:latin typeface="Poppins"/>
                <a:ea typeface="Poppins"/>
                <a:cs typeface="Poppins"/>
                <a:sym typeface="Poppins"/>
              </a:rPr>
              <a:t>Despite being dominated by Natural Language prompt can implement coded structures such as html like syntax</a:t>
            </a:r>
            <a:endParaRPr sz="1800">
              <a:solidFill>
                <a:schemeClr val="dk1"/>
              </a:solidFill>
              <a:latin typeface="Poppins"/>
              <a:ea typeface="Poppins"/>
              <a:cs typeface="Poppins"/>
              <a:sym typeface="Poppins"/>
            </a:endParaRPr>
          </a:p>
          <a:p>
            <a:pPr marL="457200" lvl="0" indent="-342900" algn="l" rtl="0">
              <a:lnSpc>
                <a:spcPct val="115000"/>
              </a:lnSpc>
              <a:spcBef>
                <a:spcPts val="0"/>
              </a:spcBef>
              <a:spcAft>
                <a:spcPts val="0"/>
              </a:spcAft>
              <a:buClr>
                <a:schemeClr val="dk1"/>
              </a:buClr>
              <a:buSzPts val="1800"/>
              <a:buFont typeface="Poppins"/>
              <a:buChar char="●"/>
            </a:pPr>
            <a:r>
              <a:rPr lang="pl-PL" sz="1800">
                <a:solidFill>
                  <a:schemeClr val="dk1"/>
                </a:solidFill>
                <a:latin typeface="Poppins"/>
                <a:ea typeface="Poppins"/>
                <a:cs typeface="Poppins"/>
                <a:sym typeface="Poppins"/>
              </a:rPr>
              <a:t>While designing a prompt you should provide as detailed instructions and context as possible</a:t>
            </a:r>
            <a:endParaRPr sz="1800">
              <a:solidFill>
                <a:schemeClr val="dk1"/>
              </a:solidFill>
              <a:latin typeface="Poppins"/>
              <a:ea typeface="Poppins"/>
              <a:cs typeface="Poppins"/>
              <a:sym typeface="Poppins"/>
            </a:endParaRPr>
          </a:p>
          <a:p>
            <a:pPr marL="457200" lvl="0" indent="-342900" algn="l" rtl="0">
              <a:lnSpc>
                <a:spcPct val="115000"/>
              </a:lnSpc>
              <a:spcBef>
                <a:spcPts val="0"/>
              </a:spcBef>
              <a:spcAft>
                <a:spcPts val="0"/>
              </a:spcAft>
              <a:buClr>
                <a:schemeClr val="dk1"/>
              </a:buClr>
              <a:buSzPts val="1800"/>
              <a:buFont typeface="Poppins"/>
              <a:buChar char="●"/>
            </a:pPr>
            <a:r>
              <a:rPr lang="pl-PL" sz="1800">
                <a:solidFill>
                  <a:schemeClr val="dk1"/>
                </a:solidFill>
                <a:latin typeface="Poppins"/>
                <a:ea typeface="Poppins"/>
                <a:cs typeface="Poppins"/>
                <a:sym typeface="Poppins"/>
              </a:rPr>
              <a:t>Prompt does not need to be equal to what we see in the chat window, additional elements can be appended such as:</a:t>
            </a:r>
            <a:endParaRPr sz="1800">
              <a:solidFill>
                <a:schemeClr val="dk1"/>
              </a:solidFill>
              <a:latin typeface="Poppins"/>
              <a:ea typeface="Poppins"/>
              <a:cs typeface="Poppins"/>
              <a:sym typeface="Poppins"/>
            </a:endParaRPr>
          </a:p>
          <a:p>
            <a:pPr marL="914400" lvl="1" indent="-342900" algn="l" rtl="0">
              <a:lnSpc>
                <a:spcPct val="115000"/>
              </a:lnSpc>
              <a:spcBef>
                <a:spcPts val="0"/>
              </a:spcBef>
              <a:spcAft>
                <a:spcPts val="0"/>
              </a:spcAft>
              <a:buClr>
                <a:schemeClr val="dk1"/>
              </a:buClr>
              <a:buSzPts val="1800"/>
              <a:buFont typeface="Poppins"/>
              <a:buChar char="○"/>
            </a:pPr>
            <a:r>
              <a:rPr lang="pl-PL" sz="1800">
                <a:solidFill>
                  <a:schemeClr val="dk1"/>
                </a:solidFill>
                <a:latin typeface="Poppins"/>
                <a:ea typeface="Poppins"/>
                <a:cs typeface="Poppins"/>
                <a:sym typeface="Poppins"/>
              </a:rPr>
              <a:t>initial model instructions</a:t>
            </a:r>
            <a:endParaRPr sz="1800">
              <a:solidFill>
                <a:schemeClr val="dk1"/>
              </a:solidFill>
              <a:latin typeface="Poppins"/>
              <a:ea typeface="Poppins"/>
              <a:cs typeface="Poppins"/>
              <a:sym typeface="Poppins"/>
            </a:endParaRPr>
          </a:p>
          <a:p>
            <a:pPr marL="914400" lvl="1" indent="-342900" algn="l" rtl="0">
              <a:lnSpc>
                <a:spcPct val="115000"/>
              </a:lnSpc>
              <a:spcBef>
                <a:spcPts val="0"/>
              </a:spcBef>
              <a:spcAft>
                <a:spcPts val="0"/>
              </a:spcAft>
              <a:buClr>
                <a:schemeClr val="dk1"/>
              </a:buClr>
              <a:buSzPts val="1800"/>
              <a:buFont typeface="Poppins"/>
              <a:buChar char="○"/>
            </a:pPr>
            <a:r>
              <a:rPr lang="pl-PL" sz="1800">
                <a:solidFill>
                  <a:schemeClr val="dk1"/>
                </a:solidFill>
                <a:latin typeface="Poppins"/>
                <a:ea typeface="Poppins"/>
                <a:cs typeface="Poppins"/>
                <a:sym typeface="Poppins"/>
              </a:rPr>
              <a:t>domain information from RAG</a:t>
            </a:r>
            <a:endParaRPr sz="1800">
              <a:solidFill>
                <a:schemeClr val="dk1"/>
              </a:solidFill>
              <a:latin typeface="Poppins"/>
              <a:ea typeface="Poppins"/>
              <a:cs typeface="Poppins"/>
              <a:sym typeface="Poppins"/>
            </a:endParaRPr>
          </a:p>
          <a:p>
            <a:pPr marL="914400" lvl="1" indent="-342900" algn="l" rtl="0">
              <a:lnSpc>
                <a:spcPct val="115000"/>
              </a:lnSpc>
              <a:spcBef>
                <a:spcPts val="0"/>
              </a:spcBef>
              <a:spcAft>
                <a:spcPts val="0"/>
              </a:spcAft>
              <a:buClr>
                <a:schemeClr val="dk1"/>
              </a:buClr>
              <a:buSzPts val="1800"/>
              <a:buFont typeface="Poppins"/>
              <a:buChar char="○"/>
            </a:pPr>
            <a:r>
              <a:rPr lang="pl-PL" sz="1800">
                <a:solidFill>
                  <a:schemeClr val="dk1"/>
                </a:solidFill>
                <a:latin typeface="Poppins"/>
                <a:ea typeface="Poppins"/>
                <a:cs typeface="Poppins"/>
                <a:sym typeface="Poppins"/>
              </a:rPr>
              <a:t>conversation history</a:t>
            </a:r>
            <a:endParaRPr sz="1800">
              <a:solidFill>
                <a:schemeClr val="dk1"/>
              </a:solidFill>
              <a:latin typeface="Poppins"/>
              <a:ea typeface="Poppins"/>
              <a:cs typeface="Poppins"/>
              <a:sym typeface="Poppins"/>
            </a:endParaRPr>
          </a:p>
          <a:p>
            <a:pPr marL="457200" lvl="0" indent="-342900" algn="l" rtl="0">
              <a:lnSpc>
                <a:spcPct val="115000"/>
              </a:lnSpc>
              <a:spcBef>
                <a:spcPts val="0"/>
              </a:spcBef>
              <a:spcAft>
                <a:spcPts val="0"/>
              </a:spcAft>
              <a:buClr>
                <a:schemeClr val="dk1"/>
              </a:buClr>
              <a:buSzPts val="1800"/>
              <a:buFont typeface="Poppins"/>
              <a:buChar char="●"/>
            </a:pPr>
            <a:r>
              <a:rPr lang="pl-PL" sz="1800">
                <a:solidFill>
                  <a:schemeClr val="dk1"/>
                </a:solidFill>
                <a:latin typeface="Poppins"/>
                <a:ea typeface="Poppins"/>
                <a:cs typeface="Poppins"/>
                <a:sym typeface="Poppins"/>
              </a:rPr>
              <a:t>In context learning allows to help format model outputs by few-show-learning through prompting</a:t>
            </a:r>
            <a:endParaRPr sz="1800">
              <a:solidFill>
                <a:schemeClr val="dk1"/>
              </a:solidFill>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2acab227c09_1_0"/>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Popular prompting templates</a:t>
            </a:r>
            <a:endParaRPr sz="2800" b="1">
              <a:solidFill>
                <a:schemeClr val="dk1"/>
              </a:solidFill>
              <a:latin typeface="Poppins"/>
              <a:ea typeface="Poppins"/>
              <a:cs typeface="Poppins"/>
              <a:sym typeface="Poppins"/>
            </a:endParaRPr>
          </a:p>
        </p:txBody>
      </p:sp>
      <p:sp>
        <p:nvSpPr>
          <p:cNvPr id="216" name="Google Shape;216;g2acab227c09_1_0"/>
          <p:cNvSpPr txBox="1"/>
          <p:nvPr/>
        </p:nvSpPr>
        <p:spPr>
          <a:xfrm>
            <a:off x="205500" y="1427338"/>
            <a:ext cx="10236600" cy="55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1500"/>
              </a:spcAft>
              <a:buNone/>
            </a:pPr>
            <a:r>
              <a:rPr lang="pl-PL" sz="2400" b="1">
                <a:solidFill>
                  <a:srgbClr val="374151"/>
                </a:solidFill>
                <a:latin typeface="Poppins"/>
                <a:ea typeface="Poppins"/>
                <a:cs typeface="Poppins"/>
                <a:sym typeface="Poppins"/>
              </a:rPr>
              <a:t>Question + Instruction</a:t>
            </a:r>
            <a:endParaRPr sz="2400" b="1">
              <a:solidFill>
                <a:srgbClr val="374151"/>
              </a:solidFill>
              <a:latin typeface="Poppins"/>
              <a:ea typeface="Poppins"/>
              <a:cs typeface="Poppins"/>
              <a:sym typeface="Poppins"/>
            </a:endParaRPr>
          </a:p>
        </p:txBody>
      </p:sp>
      <p:pic>
        <p:nvPicPr>
          <p:cNvPr id="217" name="Google Shape;217;g2acab227c09_1_0"/>
          <p:cNvPicPr preferRelativeResize="0"/>
          <p:nvPr/>
        </p:nvPicPr>
        <p:blipFill>
          <a:blip r:embed="rId3">
            <a:alphaModFix/>
          </a:blip>
          <a:stretch>
            <a:fillRect/>
          </a:stretch>
        </p:blipFill>
        <p:spPr>
          <a:xfrm>
            <a:off x="408000" y="2025594"/>
            <a:ext cx="10236600" cy="1736305"/>
          </a:xfrm>
          <a:prstGeom prst="rect">
            <a:avLst/>
          </a:prstGeom>
          <a:noFill/>
          <a:ln>
            <a:noFill/>
          </a:ln>
          <a:effectLst>
            <a:outerShdw blurRad="57150" dist="19050" dir="5400000" algn="bl" rotWithShape="0">
              <a:srgbClr val="000000">
                <a:alpha val="50000"/>
              </a:srgbClr>
            </a:outerShdw>
          </a:effectLst>
        </p:spPr>
      </p:pic>
      <p:sp>
        <p:nvSpPr>
          <p:cNvPr id="218" name="Google Shape;218;g2acab227c09_1_0"/>
          <p:cNvSpPr txBox="1"/>
          <p:nvPr/>
        </p:nvSpPr>
        <p:spPr>
          <a:xfrm>
            <a:off x="271250" y="4030513"/>
            <a:ext cx="10236600" cy="55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1500"/>
              </a:spcAft>
              <a:buNone/>
            </a:pPr>
            <a:r>
              <a:rPr lang="pl-PL" sz="2400" b="1">
                <a:solidFill>
                  <a:srgbClr val="374151"/>
                </a:solidFill>
                <a:latin typeface="Poppins"/>
                <a:ea typeface="Poppins"/>
                <a:cs typeface="Poppins"/>
                <a:sym typeface="Poppins"/>
              </a:rPr>
              <a:t>Instructions + Input data (zero-shot learning example)</a:t>
            </a:r>
            <a:endParaRPr sz="2400" b="1">
              <a:solidFill>
                <a:srgbClr val="374151"/>
              </a:solidFill>
              <a:latin typeface="Poppins"/>
              <a:ea typeface="Poppins"/>
              <a:cs typeface="Poppins"/>
              <a:sym typeface="Poppins"/>
            </a:endParaRPr>
          </a:p>
        </p:txBody>
      </p:sp>
      <p:pic>
        <p:nvPicPr>
          <p:cNvPr id="219" name="Google Shape;219;g2acab227c09_1_0"/>
          <p:cNvPicPr preferRelativeResize="0"/>
          <p:nvPr/>
        </p:nvPicPr>
        <p:blipFill>
          <a:blip r:embed="rId4">
            <a:alphaModFix/>
          </a:blip>
          <a:stretch>
            <a:fillRect/>
          </a:stretch>
        </p:blipFill>
        <p:spPr>
          <a:xfrm>
            <a:off x="408000" y="4698488"/>
            <a:ext cx="8108704" cy="1968587"/>
          </a:xfrm>
          <a:prstGeom prst="rect">
            <a:avLst/>
          </a:prstGeom>
          <a:noFill/>
          <a:ln>
            <a:noFill/>
          </a:ln>
          <a:effectLst>
            <a:outerShdw blurRad="57150" dist="19050" dir="5400000" algn="bl" rotWithShape="0">
              <a:srgbClr val="000000">
                <a:alpha val="50000"/>
              </a:srgbClr>
            </a:outerShdw>
          </a:effectLst>
        </p:spPr>
      </p:pic>
      <p:sp>
        <p:nvSpPr>
          <p:cNvPr id="220" name="Google Shape;220;g2acab227c09_1_0"/>
          <p:cNvSpPr txBox="1"/>
          <p:nvPr/>
        </p:nvSpPr>
        <p:spPr>
          <a:xfrm>
            <a:off x="9122350" y="0"/>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PL"/>
              <a:t>https://chat.openai.com/c/507051a7-dc8a-4789-864c-e87fcfb2b1b2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2adae801da6_0_19"/>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endParaRPr/>
          </a:p>
        </p:txBody>
      </p:sp>
      <p:sp>
        <p:nvSpPr>
          <p:cNvPr id="227" name="Google Shape;227;g2adae801da6_0_19"/>
          <p:cNvSpPr txBox="1">
            <a:spLocks noGrp="1"/>
          </p:cNvSpPr>
          <p:nvPr>
            <p:ph type="subTitle" idx="1"/>
          </p:nvPr>
        </p:nvSpPr>
        <p:spPr>
          <a:xfrm>
            <a:off x="1524000" y="3602038"/>
            <a:ext cx="9144000" cy="16557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endParaRPr/>
          </a:p>
        </p:txBody>
      </p:sp>
      <p:pic>
        <p:nvPicPr>
          <p:cNvPr id="228" name="Google Shape;228;g2adae801da6_0_19"/>
          <p:cNvPicPr preferRelativeResize="0"/>
          <p:nvPr/>
        </p:nvPicPr>
        <p:blipFill>
          <a:blip r:embed="rId3">
            <a:alphaModFix/>
          </a:blip>
          <a:stretch>
            <a:fillRect/>
          </a:stretch>
        </p:blipFill>
        <p:spPr>
          <a:xfrm>
            <a:off x="381000" y="438150"/>
            <a:ext cx="11430000" cy="5981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2adae801da6_0_32"/>
          <p:cNvSpPr txBox="1"/>
          <p:nvPr/>
        </p:nvSpPr>
        <p:spPr>
          <a:xfrm>
            <a:off x="205500" y="1427338"/>
            <a:ext cx="10236600" cy="55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1500"/>
              </a:spcAft>
              <a:buNone/>
            </a:pPr>
            <a:r>
              <a:rPr lang="pl-PL" sz="2400" b="1">
                <a:solidFill>
                  <a:srgbClr val="374151"/>
                </a:solidFill>
                <a:latin typeface="Poppins"/>
                <a:ea typeface="Poppins"/>
                <a:cs typeface="Poppins"/>
                <a:sym typeface="Poppins"/>
              </a:rPr>
              <a:t>Question + Examples</a:t>
            </a:r>
            <a:endParaRPr sz="2400" b="1">
              <a:solidFill>
                <a:srgbClr val="374151"/>
              </a:solidFill>
              <a:latin typeface="Poppins"/>
              <a:ea typeface="Poppins"/>
              <a:cs typeface="Poppins"/>
              <a:sym typeface="Poppins"/>
            </a:endParaRPr>
          </a:p>
        </p:txBody>
      </p:sp>
      <p:pic>
        <p:nvPicPr>
          <p:cNvPr id="235" name="Google Shape;235;g2adae801da6_0_32"/>
          <p:cNvPicPr preferRelativeResize="0"/>
          <p:nvPr/>
        </p:nvPicPr>
        <p:blipFill>
          <a:blip r:embed="rId3">
            <a:alphaModFix/>
          </a:blip>
          <a:stretch>
            <a:fillRect/>
          </a:stretch>
        </p:blipFill>
        <p:spPr>
          <a:xfrm>
            <a:off x="350654" y="1981450"/>
            <a:ext cx="10748245" cy="1754800"/>
          </a:xfrm>
          <a:prstGeom prst="rect">
            <a:avLst/>
          </a:prstGeom>
          <a:noFill/>
          <a:ln>
            <a:noFill/>
          </a:ln>
          <a:effectLst>
            <a:outerShdw blurRad="57150" dist="19050" dir="5400000" algn="bl" rotWithShape="0">
              <a:srgbClr val="000000">
                <a:alpha val="50000"/>
              </a:srgbClr>
            </a:outerShdw>
          </a:effectLst>
        </p:spPr>
      </p:pic>
      <p:sp>
        <p:nvSpPr>
          <p:cNvPr id="236" name="Google Shape;236;g2adae801da6_0_32"/>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Popular prompting templates</a:t>
            </a:r>
            <a:endParaRPr sz="2800" b="1">
              <a:solidFill>
                <a:schemeClr val="dk1"/>
              </a:solidFill>
              <a:latin typeface="Poppins"/>
              <a:ea typeface="Poppins"/>
              <a:cs typeface="Poppins"/>
              <a:sym typeface="Poppi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2adae801da6_0_26"/>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What is Prompt engineering</a:t>
            </a:r>
            <a:endParaRPr sz="2800" b="1">
              <a:solidFill>
                <a:schemeClr val="dk1"/>
              </a:solidFill>
              <a:latin typeface="Poppins"/>
              <a:ea typeface="Poppins"/>
              <a:cs typeface="Poppins"/>
              <a:sym typeface="Poppins"/>
            </a:endParaRPr>
          </a:p>
        </p:txBody>
      </p:sp>
      <p:sp>
        <p:nvSpPr>
          <p:cNvPr id="243" name="Google Shape;243;g2adae801da6_0_26"/>
          <p:cNvSpPr txBox="1"/>
          <p:nvPr/>
        </p:nvSpPr>
        <p:spPr>
          <a:xfrm>
            <a:off x="194850" y="1705675"/>
            <a:ext cx="10236600" cy="3370800"/>
          </a:xfrm>
          <a:prstGeom prst="rect">
            <a:avLst/>
          </a:prstGeom>
          <a:noFill/>
          <a:ln>
            <a:noFill/>
          </a:ln>
        </p:spPr>
        <p:txBody>
          <a:bodyPr spcFirstLastPara="1" wrap="square" lIns="91425" tIns="91425" rIns="91425" bIns="91425" anchor="t" anchorCtr="0">
            <a:spAutoFit/>
          </a:bodyPr>
          <a:lstStyle/>
          <a:p>
            <a:pPr marL="457200" lvl="0" indent="-342900" algn="l" rtl="0">
              <a:lnSpc>
                <a:spcPct val="150000"/>
              </a:lnSpc>
              <a:spcBef>
                <a:spcPts val="1500"/>
              </a:spcBef>
              <a:spcAft>
                <a:spcPts val="0"/>
              </a:spcAft>
              <a:buClr>
                <a:srgbClr val="374151"/>
              </a:buClr>
              <a:buSzPts val="1800"/>
              <a:buFont typeface="Poppins"/>
              <a:buChar char="●"/>
            </a:pPr>
            <a:r>
              <a:rPr lang="pl-PL" sz="1800">
                <a:solidFill>
                  <a:srgbClr val="374151"/>
                </a:solidFill>
                <a:latin typeface="Poppins"/>
                <a:ea typeface="Poppins"/>
                <a:cs typeface="Poppins"/>
                <a:sym typeface="Poppins"/>
              </a:rPr>
              <a:t>Prompt engineering aims to create prompts in a more programmatic, reproducible way</a:t>
            </a:r>
            <a:endParaRPr sz="1800">
              <a:solidFill>
                <a:srgbClr val="374151"/>
              </a:solidFill>
              <a:latin typeface="Poppins"/>
              <a:ea typeface="Poppins"/>
              <a:cs typeface="Poppins"/>
              <a:sym typeface="Poppins"/>
            </a:endParaRPr>
          </a:p>
          <a:p>
            <a:pPr marL="457200" lvl="0" indent="-342900" algn="l" rtl="0">
              <a:lnSpc>
                <a:spcPct val="150000"/>
              </a:lnSpc>
              <a:spcBef>
                <a:spcPts val="0"/>
              </a:spcBef>
              <a:spcAft>
                <a:spcPts val="0"/>
              </a:spcAft>
              <a:buClr>
                <a:srgbClr val="374151"/>
              </a:buClr>
              <a:buSzPts val="1800"/>
              <a:buFont typeface="Poppins"/>
              <a:buChar char="●"/>
            </a:pPr>
            <a:r>
              <a:rPr lang="pl-PL" sz="1800">
                <a:solidFill>
                  <a:srgbClr val="374151"/>
                </a:solidFill>
                <a:latin typeface="Poppins"/>
                <a:ea typeface="Poppins"/>
                <a:cs typeface="Poppins"/>
                <a:sym typeface="Poppins"/>
              </a:rPr>
              <a:t>It involves carefully designing and structuring the input given to the model to effectively guide it towards generating the desired output or response.</a:t>
            </a:r>
            <a:endParaRPr sz="1800">
              <a:solidFill>
                <a:srgbClr val="374151"/>
              </a:solidFill>
              <a:latin typeface="Poppins"/>
              <a:ea typeface="Poppins"/>
              <a:cs typeface="Poppins"/>
              <a:sym typeface="Poppins"/>
            </a:endParaRPr>
          </a:p>
          <a:p>
            <a:pPr marL="457200" lvl="0" indent="-342900" algn="l" rtl="0">
              <a:lnSpc>
                <a:spcPct val="150000"/>
              </a:lnSpc>
              <a:spcBef>
                <a:spcPts val="0"/>
              </a:spcBef>
              <a:spcAft>
                <a:spcPts val="0"/>
              </a:spcAft>
              <a:buClr>
                <a:srgbClr val="374151"/>
              </a:buClr>
              <a:buSzPts val="1800"/>
              <a:buFont typeface="Poppins"/>
              <a:buChar char="●"/>
            </a:pPr>
            <a:r>
              <a:rPr lang="pl-PL" sz="1800">
                <a:solidFill>
                  <a:srgbClr val="374151"/>
                </a:solidFill>
                <a:latin typeface="Poppins"/>
                <a:ea typeface="Poppins"/>
                <a:cs typeface="Poppins"/>
                <a:sym typeface="Poppins"/>
              </a:rPr>
              <a:t>Temperature is one of the key hyperparams controlling how varied and creative each models response is - even with the exact same prompt</a:t>
            </a:r>
            <a:endParaRPr sz="1800">
              <a:solidFill>
                <a:srgbClr val="374151"/>
              </a:solidFill>
              <a:latin typeface="Poppins"/>
              <a:ea typeface="Poppins"/>
              <a:cs typeface="Poppins"/>
              <a:sym typeface="Poppins"/>
            </a:endParaRPr>
          </a:p>
          <a:p>
            <a:pPr marL="457200" lvl="0" indent="-342900" algn="l" rtl="0">
              <a:lnSpc>
                <a:spcPct val="150000"/>
              </a:lnSpc>
              <a:spcBef>
                <a:spcPts val="0"/>
              </a:spcBef>
              <a:spcAft>
                <a:spcPts val="0"/>
              </a:spcAft>
              <a:buClr>
                <a:srgbClr val="374151"/>
              </a:buClr>
              <a:buSzPts val="1800"/>
              <a:buFont typeface="Poppins"/>
              <a:buChar char="●"/>
            </a:pPr>
            <a:r>
              <a:rPr lang="pl-PL" sz="1800">
                <a:solidFill>
                  <a:srgbClr val="374151"/>
                </a:solidFill>
                <a:latin typeface="Poppins"/>
                <a:ea typeface="Poppins"/>
                <a:cs typeface="Poppins"/>
                <a:sym typeface="Poppins"/>
              </a:rPr>
              <a:t>Prompt Engineering can be more structured by leveraging libraries such as LangChain</a:t>
            </a:r>
            <a:endParaRPr sz="1800">
              <a:solidFill>
                <a:srgbClr val="374151"/>
              </a:solidFill>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adae801da6_0_49"/>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Chain-of-thought reasoning</a:t>
            </a:r>
            <a:endParaRPr sz="2800" b="1">
              <a:solidFill>
                <a:schemeClr val="dk1"/>
              </a:solidFill>
              <a:latin typeface="Poppins"/>
              <a:ea typeface="Poppins"/>
              <a:cs typeface="Poppins"/>
              <a:sym typeface="Poppins"/>
            </a:endParaRPr>
          </a:p>
        </p:txBody>
      </p:sp>
      <p:sp>
        <p:nvSpPr>
          <p:cNvPr id="250" name="Google Shape;250;g2adae801da6_0_49"/>
          <p:cNvSpPr txBox="1"/>
          <p:nvPr/>
        </p:nvSpPr>
        <p:spPr>
          <a:xfrm>
            <a:off x="408000" y="1734300"/>
            <a:ext cx="10236600" cy="7803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500"/>
              </a:spcBef>
              <a:spcAft>
                <a:spcPts val="0"/>
              </a:spcAft>
              <a:buClr>
                <a:srgbClr val="374151"/>
              </a:buClr>
              <a:buSzPts val="1800"/>
              <a:buFont typeface="Poppins"/>
              <a:buChar char="●"/>
            </a:pPr>
            <a:r>
              <a:rPr lang="pl-PL" sz="1800">
                <a:solidFill>
                  <a:srgbClr val="374151"/>
                </a:solidFill>
                <a:latin typeface="Poppins"/>
                <a:ea typeface="Poppins"/>
                <a:cs typeface="Poppins"/>
                <a:sym typeface="Poppins"/>
              </a:rPr>
              <a:t>Chain-of-thought prompting: Encourages model to be factual and precise by explaining its reasoning</a:t>
            </a:r>
            <a:endParaRPr sz="1800">
              <a:solidFill>
                <a:srgbClr val="374151"/>
              </a:solidFill>
              <a:latin typeface="Poppins"/>
              <a:ea typeface="Poppins"/>
              <a:cs typeface="Poppins"/>
              <a:sym typeface="Poppins"/>
            </a:endParaRPr>
          </a:p>
        </p:txBody>
      </p:sp>
      <p:pic>
        <p:nvPicPr>
          <p:cNvPr id="251" name="Google Shape;251;g2adae801da6_0_49"/>
          <p:cNvPicPr preferRelativeResize="0"/>
          <p:nvPr/>
        </p:nvPicPr>
        <p:blipFill>
          <a:blip r:embed="rId3">
            <a:alphaModFix/>
          </a:blip>
          <a:stretch>
            <a:fillRect/>
          </a:stretch>
        </p:blipFill>
        <p:spPr>
          <a:xfrm>
            <a:off x="87825" y="2514598"/>
            <a:ext cx="8585049" cy="2364375"/>
          </a:xfrm>
          <a:prstGeom prst="rect">
            <a:avLst/>
          </a:prstGeom>
          <a:noFill/>
          <a:ln>
            <a:noFill/>
          </a:ln>
          <a:effectLst>
            <a:outerShdw blurRad="57150" dist="19050" dir="5400000" algn="bl" rotWithShape="0">
              <a:srgbClr val="000000">
                <a:alpha val="50000"/>
              </a:srgbClr>
            </a:outerShdw>
          </a:effectLst>
        </p:spPr>
      </p:pic>
      <p:pic>
        <p:nvPicPr>
          <p:cNvPr id="252" name="Google Shape;252;g2adae801da6_0_49"/>
          <p:cNvPicPr preferRelativeResize="0"/>
          <p:nvPr/>
        </p:nvPicPr>
        <p:blipFill>
          <a:blip r:embed="rId4">
            <a:alphaModFix/>
          </a:blip>
          <a:stretch>
            <a:fillRect/>
          </a:stretch>
        </p:blipFill>
        <p:spPr>
          <a:xfrm>
            <a:off x="5707275" y="4589975"/>
            <a:ext cx="5909650" cy="204855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407988" y="565805"/>
            <a:ext cx="1137602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i="0" u="none" strike="noStrike" cap="none">
                <a:solidFill>
                  <a:schemeClr val="dk1"/>
                </a:solidFill>
                <a:latin typeface="Poppins"/>
                <a:ea typeface="Poppins"/>
                <a:cs typeface="Poppins"/>
                <a:sym typeface="Poppins"/>
              </a:rPr>
              <a:t>W5 Agenda</a:t>
            </a:r>
            <a:endParaRPr/>
          </a:p>
        </p:txBody>
      </p:sp>
      <p:sp>
        <p:nvSpPr>
          <p:cNvPr id="95" name="Google Shape;95;p2"/>
          <p:cNvSpPr txBox="1"/>
          <p:nvPr/>
        </p:nvSpPr>
        <p:spPr>
          <a:xfrm>
            <a:off x="407988" y="1089025"/>
            <a:ext cx="11376000" cy="440220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chemeClr val="dk1"/>
              </a:buClr>
              <a:buSzPts val="2800"/>
              <a:buFont typeface="Arial"/>
              <a:buChar char="•"/>
            </a:pPr>
            <a:r>
              <a:rPr lang="pl-PL" sz="2800" b="1">
                <a:solidFill>
                  <a:schemeClr val="dk1"/>
                </a:solidFill>
                <a:latin typeface="Poppins"/>
                <a:ea typeface="Poppins"/>
                <a:cs typeface="Poppins"/>
                <a:sym typeface="Poppins"/>
              </a:rPr>
              <a:t>What are LLMs</a:t>
            </a:r>
            <a:endParaRPr sz="2800" b="1">
              <a:solidFill>
                <a:schemeClr val="dk1"/>
              </a:solidFill>
              <a:latin typeface="Poppins"/>
              <a:ea typeface="Poppins"/>
              <a:cs typeface="Poppins"/>
              <a:sym typeface="Poppins"/>
            </a:endParaRPr>
          </a:p>
          <a:p>
            <a:pPr marL="457200" marR="0" lvl="0" indent="-457200" algn="l" rtl="0">
              <a:lnSpc>
                <a:spcPct val="150000"/>
              </a:lnSpc>
              <a:spcBef>
                <a:spcPts val="0"/>
              </a:spcBef>
              <a:spcAft>
                <a:spcPts val="0"/>
              </a:spcAft>
              <a:buClr>
                <a:schemeClr val="dk1"/>
              </a:buClr>
              <a:buSzPts val="2800"/>
              <a:buFont typeface="Arial"/>
              <a:buChar char="•"/>
            </a:pPr>
            <a:r>
              <a:rPr lang="pl-PL" sz="2800" b="1">
                <a:solidFill>
                  <a:schemeClr val="dk1"/>
                </a:solidFill>
                <a:latin typeface="Poppins"/>
                <a:ea typeface="Poppins"/>
                <a:cs typeface="Poppins"/>
                <a:sym typeface="Poppins"/>
              </a:rPr>
              <a:t>Prompt Engineering</a:t>
            </a:r>
            <a:endParaRPr/>
          </a:p>
          <a:p>
            <a:pPr marL="457200" marR="0" lvl="0" indent="-457200" algn="l" rtl="0">
              <a:lnSpc>
                <a:spcPct val="150000"/>
              </a:lnSpc>
              <a:spcBef>
                <a:spcPts val="0"/>
              </a:spcBef>
              <a:spcAft>
                <a:spcPts val="0"/>
              </a:spcAft>
              <a:buClr>
                <a:schemeClr val="dk1"/>
              </a:buClr>
              <a:buSzPts val="2800"/>
              <a:buFont typeface="Arial"/>
              <a:buChar char="•"/>
            </a:pPr>
            <a:r>
              <a:rPr lang="pl-PL" sz="2800" b="1">
                <a:solidFill>
                  <a:schemeClr val="dk1"/>
                </a:solidFill>
                <a:latin typeface="Poppins"/>
                <a:ea typeface="Poppins"/>
                <a:cs typeface="Poppins"/>
                <a:sym typeface="Poppins"/>
              </a:rPr>
              <a:t>Model Fine-tuning</a:t>
            </a:r>
            <a:endParaRPr sz="2800" b="1">
              <a:solidFill>
                <a:schemeClr val="dk1"/>
              </a:solidFill>
              <a:latin typeface="Poppins"/>
              <a:ea typeface="Poppins"/>
              <a:cs typeface="Poppins"/>
              <a:sym typeface="Poppins"/>
            </a:endParaRPr>
          </a:p>
          <a:p>
            <a:pPr marL="457200" marR="0" lvl="0" indent="-457200" algn="l" rtl="0">
              <a:lnSpc>
                <a:spcPct val="150000"/>
              </a:lnSpc>
              <a:spcBef>
                <a:spcPts val="0"/>
              </a:spcBef>
              <a:spcAft>
                <a:spcPts val="0"/>
              </a:spcAft>
              <a:buClr>
                <a:schemeClr val="dk1"/>
              </a:buClr>
              <a:buSzPts val="2800"/>
              <a:buFont typeface="Arial"/>
              <a:buChar char="•"/>
            </a:pPr>
            <a:r>
              <a:rPr lang="pl-PL" sz="2800" b="1">
                <a:solidFill>
                  <a:schemeClr val="dk1"/>
                </a:solidFill>
                <a:latin typeface="Poppins"/>
                <a:ea typeface="Poppins"/>
                <a:cs typeface="Poppins"/>
                <a:sym typeface="Poppins"/>
              </a:rPr>
              <a:t>Retrieval Augmented Generation</a:t>
            </a:r>
            <a:endParaRPr sz="2800" b="1">
              <a:solidFill>
                <a:schemeClr val="dk1"/>
              </a:solidFill>
              <a:latin typeface="Poppins"/>
              <a:ea typeface="Poppins"/>
              <a:cs typeface="Poppins"/>
              <a:sym typeface="Poppins"/>
            </a:endParaRPr>
          </a:p>
          <a:p>
            <a:pPr marL="457200" marR="0" lvl="0" indent="-457200" algn="l" rtl="0">
              <a:lnSpc>
                <a:spcPct val="150000"/>
              </a:lnSpc>
              <a:spcBef>
                <a:spcPts val="0"/>
              </a:spcBef>
              <a:spcAft>
                <a:spcPts val="0"/>
              </a:spcAft>
              <a:buClr>
                <a:schemeClr val="dk1"/>
              </a:buClr>
              <a:buSzPts val="2800"/>
              <a:buFont typeface="Arial"/>
              <a:buChar char="•"/>
            </a:pPr>
            <a:r>
              <a:rPr lang="pl-PL" sz="2800" b="1">
                <a:solidFill>
                  <a:schemeClr val="dk1"/>
                </a:solidFill>
                <a:latin typeface="Poppins"/>
                <a:ea typeface="Poppins"/>
                <a:cs typeface="Poppins"/>
                <a:sym typeface="Poppins"/>
              </a:rPr>
              <a:t>Building an LMM powered App</a:t>
            </a:r>
            <a:endParaRPr sz="2800" b="1">
              <a:solidFill>
                <a:schemeClr val="dk1"/>
              </a:solidFill>
              <a:latin typeface="Poppins"/>
              <a:ea typeface="Poppins"/>
              <a:cs typeface="Poppins"/>
              <a:sym typeface="Poppins"/>
            </a:endParaRPr>
          </a:p>
          <a:p>
            <a:pPr marL="457200" marR="0" lvl="0" indent="-279400" algn="l" rtl="0">
              <a:lnSpc>
                <a:spcPct val="150000"/>
              </a:lnSpc>
              <a:spcBef>
                <a:spcPts val="0"/>
              </a:spcBef>
              <a:spcAft>
                <a:spcPts val="0"/>
              </a:spcAft>
              <a:buClr>
                <a:schemeClr val="dk1"/>
              </a:buClr>
              <a:buSzPts val="2800"/>
              <a:buFont typeface="Arial"/>
              <a:buNone/>
            </a:pPr>
            <a:endParaRPr sz="2800" b="1">
              <a:solidFill>
                <a:schemeClr val="dk1"/>
              </a:solidFill>
              <a:latin typeface="Poppins"/>
              <a:ea typeface="Poppins"/>
              <a:cs typeface="Poppins"/>
              <a:sym typeface="Poppins"/>
            </a:endParaRPr>
          </a:p>
          <a:p>
            <a:pPr marL="457200" marR="0" lvl="0" indent="-279400" algn="l" rtl="0">
              <a:lnSpc>
                <a:spcPct val="150000"/>
              </a:lnSpc>
              <a:spcBef>
                <a:spcPts val="0"/>
              </a:spcBef>
              <a:spcAft>
                <a:spcPts val="0"/>
              </a:spcAft>
              <a:buClr>
                <a:schemeClr val="dk1"/>
              </a:buClr>
              <a:buSzPts val="2800"/>
              <a:buFont typeface="Arial"/>
              <a:buNone/>
            </a:pPr>
            <a:endParaRPr sz="2800" b="1">
              <a:solidFill>
                <a:schemeClr val="dk1"/>
              </a:solidFill>
              <a:latin typeface="Poppins"/>
              <a:ea typeface="Poppins"/>
              <a:cs typeface="Poppins"/>
              <a:sym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g2adae801da6_0_58"/>
          <p:cNvPicPr preferRelativeResize="0"/>
          <p:nvPr/>
        </p:nvPicPr>
        <p:blipFill>
          <a:blip r:embed="rId3">
            <a:alphaModFix/>
          </a:blip>
          <a:stretch>
            <a:fillRect/>
          </a:stretch>
        </p:blipFill>
        <p:spPr>
          <a:xfrm>
            <a:off x="582924" y="1347525"/>
            <a:ext cx="6480650" cy="5358075"/>
          </a:xfrm>
          <a:prstGeom prst="rect">
            <a:avLst/>
          </a:prstGeom>
          <a:noFill/>
          <a:ln>
            <a:noFill/>
          </a:ln>
        </p:spPr>
      </p:pic>
      <p:sp>
        <p:nvSpPr>
          <p:cNvPr id="259" name="Google Shape;259;g2adae801da6_0_58"/>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Citing sources</a:t>
            </a:r>
            <a:endParaRPr sz="2800" b="1">
              <a:solidFill>
                <a:schemeClr val="dk1"/>
              </a:solidFill>
              <a:latin typeface="Poppins"/>
              <a:ea typeface="Poppins"/>
              <a:cs typeface="Poppins"/>
              <a:sym typeface="Poppins"/>
            </a:endParaRPr>
          </a:p>
        </p:txBody>
      </p:sp>
      <p:sp>
        <p:nvSpPr>
          <p:cNvPr id="260" name="Google Shape;260;g2adae801da6_0_58"/>
          <p:cNvSpPr/>
          <p:nvPr/>
        </p:nvSpPr>
        <p:spPr>
          <a:xfrm>
            <a:off x="7550075" y="2649575"/>
            <a:ext cx="4114800" cy="2403000"/>
          </a:xfrm>
          <a:prstGeom prst="roundRect">
            <a:avLst>
              <a:gd name="adj" fmla="val 16667"/>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l-PL" sz="2100" b="1">
                <a:solidFill>
                  <a:schemeClr val="lt1"/>
                </a:solidFill>
                <a:latin typeface="Poppins"/>
                <a:ea typeface="Poppins"/>
                <a:cs typeface="Poppins"/>
                <a:sym typeface="Poppins"/>
              </a:rPr>
              <a:t>Warning!</a:t>
            </a:r>
            <a:endParaRPr sz="2100" b="1">
              <a:solidFill>
                <a:schemeClr val="lt1"/>
              </a:solidFill>
              <a:latin typeface="Poppins"/>
              <a:ea typeface="Poppins"/>
              <a:cs typeface="Poppins"/>
              <a:sym typeface="Poppins"/>
            </a:endParaRPr>
          </a:p>
          <a:p>
            <a:pPr marL="0" lvl="0" indent="0" algn="ctr" rtl="0">
              <a:spcBef>
                <a:spcPts val="0"/>
              </a:spcBef>
              <a:spcAft>
                <a:spcPts val="0"/>
              </a:spcAft>
              <a:buNone/>
            </a:pPr>
            <a:r>
              <a:rPr lang="pl-PL" sz="2100" b="1">
                <a:solidFill>
                  <a:schemeClr val="lt1"/>
                </a:solidFill>
                <a:latin typeface="Poppins"/>
                <a:ea typeface="Poppins"/>
                <a:cs typeface="Poppins"/>
                <a:sym typeface="Poppins"/>
              </a:rPr>
              <a:t>LLM can still make up sources, but at least you can check if they exists</a:t>
            </a:r>
            <a:endParaRPr sz="2100" b="1">
              <a:solidFill>
                <a:schemeClr val="lt1"/>
              </a:solidFill>
              <a:latin typeface="Poppins"/>
              <a:ea typeface="Poppins"/>
              <a:cs typeface="Poppins"/>
              <a:sym typeface="Poppi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2ae502b7976_1_84"/>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Few shot learning</a:t>
            </a:r>
            <a:endParaRPr sz="2800" b="1">
              <a:solidFill>
                <a:schemeClr val="dk1"/>
              </a:solidFill>
              <a:latin typeface="Poppins"/>
              <a:ea typeface="Poppins"/>
              <a:cs typeface="Poppins"/>
              <a:sym typeface="Poppins"/>
            </a:endParaRPr>
          </a:p>
        </p:txBody>
      </p:sp>
      <p:pic>
        <p:nvPicPr>
          <p:cNvPr id="267" name="Google Shape;267;g2ae502b7976_1_84"/>
          <p:cNvPicPr preferRelativeResize="0"/>
          <p:nvPr/>
        </p:nvPicPr>
        <p:blipFill>
          <a:blip r:embed="rId3">
            <a:alphaModFix/>
          </a:blip>
          <a:stretch>
            <a:fillRect/>
          </a:stretch>
        </p:blipFill>
        <p:spPr>
          <a:xfrm>
            <a:off x="542400" y="2122100"/>
            <a:ext cx="3529973" cy="2613800"/>
          </a:xfrm>
          <a:prstGeom prst="rect">
            <a:avLst/>
          </a:prstGeom>
          <a:noFill/>
          <a:ln>
            <a:noFill/>
          </a:ln>
        </p:spPr>
      </p:pic>
      <p:pic>
        <p:nvPicPr>
          <p:cNvPr id="268" name="Google Shape;268;g2ae502b7976_1_84"/>
          <p:cNvPicPr preferRelativeResize="0"/>
          <p:nvPr/>
        </p:nvPicPr>
        <p:blipFill>
          <a:blip r:embed="rId4">
            <a:alphaModFix/>
          </a:blip>
          <a:stretch>
            <a:fillRect/>
          </a:stretch>
        </p:blipFill>
        <p:spPr>
          <a:xfrm>
            <a:off x="4519825" y="2122100"/>
            <a:ext cx="3612725" cy="3016126"/>
          </a:xfrm>
          <a:prstGeom prst="rect">
            <a:avLst/>
          </a:prstGeom>
          <a:noFill/>
          <a:ln>
            <a:noFill/>
          </a:ln>
        </p:spPr>
      </p:pic>
      <p:pic>
        <p:nvPicPr>
          <p:cNvPr id="269" name="Google Shape;269;g2ae502b7976_1_84"/>
          <p:cNvPicPr preferRelativeResize="0"/>
          <p:nvPr/>
        </p:nvPicPr>
        <p:blipFill>
          <a:blip r:embed="rId5">
            <a:alphaModFix/>
          </a:blip>
          <a:stretch>
            <a:fillRect/>
          </a:stretch>
        </p:blipFill>
        <p:spPr>
          <a:xfrm>
            <a:off x="8338126" y="2043930"/>
            <a:ext cx="3754648" cy="3043348"/>
          </a:xfrm>
          <a:prstGeom prst="rect">
            <a:avLst/>
          </a:prstGeom>
          <a:noFill/>
          <a:ln>
            <a:noFill/>
          </a:ln>
        </p:spPr>
      </p:pic>
      <p:sp>
        <p:nvSpPr>
          <p:cNvPr id="270" name="Google Shape;270;g2ae502b7976_1_84"/>
          <p:cNvSpPr txBox="1"/>
          <p:nvPr/>
        </p:nvSpPr>
        <p:spPr>
          <a:xfrm>
            <a:off x="660200" y="1479975"/>
            <a:ext cx="3136500" cy="58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2800" b="1">
                <a:solidFill>
                  <a:schemeClr val="dk1"/>
                </a:solidFill>
                <a:latin typeface="Poppins"/>
                <a:ea typeface="Poppins"/>
                <a:cs typeface="Poppins"/>
                <a:sym typeface="Poppins"/>
              </a:rPr>
              <a:t>Zero-shot </a:t>
            </a:r>
            <a:endParaRPr sz="2800" b="1">
              <a:solidFill>
                <a:schemeClr val="dk1"/>
              </a:solidFill>
              <a:latin typeface="Poppins"/>
              <a:ea typeface="Poppins"/>
              <a:cs typeface="Poppins"/>
              <a:sym typeface="Poppins"/>
            </a:endParaRPr>
          </a:p>
        </p:txBody>
      </p:sp>
      <p:sp>
        <p:nvSpPr>
          <p:cNvPr id="271" name="Google Shape;271;g2ae502b7976_1_84"/>
          <p:cNvSpPr txBox="1"/>
          <p:nvPr/>
        </p:nvSpPr>
        <p:spPr>
          <a:xfrm>
            <a:off x="4637000" y="1537400"/>
            <a:ext cx="3136500" cy="58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2800" b="1">
                <a:solidFill>
                  <a:schemeClr val="dk1"/>
                </a:solidFill>
                <a:latin typeface="Poppins"/>
                <a:ea typeface="Poppins"/>
                <a:cs typeface="Poppins"/>
                <a:sym typeface="Poppins"/>
              </a:rPr>
              <a:t>Two-shot </a:t>
            </a:r>
            <a:endParaRPr sz="2800" b="1">
              <a:solidFill>
                <a:schemeClr val="dk1"/>
              </a:solidFill>
              <a:latin typeface="Poppins"/>
              <a:ea typeface="Poppins"/>
              <a:cs typeface="Poppins"/>
              <a:sym typeface="Poppins"/>
            </a:endParaRPr>
          </a:p>
        </p:txBody>
      </p:sp>
      <p:sp>
        <p:nvSpPr>
          <p:cNvPr id="272" name="Google Shape;272;g2ae502b7976_1_84"/>
          <p:cNvSpPr txBox="1"/>
          <p:nvPr/>
        </p:nvSpPr>
        <p:spPr>
          <a:xfrm>
            <a:off x="8500150" y="1537400"/>
            <a:ext cx="3136500" cy="58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2800" b="1">
                <a:solidFill>
                  <a:schemeClr val="dk1"/>
                </a:solidFill>
                <a:latin typeface="Poppins"/>
                <a:ea typeface="Poppins"/>
                <a:cs typeface="Poppins"/>
                <a:sym typeface="Poppins"/>
              </a:rPr>
              <a:t>Three-shot </a:t>
            </a:r>
            <a:endParaRPr sz="2800" b="1">
              <a:solidFill>
                <a:schemeClr val="dk1"/>
              </a:solidFill>
              <a:latin typeface="Poppins"/>
              <a:ea typeface="Poppins"/>
              <a:cs typeface="Poppins"/>
              <a:sym typeface="Poppi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Poppins"/>
              <a:buNone/>
            </a:pPr>
            <a:r>
              <a:rPr lang="pl-PL" b="1">
                <a:latin typeface="Poppins"/>
                <a:ea typeface="Poppins"/>
                <a:cs typeface="Poppins"/>
                <a:sym typeface="Poppins"/>
              </a:rPr>
              <a:t>Tuning LLMs</a:t>
            </a:r>
            <a:endParaRPr b="1">
              <a:latin typeface="Poppins"/>
              <a:ea typeface="Poppins"/>
              <a:cs typeface="Poppins"/>
              <a:sym typeface="Poppi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2acab227c09_0_19"/>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Model Fine-tuning</a:t>
            </a:r>
            <a:endParaRPr sz="2800" b="1">
              <a:solidFill>
                <a:schemeClr val="dk1"/>
              </a:solidFill>
              <a:latin typeface="Poppins"/>
              <a:ea typeface="Poppins"/>
              <a:cs typeface="Poppins"/>
              <a:sym typeface="Poppins"/>
            </a:endParaRPr>
          </a:p>
        </p:txBody>
      </p:sp>
      <p:sp>
        <p:nvSpPr>
          <p:cNvPr id="284" name="Google Shape;284;g2acab227c09_0_19"/>
          <p:cNvSpPr txBox="1"/>
          <p:nvPr/>
        </p:nvSpPr>
        <p:spPr>
          <a:xfrm>
            <a:off x="660200" y="1479975"/>
            <a:ext cx="4518900" cy="58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2800" b="1">
                <a:solidFill>
                  <a:schemeClr val="dk1"/>
                </a:solidFill>
                <a:latin typeface="Poppins"/>
                <a:ea typeface="Poppins"/>
                <a:cs typeface="Poppins"/>
                <a:sym typeface="Poppins"/>
              </a:rPr>
              <a:t>Single task fine tuning</a:t>
            </a:r>
            <a:endParaRPr sz="2800" b="1">
              <a:solidFill>
                <a:schemeClr val="dk1"/>
              </a:solidFill>
              <a:latin typeface="Poppins"/>
              <a:ea typeface="Poppins"/>
              <a:cs typeface="Poppins"/>
              <a:sym typeface="Poppins"/>
            </a:endParaRPr>
          </a:p>
        </p:txBody>
      </p:sp>
      <p:sp>
        <p:nvSpPr>
          <p:cNvPr id="285" name="Google Shape;285;g2acab227c09_0_19"/>
          <p:cNvSpPr txBox="1"/>
          <p:nvPr/>
        </p:nvSpPr>
        <p:spPr>
          <a:xfrm>
            <a:off x="6240475" y="1479975"/>
            <a:ext cx="5543400" cy="58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2800" b="1">
                <a:solidFill>
                  <a:schemeClr val="dk1"/>
                </a:solidFill>
                <a:latin typeface="Poppins"/>
                <a:ea typeface="Poppins"/>
                <a:cs typeface="Poppins"/>
                <a:sym typeface="Poppins"/>
              </a:rPr>
              <a:t>Parameter Efficient Fine Tuning (PEFT)</a:t>
            </a:r>
            <a:endParaRPr sz="2800" b="1">
              <a:solidFill>
                <a:schemeClr val="dk1"/>
              </a:solidFill>
              <a:latin typeface="Poppins"/>
              <a:ea typeface="Poppins"/>
              <a:cs typeface="Poppins"/>
              <a:sym typeface="Poppins"/>
            </a:endParaRPr>
          </a:p>
        </p:txBody>
      </p:sp>
      <p:sp>
        <p:nvSpPr>
          <p:cNvPr id="286" name="Google Shape;286;g2acab227c09_0_19"/>
          <p:cNvSpPr txBox="1"/>
          <p:nvPr/>
        </p:nvSpPr>
        <p:spPr>
          <a:xfrm>
            <a:off x="705200" y="2322350"/>
            <a:ext cx="4388700" cy="33864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150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Retraining all model params on task specific data</a:t>
            </a:r>
            <a:endParaRPr sz="1600">
              <a:solidFill>
                <a:srgbClr val="374151"/>
              </a:solidFill>
              <a:latin typeface="Poppins"/>
              <a:ea typeface="Poppins"/>
              <a:cs typeface="Poppins"/>
              <a:sym typeface="Poppins"/>
            </a:endParaRPr>
          </a:p>
          <a:p>
            <a:pPr marL="457200" lvl="0" indent="-330200" algn="l" rtl="0">
              <a:lnSpc>
                <a:spcPct val="150000"/>
              </a:lnSpc>
              <a:spcBef>
                <a:spcPts val="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Possible with as little as 1k examples</a:t>
            </a:r>
            <a:endParaRPr sz="1600">
              <a:solidFill>
                <a:srgbClr val="374151"/>
              </a:solidFill>
              <a:latin typeface="Poppins"/>
              <a:ea typeface="Poppins"/>
              <a:cs typeface="Poppins"/>
              <a:sym typeface="Poppins"/>
            </a:endParaRPr>
          </a:p>
          <a:p>
            <a:pPr marL="457200" lvl="0" indent="-330200" algn="l" rtl="0">
              <a:lnSpc>
                <a:spcPct val="150000"/>
              </a:lnSpc>
              <a:spcBef>
                <a:spcPts val="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Requires significant compute resources and creates a completely separate model for each task</a:t>
            </a:r>
            <a:endParaRPr sz="1600">
              <a:solidFill>
                <a:srgbClr val="374151"/>
              </a:solidFill>
              <a:latin typeface="Poppins"/>
              <a:ea typeface="Poppins"/>
              <a:cs typeface="Poppins"/>
              <a:sym typeface="Poppins"/>
            </a:endParaRPr>
          </a:p>
          <a:p>
            <a:pPr marL="457200" lvl="0" indent="-330200" algn="l" rtl="0">
              <a:lnSpc>
                <a:spcPct val="150000"/>
              </a:lnSpc>
              <a:spcBef>
                <a:spcPts val="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May lead to catastrophic forgetting, which is basically an equivalent of overfitting</a:t>
            </a:r>
            <a:endParaRPr sz="1600">
              <a:solidFill>
                <a:srgbClr val="374151"/>
              </a:solidFill>
              <a:latin typeface="Poppins"/>
              <a:ea typeface="Poppins"/>
              <a:cs typeface="Poppins"/>
              <a:sym typeface="Poppins"/>
            </a:endParaRPr>
          </a:p>
        </p:txBody>
      </p:sp>
      <p:sp>
        <p:nvSpPr>
          <p:cNvPr id="287" name="Google Shape;287;g2acab227c09_0_19"/>
          <p:cNvSpPr txBox="1"/>
          <p:nvPr/>
        </p:nvSpPr>
        <p:spPr>
          <a:xfrm>
            <a:off x="6312100" y="2455650"/>
            <a:ext cx="4388700" cy="37557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150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Retraining specific part of model params, with keeping majority of model frozen</a:t>
            </a:r>
            <a:endParaRPr sz="1600">
              <a:solidFill>
                <a:srgbClr val="374151"/>
              </a:solidFill>
              <a:latin typeface="Poppins"/>
              <a:ea typeface="Poppins"/>
              <a:cs typeface="Poppins"/>
              <a:sym typeface="Poppins"/>
            </a:endParaRPr>
          </a:p>
          <a:p>
            <a:pPr marL="457200" lvl="0" indent="-330200" algn="l" rtl="0">
              <a:lnSpc>
                <a:spcPct val="150000"/>
              </a:lnSpc>
              <a:spcBef>
                <a:spcPts val="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Significantly less compute intensive, 90% of params remain frozen and the remaining &lt;10% can be stored for each task and swapped at inference</a:t>
            </a:r>
            <a:endParaRPr sz="1600">
              <a:solidFill>
                <a:srgbClr val="374151"/>
              </a:solidFill>
              <a:latin typeface="Poppins"/>
              <a:ea typeface="Poppins"/>
              <a:cs typeface="Poppins"/>
              <a:sym typeface="Poppins"/>
            </a:endParaRPr>
          </a:p>
          <a:p>
            <a:pPr marL="457200" lvl="0" indent="-330200" algn="l" rtl="0">
              <a:lnSpc>
                <a:spcPct val="150000"/>
              </a:lnSpc>
              <a:spcBef>
                <a:spcPts val="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Combines general knowledge with new task, reduces risk of catastrophic forgetting</a:t>
            </a:r>
            <a:endParaRPr sz="1600">
              <a:solidFill>
                <a:srgbClr val="374151"/>
              </a:solidFill>
              <a:latin typeface="Poppins"/>
              <a:ea typeface="Poppins"/>
              <a:cs typeface="Poppins"/>
              <a:sym typeface="Poppi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2ae502b7976_1_23"/>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PEFT methods</a:t>
            </a:r>
            <a:endParaRPr sz="2800" b="1">
              <a:solidFill>
                <a:schemeClr val="dk1"/>
              </a:solidFill>
              <a:latin typeface="Poppins"/>
              <a:ea typeface="Poppins"/>
              <a:cs typeface="Poppins"/>
              <a:sym typeface="Poppins"/>
            </a:endParaRPr>
          </a:p>
        </p:txBody>
      </p:sp>
      <p:sp>
        <p:nvSpPr>
          <p:cNvPr id="294" name="Google Shape;294;g2ae502b7976_1_23"/>
          <p:cNvSpPr txBox="1"/>
          <p:nvPr/>
        </p:nvSpPr>
        <p:spPr>
          <a:xfrm>
            <a:off x="660200" y="1479975"/>
            <a:ext cx="4518900" cy="58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2800" b="1">
                <a:solidFill>
                  <a:schemeClr val="dk1"/>
                </a:solidFill>
                <a:latin typeface="Poppins"/>
                <a:ea typeface="Poppins"/>
                <a:cs typeface="Poppins"/>
                <a:sym typeface="Poppins"/>
              </a:rPr>
              <a:t>Reparametrization</a:t>
            </a:r>
            <a:endParaRPr sz="2800" b="1">
              <a:solidFill>
                <a:schemeClr val="dk1"/>
              </a:solidFill>
              <a:latin typeface="Poppins"/>
              <a:ea typeface="Poppins"/>
              <a:cs typeface="Poppins"/>
              <a:sym typeface="Poppins"/>
            </a:endParaRPr>
          </a:p>
        </p:txBody>
      </p:sp>
      <p:sp>
        <p:nvSpPr>
          <p:cNvPr id="295" name="Google Shape;295;g2ae502b7976_1_23"/>
          <p:cNvSpPr txBox="1"/>
          <p:nvPr/>
        </p:nvSpPr>
        <p:spPr>
          <a:xfrm>
            <a:off x="6240475" y="1479975"/>
            <a:ext cx="5543400" cy="58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2800" b="1">
                <a:solidFill>
                  <a:schemeClr val="dk1"/>
                </a:solidFill>
                <a:latin typeface="Poppins"/>
                <a:ea typeface="Poppins"/>
                <a:cs typeface="Poppins"/>
                <a:sym typeface="Poppins"/>
              </a:rPr>
              <a:t>Additive</a:t>
            </a:r>
            <a:endParaRPr sz="2800" b="1">
              <a:solidFill>
                <a:schemeClr val="dk1"/>
              </a:solidFill>
              <a:latin typeface="Poppins"/>
              <a:ea typeface="Poppins"/>
              <a:cs typeface="Poppins"/>
              <a:sym typeface="Poppins"/>
            </a:endParaRPr>
          </a:p>
        </p:txBody>
      </p:sp>
      <p:sp>
        <p:nvSpPr>
          <p:cNvPr id="296" name="Google Shape;296;g2ae502b7976_1_23"/>
          <p:cNvSpPr txBox="1"/>
          <p:nvPr/>
        </p:nvSpPr>
        <p:spPr>
          <a:xfrm>
            <a:off x="705200" y="2322350"/>
            <a:ext cx="4388700" cy="22779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1500"/>
              </a:spcBef>
              <a:spcAft>
                <a:spcPts val="0"/>
              </a:spcAft>
              <a:buClr>
                <a:srgbClr val="374151"/>
              </a:buClr>
              <a:buSzPts val="1600"/>
              <a:buFont typeface="Poppins"/>
              <a:buChar char="●"/>
            </a:pPr>
            <a:r>
              <a:rPr lang="pl-PL" sz="1600" dirty="0" err="1">
                <a:solidFill>
                  <a:srgbClr val="374151"/>
                </a:solidFill>
                <a:latin typeface="Poppins"/>
                <a:ea typeface="Poppins"/>
                <a:cs typeface="Poppins"/>
                <a:sym typeface="Poppins"/>
              </a:rPr>
              <a:t>Retrain</a:t>
            </a:r>
            <a:r>
              <a:rPr lang="pl-PL" sz="1600" dirty="0">
                <a:solidFill>
                  <a:srgbClr val="374151"/>
                </a:solidFill>
                <a:latin typeface="Poppins"/>
                <a:ea typeface="Poppins"/>
                <a:cs typeface="Poppins"/>
                <a:sym typeface="Poppins"/>
              </a:rPr>
              <a:t> part of </a:t>
            </a:r>
            <a:r>
              <a:rPr lang="pl-PL" sz="1600" dirty="0" err="1">
                <a:solidFill>
                  <a:srgbClr val="374151"/>
                </a:solidFill>
                <a:latin typeface="Poppins"/>
                <a:ea typeface="Poppins"/>
                <a:cs typeface="Poppins"/>
                <a:sym typeface="Poppins"/>
              </a:rPr>
              <a:t>models</a:t>
            </a:r>
            <a:r>
              <a:rPr lang="pl-PL" sz="1600" dirty="0">
                <a:solidFill>
                  <a:srgbClr val="374151"/>
                </a:solidFill>
                <a:latin typeface="Poppins"/>
                <a:ea typeface="Poppins"/>
                <a:cs typeface="Poppins"/>
                <a:sym typeface="Poppins"/>
              </a:rPr>
              <a:t> </a:t>
            </a:r>
            <a:r>
              <a:rPr lang="pl-PL" sz="1600" dirty="0" err="1">
                <a:solidFill>
                  <a:srgbClr val="374151"/>
                </a:solidFill>
                <a:latin typeface="Poppins"/>
                <a:ea typeface="Poppins"/>
                <a:cs typeface="Poppins"/>
                <a:sym typeface="Poppins"/>
              </a:rPr>
              <a:t>params</a:t>
            </a:r>
            <a:r>
              <a:rPr lang="pl-PL" sz="1600" dirty="0">
                <a:solidFill>
                  <a:srgbClr val="374151"/>
                </a:solidFill>
                <a:latin typeface="Poppins"/>
                <a:ea typeface="Poppins"/>
                <a:cs typeface="Poppins"/>
                <a:sym typeface="Poppins"/>
              </a:rPr>
              <a:t> </a:t>
            </a:r>
            <a:r>
              <a:rPr lang="pl-PL" sz="1600" dirty="0" err="1">
                <a:solidFill>
                  <a:srgbClr val="374151"/>
                </a:solidFill>
                <a:latin typeface="Poppins"/>
                <a:ea typeface="Poppins"/>
                <a:cs typeface="Poppins"/>
                <a:sym typeface="Poppins"/>
              </a:rPr>
              <a:t>using</a:t>
            </a:r>
            <a:r>
              <a:rPr lang="pl-PL" sz="1600" dirty="0">
                <a:solidFill>
                  <a:srgbClr val="374151"/>
                </a:solidFill>
                <a:latin typeface="Poppins"/>
                <a:ea typeface="Poppins"/>
                <a:cs typeface="Poppins"/>
                <a:sym typeface="Poppins"/>
              </a:rPr>
              <a:t> </a:t>
            </a:r>
            <a:r>
              <a:rPr lang="pl-PL" sz="1600" dirty="0" err="1">
                <a:solidFill>
                  <a:srgbClr val="374151"/>
                </a:solidFill>
                <a:latin typeface="Poppins"/>
                <a:ea typeface="Poppins"/>
                <a:cs typeface="Poppins"/>
                <a:sym typeface="Poppins"/>
              </a:rPr>
              <a:t>lower</a:t>
            </a:r>
            <a:r>
              <a:rPr lang="pl-PL" sz="1600" dirty="0">
                <a:solidFill>
                  <a:srgbClr val="374151"/>
                </a:solidFill>
                <a:latin typeface="Poppins"/>
                <a:ea typeface="Poppins"/>
                <a:cs typeface="Poppins"/>
                <a:sym typeface="Poppins"/>
              </a:rPr>
              <a:t> </a:t>
            </a:r>
            <a:r>
              <a:rPr lang="pl-PL" sz="1600" dirty="0" err="1">
                <a:solidFill>
                  <a:srgbClr val="374151"/>
                </a:solidFill>
                <a:latin typeface="Poppins"/>
                <a:ea typeface="Poppins"/>
                <a:cs typeface="Poppins"/>
                <a:sym typeface="Poppins"/>
              </a:rPr>
              <a:t>dimension</a:t>
            </a:r>
            <a:endParaRPr sz="1600" dirty="0">
              <a:solidFill>
                <a:srgbClr val="374151"/>
              </a:solidFill>
              <a:latin typeface="Poppins"/>
              <a:ea typeface="Poppins"/>
              <a:cs typeface="Poppins"/>
              <a:sym typeface="Poppins"/>
            </a:endParaRPr>
          </a:p>
          <a:p>
            <a:pPr marL="457200" lvl="0" indent="-330200" algn="l" rtl="0">
              <a:lnSpc>
                <a:spcPct val="150000"/>
              </a:lnSpc>
              <a:spcBef>
                <a:spcPts val="0"/>
              </a:spcBef>
              <a:spcAft>
                <a:spcPts val="0"/>
              </a:spcAft>
              <a:buClr>
                <a:srgbClr val="374151"/>
              </a:buClr>
              <a:buSzPts val="1600"/>
              <a:buFont typeface="Poppins"/>
              <a:buChar char="●"/>
            </a:pPr>
            <a:r>
              <a:rPr lang="pl-PL" sz="1600" dirty="0">
                <a:solidFill>
                  <a:srgbClr val="374151"/>
                </a:solidFill>
                <a:latin typeface="Poppins"/>
                <a:ea typeface="Poppins"/>
                <a:cs typeface="Poppins"/>
                <a:sym typeface="Poppins"/>
              </a:rPr>
              <a:t> </a:t>
            </a:r>
            <a:r>
              <a:rPr lang="pl-PL" sz="1600" dirty="0" err="1">
                <a:solidFill>
                  <a:srgbClr val="374151"/>
                </a:solidFill>
                <a:latin typeface="Poppins"/>
                <a:ea typeface="Poppins"/>
                <a:cs typeface="Poppins"/>
                <a:sym typeface="Poppins"/>
              </a:rPr>
              <a:t>LoRA</a:t>
            </a:r>
            <a:r>
              <a:rPr lang="pl-PL" sz="1600" dirty="0">
                <a:solidFill>
                  <a:srgbClr val="374151"/>
                </a:solidFill>
                <a:latin typeface="Poppins"/>
                <a:ea typeface="Poppins"/>
                <a:cs typeface="Poppins"/>
                <a:sym typeface="Poppins"/>
              </a:rPr>
              <a:t> </a:t>
            </a:r>
            <a:r>
              <a:rPr lang="pl-PL" sz="1600" dirty="0" err="1">
                <a:solidFill>
                  <a:srgbClr val="374151"/>
                </a:solidFill>
                <a:latin typeface="Poppins"/>
                <a:ea typeface="Poppins"/>
                <a:cs typeface="Poppins"/>
                <a:sym typeface="Poppins"/>
              </a:rPr>
              <a:t>is</a:t>
            </a:r>
            <a:r>
              <a:rPr lang="pl-PL" sz="1600" dirty="0">
                <a:solidFill>
                  <a:srgbClr val="374151"/>
                </a:solidFill>
                <a:latin typeface="Poppins"/>
                <a:ea typeface="Poppins"/>
                <a:cs typeface="Poppins"/>
                <a:sym typeface="Poppins"/>
              </a:rPr>
              <a:t> one of most popular </a:t>
            </a:r>
            <a:r>
              <a:rPr lang="pl-PL" sz="1600" dirty="0" err="1">
                <a:solidFill>
                  <a:srgbClr val="374151"/>
                </a:solidFill>
                <a:latin typeface="Poppins"/>
                <a:ea typeface="Poppins"/>
                <a:cs typeface="Poppins"/>
                <a:sym typeface="Poppins"/>
              </a:rPr>
              <a:t>use-cases</a:t>
            </a:r>
            <a:r>
              <a:rPr lang="pl-PL" sz="1600" dirty="0">
                <a:solidFill>
                  <a:srgbClr val="374151"/>
                </a:solidFill>
                <a:latin typeface="Poppins"/>
                <a:ea typeface="Poppins"/>
                <a:cs typeface="Poppins"/>
                <a:sym typeface="Poppins"/>
              </a:rPr>
              <a:t> </a:t>
            </a:r>
            <a:r>
              <a:rPr lang="pl-PL" sz="1600" dirty="0" err="1">
                <a:solidFill>
                  <a:srgbClr val="374151"/>
                </a:solidFill>
                <a:latin typeface="Poppins"/>
                <a:ea typeface="Poppins"/>
                <a:cs typeface="Poppins"/>
                <a:sym typeface="Poppins"/>
              </a:rPr>
              <a:t>combining</a:t>
            </a:r>
            <a:r>
              <a:rPr lang="pl-PL" sz="1600" dirty="0">
                <a:solidFill>
                  <a:srgbClr val="374151"/>
                </a:solidFill>
                <a:latin typeface="Poppins"/>
                <a:ea typeface="Poppins"/>
                <a:cs typeface="Poppins"/>
                <a:sym typeface="Poppins"/>
              </a:rPr>
              <a:t> model </a:t>
            </a:r>
            <a:r>
              <a:rPr lang="pl-PL" sz="1600" dirty="0" err="1">
                <a:solidFill>
                  <a:srgbClr val="374151"/>
                </a:solidFill>
                <a:latin typeface="Poppins"/>
                <a:ea typeface="Poppins"/>
                <a:cs typeface="Poppins"/>
                <a:sym typeface="Poppins"/>
              </a:rPr>
              <a:t>base</a:t>
            </a:r>
            <a:r>
              <a:rPr lang="pl-PL" sz="1600" dirty="0">
                <a:solidFill>
                  <a:srgbClr val="374151"/>
                </a:solidFill>
                <a:latin typeface="Poppins"/>
                <a:ea typeface="Poppins"/>
                <a:cs typeface="Poppins"/>
                <a:sym typeface="Poppins"/>
              </a:rPr>
              <a:t> </a:t>
            </a:r>
            <a:r>
              <a:rPr lang="pl-PL" sz="1600" dirty="0" err="1">
                <a:solidFill>
                  <a:srgbClr val="374151"/>
                </a:solidFill>
                <a:latin typeface="Poppins"/>
                <a:ea typeface="Poppins"/>
                <a:cs typeface="Poppins"/>
                <a:sym typeface="Poppins"/>
              </a:rPr>
              <a:t>params</a:t>
            </a:r>
            <a:r>
              <a:rPr lang="pl-PL" sz="1600" dirty="0">
                <a:solidFill>
                  <a:srgbClr val="374151"/>
                </a:solidFill>
                <a:latin typeface="Poppins"/>
                <a:ea typeface="Poppins"/>
                <a:cs typeface="Poppins"/>
                <a:sym typeface="Poppins"/>
              </a:rPr>
              <a:t>, with </a:t>
            </a:r>
            <a:r>
              <a:rPr lang="pl-PL" sz="1600" dirty="0" err="1">
                <a:solidFill>
                  <a:srgbClr val="374151"/>
                </a:solidFill>
                <a:latin typeface="Poppins"/>
                <a:ea typeface="Poppins"/>
                <a:cs typeface="Poppins"/>
                <a:sym typeface="Poppins"/>
              </a:rPr>
              <a:t>ones</a:t>
            </a:r>
            <a:r>
              <a:rPr lang="pl-PL" sz="1600" dirty="0">
                <a:solidFill>
                  <a:srgbClr val="374151"/>
                </a:solidFill>
                <a:latin typeface="Poppins"/>
                <a:ea typeface="Poppins"/>
                <a:cs typeface="Poppins"/>
                <a:sym typeface="Poppins"/>
              </a:rPr>
              <a:t> </a:t>
            </a:r>
            <a:r>
              <a:rPr lang="pl-PL" sz="1600" dirty="0" err="1">
                <a:solidFill>
                  <a:srgbClr val="374151"/>
                </a:solidFill>
                <a:latin typeface="Poppins"/>
                <a:ea typeface="Poppins"/>
                <a:cs typeface="Poppins"/>
                <a:sym typeface="Poppins"/>
              </a:rPr>
              <a:t>trained</a:t>
            </a:r>
            <a:r>
              <a:rPr lang="pl-PL" sz="1600" dirty="0">
                <a:solidFill>
                  <a:srgbClr val="374151"/>
                </a:solidFill>
                <a:latin typeface="Poppins"/>
                <a:ea typeface="Poppins"/>
                <a:cs typeface="Poppins"/>
                <a:sym typeface="Poppins"/>
              </a:rPr>
              <a:t> for a </a:t>
            </a:r>
            <a:r>
              <a:rPr lang="pl-PL" sz="1600" dirty="0" err="1">
                <a:solidFill>
                  <a:srgbClr val="374151"/>
                </a:solidFill>
                <a:latin typeface="Poppins"/>
                <a:ea typeface="Poppins"/>
                <a:cs typeface="Poppins"/>
                <a:sym typeface="Poppins"/>
              </a:rPr>
              <a:t>specific</a:t>
            </a:r>
            <a:r>
              <a:rPr lang="pl-PL" sz="1600" dirty="0">
                <a:solidFill>
                  <a:srgbClr val="374151"/>
                </a:solidFill>
                <a:latin typeface="Poppins"/>
                <a:ea typeface="Poppins"/>
                <a:cs typeface="Poppins"/>
                <a:sym typeface="Poppins"/>
              </a:rPr>
              <a:t> </a:t>
            </a:r>
            <a:r>
              <a:rPr lang="pl-PL" sz="1600" dirty="0" err="1">
                <a:solidFill>
                  <a:srgbClr val="374151"/>
                </a:solidFill>
                <a:latin typeface="Poppins"/>
                <a:ea typeface="Poppins"/>
                <a:cs typeface="Poppins"/>
                <a:sym typeface="Poppins"/>
              </a:rPr>
              <a:t>task</a:t>
            </a:r>
            <a:endParaRPr sz="1600" dirty="0">
              <a:solidFill>
                <a:srgbClr val="374151"/>
              </a:solidFill>
              <a:latin typeface="Poppins"/>
              <a:ea typeface="Poppins"/>
              <a:cs typeface="Poppins"/>
              <a:sym typeface="Poppins"/>
            </a:endParaRPr>
          </a:p>
        </p:txBody>
      </p:sp>
      <p:sp>
        <p:nvSpPr>
          <p:cNvPr id="297" name="Google Shape;297;g2ae502b7976_1_23"/>
          <p:cNvSpPr txBox="1"/>
          <p:nvPr/>
        </p:nvSpPr>
        <p:spPr>
          <a:xfrm>
            <a:off x="6279300" y="2322350"/>
            <a:ext cx="4388700" cy="33864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150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Add trainable layers or parameters to model</a:t>
            </a:r>
            <a:endParaRPr sz="1600">
              <a:solidFill>
                <a:srgbClr val="374151"/>
              </a:solidFill>
              <a:latin typeface="Poppins"/>
              <a:ea typeface="Poppins"/>
              <a:cs typeface="Poppins"/>
              <a:sym typeface="Poppins"/>
            </a:endParaRPr>
          </a:p>
          <a:p>
            <a:pPr marL="457200" lvl="0" indent="-330200" algn="l" rtl="0">
              <a:lnSpc>
                <a:spcPct val="150000"/>
              </a:lnSpc>
              <a:spcBef>
                <a:spcPts val="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In “Soft Prompts” prompt tuning additional training happens at input level</a:t>
            </a:r>
            <a:endParaRPr sz="1600">
              <a:solidFill>
                <a:srgbClr val="374151"/>
              </a:solidFill>
              <a:latin typeface="Poppins"/>
              <a:ea typeface="Poppins"/>
              <a:cs typeface="Poppins"/>
              <a:sym typeface="Poppins"/>
            </a:endParaRPr>
          </a:p>
          <a:p>
            <a:pPr marL="457200" lvl="0" indent="-330200" algn="l" rtl="0">
              <a:lnSpc>
                <a:spcPct val="150000"/>
              </a:lnSpc>
              <a:spcBef>
                <a:spcPts val="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Adapters add additional model layers fine-tuned for specific task, while the backbone models are frozen </a:t>
            </a:r>
            <a:endParaRPr sz="1600">
              <a:solidFill>
                <a:srgbClr val="374151"/>
              </a:solidFill>
              <a:latin typeface="Poppins"/>
              <a:ea typeface="Poppins"/>
              <a:cs typeface="Poppins"/>
              <a:sym typeface="Poppi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4" name="Google Shape;304;g2ae502b7976_1_31"/>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LoRA: Low Rank Adaption of LLMs</a:t>
            </a:r>
            <a:endParaRPr sz="2800" b="1">
              <a:solidFill>
                <a:schemeClr val="dk1"/>
              </a:solidFill>
              <a:latin typeface="Poppins"/>
              <a:ea typeface="Poppins"/>
              <a:cs typeface="Poppins"/>
              <a:sym typeface="Poppins"/>
            </a:endParaRPr>
          </a:p>
        </p:txBody>
      </p:sp>
      <p:sp>
        <p:nvSpPr>
          <p:cNvPr id="3" name="Google Shape;296;g2ae502b7976_1_23">
            <a:extLst>
              <a:ext uri="{FF2B5EF4-FFF2-40B4-BE49-F238E27FC236}">
                <a16:creationId xmlns:a16="http://schemas.microsoft.com/office/drawing/2014/main" id="{95B0624A-401F-E17B-B4CB-37ED37872A10}"/>
              </a:ext>
            </a:extLst>
          </p:cNvPr>
          <p:cNvSpPr txBox="1"/>
          <p:nvPr/>
        </p:nvSpPr>
        <p:spPr>
          <a:xfrm>
            <a:off x="556919" y="1331302"/>
            <a:ext cx="4388700" cy="4978256"/>
          </a:xfrm>
          <a:prstGeom prst="rect">
            <a:avLst/>
          </a:prstGeom>
          <a:noFill/>
          <a:ln>
            <a:noFill/>
          </a:ln>
        </p:spPr>
        <p:txBody>
          <a:bodyPr spcFirstLastPara="1" wrap="square" lIns="91425" tIns="91425" rIns="91425" bIns="91425" anchor="t" anchorCtr="0">
            <a:spAutoFit/>
          </a:bodyPr>
          <a:lstStyle/>
          <a:p>
            <a:pPr marL="127000" lvl="0" algn="l" rtl="0">
              <a:lnSpc>
                <a:spcPct val="150000"/>
              </a:lnSpc>
              <a:spcBef>
                <a:spcPts val="1500"/>
              </a:spcBef>
              <a:spcAft>
                <a:spcPts val="0"/>
              </a:spcAft>
              <a:buClr>
                <a:srgbClr val="374151"/>
              </a:buClr>
              <a:buSzPts val="1600"/>
            </a:pPr>
            <a:r>
              <a:rPr lang="en-GB" sz="1600" dirty="0">
                <a:solidFill>
                  <a:srgbClr val="374151"/>
                </a:solidFill>
                <a:latin typeface="Poppins"/>
                <a:ea typeface="Poppins"/>
                <a:cs typeface="Poppins"/>
                <a:sym typeface="Poppins"/>
              </a:rPr>
              <a:t>Training</a:t>
            </a:r>
          </a:p>
          <a:p>
            <a:pPr marL="457200" lvl="0" indent="-330200" algn="l" rtl="0">
              <a:spcBef>
                <a:spcPts val="1500"/>
              </a:spcBef>
              <a:spcAft>
                <a:spcPts val="0"/>
              </a:spcAft>
              <a:buClr>
                <a:srgbClr val="374151"/>
              </a:buClr>
              <a:buSzPts val="1600"/>
              <a:buFont typeface="Poppins"/>
              <a:buChar char="●"/>
            </a:pPr>
            <a:r>
              <a:rPr lang="en-GB" sz="1600" dirty="0">
                <a:solidFill>
                  <a:srgbClr val="374151"/>
                </a:solidFill>
                <a:latin typeface="Poppins"/>
                <a:ea typeface="Poppins"/>
                <a:cs typeface="Poppins"/>
                <a:sym typeface="Poppins"/>
              </a:rPr>
              <a:t>Freeze original model weights</a:t>
            </a:r>
          </a:p>
          <a:p>
            <a:pPr marL="457200" lvl="0" indent="-330200" algn="l" rtl="0">
              <a:spcBef>
                <a:spcPts val="1500"/>
              </a:spcBef>
              <a:spcAft>
                <a:spcPts val="0"/>
              </a:spcAft>
              <a:buClr>
                <a:srgbClr val="374151"/>
              </a:buClr>
              <a:buSzPts val="1600"/>
              <a:buFont typeface="Poppins"/>
              <a:buChar char="●"/>
            </a:pPr>
            <a:r>
              <a:rPr lang="en-GB" sz="1600" dirty="0">
                <a:solidFill>
                  <a:srgbClr val="374151"/>
                </a:solidFill>
                <a:latin typeface="Poppins"/>
                <a:ea typeface="Poppins"/>
                <a:cs typeface="Poppins"/>
                <a:sym typeface="Poppins"/>
              </a:rPr>
              <a:t>Replace part of original weight with 2 rank decomposition matrices (with lower dimensionality)</a:t>
            </a:r>
          </a:p>
          <a:p>
            <a:pPr marL="457200" lvl="0" indent="-330200" algn="l" rtl="0">
              <a:spcBef>
                <a:spcPts val="1500"/>
              </a:spcBef>
              <a:spcAft>
                <a:spcPts val="0"/>
              </a:spcAft>
              <a:buClr>
                <a:srgbClr val="374151"/>
              </a:buClr>
              <a:buSzPts val="1600"/>
              <a:buFont typeface="Poppins"/>
              <a:buChar char="●"/>
            </a:pPr>
            <a:r>
              <a:rPr lang="en-GB" sz="1600" dirty="0">
                <a:solidFill>
                  <a:srgbClr val="374151"/>
                </a:solidFill>
                <a:latin typeface="Poppins"/>
                <a:ea typeface="Poppins"/>
                <a:cs typeface="Poppins"/>
                <a:sym typeface="Poppins"/>
              </a:rPr>
              <a:t>Train weights only for the smaller matrices</a:t>
            </a:r>
          </a:p>
          <a:p>
            <a:pPr marL="127000" lvl="0" algn="l" rtl="0">
              <a:lnSpc>
                <a:spcPct val="150000"/>
              </a:lnSpc>
              <a:spcBef>
                <a:spcPts val="1500"/>
              </a:spcBef>
              <a:spcAft>
                <a:spcPts val="0"/>
              </a:spcAft>
              <a:buClr>
                <a:srgbClr val="374151"/>
              </a:buClr>
              <a:buSzPts val="1600"/>
            </a:pPr>
            <a:r>
              <a:rPr lang="en-GB" sz="1600" dirty="0">
                <a:solidFill>
                  <a:srgbClr val="374151"/>
                </a:solidFill>
                <a:latin typeface="Poppins"/>
                <a:ea typeface="Poppins"/>
                <a:cs typeface="Poppins"/>
                <a:sym typeface="Poppins"/>
              </a:rPr>
              <a:t>Inference:</a:t>
            </a:r>
          </a:p>
          <a:p>
            <a:pPr marL="457200" lvl="0" indent="-330200" algn="l" rtl="0">
              <a:spcBef>
                <a:spcPts val="1500"/>
              </a:spcBef>
              <a:spcAft>
                <a:spcPts val="0"/>
              </a:spcAft>
              <a:buClr>
                <a:srgbClr val="374151"/>
              </a:buClr>
              <a:buSzPts val="1600"/>
              <a:buFont typeface="Poppins"/>
              <a:buChar char="●"/>
            </a:pPr>
            <a:r>
              <a:rPr lang="en-GB" sz="1600" dirty="0">
                <a:solidFill>
                  <a:srgbClr val="374151"/>
                </a:solidFill>
                <a:latin typeface="Poppins"/>
                <a:ea typeface="Poppins"/>
                <a:cs typeface="Poppins"/>
                <a:sym typeface="Poppins"/>
              </a:rPr>
              <a:t>Multiply low rank matrices, to get a matrix with same </a:t>
            </a:r>
            <a:r>
              <a:rPr lang="en-GB" sz="1600" dirty="0" err="1">
                <a:solidFill>
                  <a:srgbClr val="374151"/>
                </a:solidFill>
                <a:latin typeface="Poppins"/>
                <a:ea typeface="Poppins"/>
                <a:cs typeface="Poppins"/>
                <a:sym typeface="Poppins"/>
              </a:rPr>
              <a:t>dimenstions</a:t>
            </a:r>
            <a:r>
              <a:rPr lang="en-GB" sz="1600" dirty="0">
                <a:solidFill>
                  <a:srgbClr val="374151"/>
                </a:solidFill>
                <a:latin typeface="Poppins"/>
                <a:ea typeface="Poppins"/>
                <a:cs typeface="Poppins"/>
                <a:sym typeface="Poppins"/>
              </a:rPr>
              <a:t> as original weights</a:t>
            </a:r>
          </a:p>
          <a:p>
            <a:pPr marL="457200" lvl="0" indent="-330200" algn="l" rtl="0">
              <a:spcBef>
                <a:spcPts val="1500"/>
              </a:spcBef>
              <a:spcAft>
                <a:spcPts val="0"/>
              </a:spcAft>
              <a:buClr>
                <a:srgbClr val="374151"/>
              </a:buClr>
              <a:buSzPts val="1600"/>
              <a:buFont typeface="Poppins"/>
              <a:buChar char="●"/>
            </a:pPr>
            <a:r>
              <a:rPr lang="en-GB" sz="1600" dirty="0">
                <a:solidFill>
                  <a:srgbClr val="374151"/>
                </a:solidFill>
                <a:latin typeface="Poppins"/>
                <a:ea typeface="Poppins"/>
                <a:cs typeface="Poppins"/>
                <a:sym typeface="Poppins"/>
              </a:rPr>
              <a:t>Add product of this multiplication to original weights</a:t>
            </a:r>
          </a:p>
        </p:txBody>
      </p:sp>
      <p:sp>
        <p:nvSpPr>
          <p:cNvPr id="4" name="Prostokąt: zaokrąglone rogi 3">
            <a:extLst>
              <a:ext uri="{FF2B5EF4-FFF2-40B4-BE49-F238E27FC236}">
                <a16:creationId xmlns:a16="http://schemas.microsoft.com/office/drawing/2014/main" id="{0E001173-0FB8-1A2B-298B-4F26C1E93336}"/>
              </a:ext>
            </a:extLst>
          </p:cNvPr>
          <p:cNvSpPr/>
          <p:nvPr/>
        </p:nvSpPr>
        <p:spPr>
          <a:xfrm>
            <a:off x="9643730" y="5041557"/>
            <a:ext cx="2310714" cy="6549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latin typeface="Poppins" panose="00000500000000000000" pitchFamily="2" charset="-18"/>
                <a:cs typeface="Poppins" panose="00000500000000000000" pitchFamily="2" charset="-18"/>
              </a:rPr>
              <a:t>Embeddings</a:t>
            </a:r>
          </a:p>
        </p:txBody>
      </p:sp>
      <p:cxnSp>
        <p:nvCxnSpPr>
          <p:cNvPr id="6" name="Łącznik prosty ze strzałką 5">
            <a:extLst>
              <a:ext uri="{FF2B5EF4-FFF2-40B4-BE49-F238E27FC236}">
                <a16:creationId xmlns:a16="http://schemas.microsoft.com/office/drawing/2014/main" id="{BC45BBEF-2465-EF23-67B7-5F2D33A659DF}"/>
              </a:ext>
            </a:extLst>
          </p:cNvPr>
          <p:cNvCxnSpPr>
            <a:stCxn id="4" idx="0"/>
          </p:cNvCxnSpPr>
          <p:nvPr/>
        </p:nvCxnSpPr>
        <p:spPr>
          <a:xfrm flipH="1" flipV="1">
            <a:off x="10792908" y="3991232"/>
            <a:ext cx="6179" cy="1050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Prostokąt: zaokrąglone rogi 6">
            <a:extLst>
              <a:ext uri="{FF2B5EF4-FFF2-40B4-BE49-F238E27FC236}">
                <a16:creationId xmlns:a16="http://schemas.microsoft.com/office/drawing/2014/main" id="{F6A04A6B-6588-9604-74CE-CC8BE7B588BF}"/>
              </a:ext>
            </a:extLst>
          </p:cNvPr>
          <p:cNvSpPr/>
          <p:nvPr/>
        </p:nvSpPr>
        <p:spPr>
          <a:xfrm>
            <a:off x="9637551" y="1637446"/>
            <a:ext cx="2310713" cy="2353785"/>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b="1" dirty="0">
                <a:latin typeface="Poppins" panose="00000500000000000000" pitchFamily="2" charset="-18"/>
                <a:cs typeface="Poppins" panose="00000500000000000000" pitchFamily="2" charset="-18"/>
              </a:rPr>
              <a:t>Encoder</a:t>
            </a:r>
          </a:p>
        </p:txBody>
      </p:sp>
      <p:sp>
        <p:nvSpPr>
          <p:cNvPr id="8" name="Prostokąt 7">
            <a:extLst>
              <a:ext uri="{FF2B5EF4-FFF2-40B4-BE49-F238E27FC236}">
                <a16:creationId xmlns:a16="http://schemas.microsoft.com/office/drawing/2014/main" id="{EC44F58B-452C-6C86-3F81-2FBA724B2C14}"/>
              </a:ext>
            </a:extLst>
          </p:cNvPr>
          <p:cNvSpPr/>
          <p:nvPr/>
        </p:nvSpPr>
        <p:spPr>
          <a:xfrm>
            <a:off x="10051311" y="2829698"/>
            <a:ext cx="1495647" cy="778284"/>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Original weights </a:t>
            </a:r>
          </a:p>
        </p:txBody>
      </p:sp>
      <p:cxnSp>
        <p:nvCxnSpPr>
          <p:cNvPr id="12" name="Łącznik prosty ze strzałką 11">
            <a:extLst>
              <a:ext uri="{FF2B5EF4-FFF2-40B4-BE49-F238E27FC236}">
                <a16:creationId xmlns:a16="http://schemas.microsoft.com/office/drawing/2014/main" id="{C1B26846-DBBE-BBFE-CBE1-950156711429}"/>
              </a:ext>
            </a:extLst>
          </p:cNvPr>
          <p:cNvCxnSpPr>
            <a:cxnSpLocks/>
            <a:stCxn id="8" idx="1"/>
          </p:cNvCxnSpPr>
          <p:nvPr/>
        </p:nvCxnSpPr>
        <p:spPr>
          <a:xfrm flipH="1">
            <a:off x="9119284" y="3218840"/>
            <a:ext cx="9320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Prostokąt: zaokrąglone rogi 12">
            <a:extLst>
              <a:ext uri="{FF2B5EF4-FFF2-40B4-BE49-F238E27FC236}">
                <a16:creationId xmlns:a16="http://schemas.microsoft.com/office/drawing/2014/main" id="{4F0790FE-FA36-282B-278F-1DDD4D73BC8F}"/>
              </a:ext>
            </a:extLst>
          </p:cNvPr>
          <p:cNvSpPr/>
          <p:nvPr/>
        </p:nvSpPr>
        <p:spPr>
          <a:xfrm>
            <a:off x="7010399" y="1942215"/>
            <a:ext cx="2108885" cy="193628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latin typeface="Poppins" panose="00000500000000000000" pitchFamily="2" charset="-18"/>
                <a:cs typeface="Poppins" panose="00000500000000000000" pitchFamily="2" charset="-18"/>
              </a:rPr>
              <a:t>Training</a:t>
            </a:r>
          </a:p>
        </p:txBody>
      </p:sp>
      <p:sp>
        <p:nvSpPr>
          <p:cNvPr id="14" name="Prostokąt 13">
            <a:extLst>
              <a:ext uri="{FF2B5EF4-FFF2-40B4-BE49-F238E27FC236}">
                <a16:creationId xmlns:a16="http://schemas.microsoft.com/office/drawing/2014/main" id="{BBF53114-38FA-FE60-D2C6-C706EBE0A1F0}"/>
              </a:ext>
            </a:extLst>
          </p:cNvPr>
          <p:cNvSpPr/>
          <p:nvPr/>
        </p:nvSpPr>
        <p:spPr>
          <a:xfrm>
            <a:off x="7207508" y="2865858"/>
            <a:ext cx="178575" cy="778284"/>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17" name="Prostokąt 16">
            <a:extLst>
              <a:ext uri="{FF2B5EF4-FFF2-40B4-BE49-F238E27FC236}">
                <a16:creationId xmlns:a16="http://schemas.microsoft.com/office/drawing/2014/main" id="{95F1C8D7-8390-698D-BA4B-9CC2A6846DF2}"/>
              </a:ext>
            </a:extLst>
          </p:cNvPr>
          <p:cNvSpPr/>
          <p:nvPr/>
        </p:nvSpPr>
        <p:spPr>
          <a:xfrm>
            <a:off x="7398443" y="2636295"/>
            <a:ext cx="1495647" cy="15594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19" name="pole tekstowe 18">
            <a:extLst>
              <a:ext uri="{FF2B5EF4-FFF2-40B4-BE49-F238E27FC236}">
                <a16:creationId xmlns:a16="http://schemas.microsoft.com/office/drawing/2014/main" id="{B7C1B609-1109-D697-4EE2-D0D649AF3880}"/>
              </a:ext>
            </a:extLst>
          </p:cNvPr>
          <p:cNvSpPr txBox="1"/>
          <p:nvPr/>
        </p:nvSpPr>
        <p:spPr>
          <a:xfrm>
            <a:off x="7667893" y="3097230"/>
            <a:ext cx="932027" cy="369332"/>
          </a:xfrm>
          <a:prstGeom prst="rect">
            <a:avLst/>
          </a:prstGeom>
          <a:noFill/>
        </p:spPr>
        <p:txBody>
          <a:bodyPr wrap="square" rtlCol="0">
            <a:spAutoFit/>
          </a:bodyPr>
          <a:lstStyle/>
          <a:p>
            <a:r>
              <a:rPr lang="en-GB" sz="1800" b="1" dirty="0">
                <a:latin typeface="Poppins" panose="00000500000000000000" pitchFamily="2" charset="-18"/>
                <a:cs typeface="Poppins" panose="00000500000000000000" pitchFamily="2" charset="-18"/>
              </a:rPr>
              <a:t>A X B</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1" name="Google Shape;311;g2ae502b7976_1_38"/>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Soft prompts fine tuning</a:t>
            </a:r>
            <a:endParaRPr sz="2800" b="1">
              <a:solidFill>
                <a:schemeClr val="dk1"/>
              </a:solidFill>
              <a:latin typeface="Poppins"/>
              <a:ea typeface="Poppins"/>
              <a:cs typeface="Poppins"/>
              <a:sym typeface="Poppins"/>
            </a:endParaRPr>
          </a:p>
        </p:txBody>
      </p:sp>
      <p:sp>
        <p:nvSpPr>
          <p:cNvPr id="312" name="Google Shape;312;g2ae502b7976_1_38"/>
          <p:cNvSpPr txBox="1"/>
          <p:nvPr/>
        </p:nvSpPr>
        <p:spPr>
          <a:xfrm>
            <a:off x="408000" y="1152775"/>
            <a:ext cx="11682300" cy="11697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150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Add additional embeddings, which do not correspond to any token representation</a:t>
            </a:r>
            <a:endParaRPr sz="1600">
              <a:solidFill>
                <a:srgbClr val="374151"/>
              </a:solidFill>
              <a:latin typeface="Poppins"/>
              <a:ea typeface="Poppins"/>
              <a:cs typeface="Poppins"/>
              <a:sym typeface="Poppins"/>
            </a:endParaRPr>
          </a:p>
          <a:p>
            <a:pPr marL="457200" lvl="0" indent="-330200" algn="l" rtl="0">
              <a:lnSpc>
                <a:spcPct val="150000"/>
              </a:lnSpc>
              <a:spcBef>
                <a:spcPts val="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They will form context embeddings, which help to guide input prompt toward desired outcomes</a:t>
            </a:r>
            <a:endParaRPr sz="1600">
              <a:solidFill>
                <a:srgbClr val="374151"/>
              </a:solidFill>
              <a:latin typeface="Poppins"/>
              <a:ea typeface="Poppins"/>
              <a:cs typeface="Poppins"/>
              <a:sym typeface="Poppins"/>
            </a:endParaRPr>
          </a:p>
          <a:p>
            <a:pPr marL="457200" lvl="0" indent="-330200" algn="l" rtl="0">
              <a:lnSpc>
                <a:spcPct val="150000"/>
              </a:lnSpc>
              <a:spcBef>
                <a:spcPts val="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Analysing their vector representation in relation to actual words can provide some basic context</a:t>
            </a:r>
            <a:endParaRPr sz="1600">
              <a:solidFill>
                <a:srgbClr val="374151"/>
              </a:solidFill>
              <a:latin typeface="Poppins"/>
              <a:ea typeface="Poppins"/>
              <a:cs typeface="Poppins"/>
              <a:sym typeface="Poppins"/>
            </a:endParaRPr>
          </a:p>
        </p:txBody>
      </p:sp>
      <p:sp>
        <p:nvSpPr>
          <p:cNvPr id="3" name="Prostokąt: zaokrąglone rogi 2">
            <a:extLst>
              <a:ext uri="{FF2B5EF4-FFF2-40B4-BE49-F238E27FC236}">
                <a16:creationId xmlns:a16="http://schemas.microsoft.com/office/drawing/2014/main" id="{2CE51AE1-8640-F863-04C4-43306CA95815}"/>
              </a:ext>
            </a:extLst>
          </p:cNvPr>
          <p:cNvSpPr/>
          <p:nvPr/>
        </p:nvSpPr>
        <p:spPr>
          <a:xfrm>
            <a:off x="5777023" y="3111827"/>
            <a:ext cx="4618887" cy="2738114"/>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b="1" dirty="0">
                <a:latin typeface="Poppins" panose="00000500000000000000" pitchFamily="2" charset="-18"/>
                <a:cs typeface="Poppins" panose="00000500000000000000" pitchFamily="2" charset="-18"/>
              </a:rPr>
              <a:t>Embeddings from tokenized text</a:t>
            </a:r>
          </a:p>
        </p:txBody>
      </p:sp>
      <p:sp>
        <p:nvSpPr>
          <p:cNvPr id="4" name="Prostokąt: zaokrąglone rogi 3">
            <a:extLst>
              <a:ext uri="{FF2B5EF4-FFF2-40B4-BE49-F238E27FC236}">
                <a16:creationId xmlns:a16="http://schemas.microsoft.com/office/drawing/2014/main" id="{FF934C5D-D4E0-88A9-D0C8-02B105E42E4F}"/>
              </a:ext>
            </a:extLst>
          </p:cNvPr>
          <p:cNvSpPr/>
          <p:nvPr/>
        </p:nvSpPr>
        <p:spPr>
          <a:xfrm>
            <a:off x="1112874" y="3111827"/>
            <a:ext cx="3800586" cy="2738114"/>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b="1" dirty="0">
                <a:latin typeface="Poppins" panose="00000500000000000000" pitchFamily="2" charset="-18"/>
                <a:cs typeface="Poppins" panose="00000500000000000000" pitchFamily="2" charset="-18"/>
              </a:rPr>
              <a:t>Soft-Prompts</a:t>
            </a:r>
            <a:br>
              <a:rPr lang="en-GB" b="1" dirty="0">
                <a:latin typeface="Poppins" panose="00000500000000000000" pitchFamily="2" charset="-18"/>
                <a:cs typeface="Poppins" panose="00000500000000000000" pitchFamily="2" charset="-18"/>
              </a:rPr>
            </a:br>
            <a:r>
              <a:rPr lang="en-GB" sz="1200" b="1" dirty="0">
                <a:latin typeface="Poppins" panose="00000500000000000000" pitchFamily="2" charset="-18"/>
                <a:cs typeface="Poppins" panose="00000500000000000000" pitchFamily="2" charset="-18"/>
              </a:rPr>
              <a:t>Trained embeddings, not representing actual tokens</a:t>
            </a:r>
            <a:endParaRPr lang="en-GB" b="1" dirty="0">
              <a:latin typeface="Poppins" panose="00000500000000000000" pitchFamily="2" charset="-18"/>
              <a:cs typeface="Poppins" panose="00000500000000000000" pitchFamily="2" charset="-18"/>
            </a:endParaRPr>
          </a:p>
        </p:txBody>
      </p:sp>
      <p:graphicFrame>
        <p:nvGraphicFramePr>
          <p:cNvPr id="6" name="Tabela 5">
            <a:extLst>
              <a:ext uri="{FF2B5EF4-FFF2-40B4-BE49-F238E27FC236}">
                <a16:creationId xmlns:a16="http://schemas.microsoft.com/office/drawing/2014/main" id="{C7AF3650-080E-D500-AE31-60D0F4BDEEB2}"/>
              </a:ext>
            </a:extLst>
          </p:cNvPr>
          <p:cNvGraphicFramePr>
            <a:graphicFrameLocks noGrp="1"/>
          </p:cNvGraphicFramePr>
          <p:nvPr>
            <p:extLst>
              <p:ext uri="{D42A27DB-BD31-4B8C-83A1-F6EECF244321}">
                <p14:modId xmlns:p14="http://schemas.microsoft.com/office/powerpoint/2010/main" val="4084568172"/>
              </p:ext>
            </p:extLst>
          </p:nvPr>
        </p:nvGraphicFramePr>
        <p:xfrm>
          <a:off x="1628875" y="3959008"/>
          <a:ext cx="399312" cy="1828800"/>
        </p:xfrm>
        <a:graphic>
          <a:graphicData uri="http://schemas.openxmlformats.org/drawingml/2006/table">
            <a:tbl>
              <a:tblPr firstRow="1" bandRow="1">
                <a:tableStyleId>{5C22544A-7EE6-4342-B048-85BDC9FD1C3A}</a:tableStyleId>
              </a:tblPr>
              <a:tblGrid>
                <a:gridCol w="399312">
                  <a:extLst>
                    <a:ext uri="{9D8B030D-6E8A-4147-A177-3AD203B41FA5}">
                      <a16:colId xmlns:a16="http://schemas.microsoft.com/office/drawing/2014/main" val="3771041392"/>
                    </a:ext>
                  </a:extLst>
                </a:gridCol>
              </a:tblGrid>
              <a:tr h="227393">
                <a:tc>
                  <a:txBody>
                    <a:bodyPr/>
                    <a:lstStyle/>
                    <a:p>
                      <a:r>
                        <a:rPr lang="en-GB" dirty="0">
                          <a:solidFill>
                            <a:schemeClr val="tx1"/>
                          </a:solidFill>
                        </a:rPr>
                        <a:t>x</a:t>
                      </a:r>
                      <a:r>
                        <a:rPr lang="en-GB" baseline="-250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980004"/>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5768989"/>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670233"/>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1373247"/>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1898604"/>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172908"/>
                  </a:ext>
                </a:extLst>
              </a:tr>
            </a:tbl>
          </a:graphicData>
        </a:graphic>
      </p:graphicFrame>
      <p:graphicFrame>
        <p:nvGraphicFramePr>
          <p:cNvPr id="8" name="Tabela 7">
            <a:extLst>
              <a:ext uri="{FF2B5EF4-FFF2-40B4-BE49-F238E27FC236}">
                <a16:creationId xmlns:a16="http://schemas.microsoft.com/office/drawing/2014/main" id="{27AF533F-4825-6C3E-0AAA-DA1E29A7118B}"/>
              </a:ext>
            </a:extLst>
          </p:cNvPr>
          <p:cNvGraphicFramePr>
            <a:graphicFrameLocks noGrp="1"/>
          </p:cNvGraphicFramePr>
          <p:nvPr>
            <p:extLst>
              <p:ext uri="{D42A27DB-BD31-4B8C-83A1-F6EECF244321}">
                <p14:modId xmlns:p14="http://schemas.microsoft.com/office/powerpoint/2010/main" val="65308132"/>
              </p:ext>
            </p:extLst>
          </p:nvPr>
        </p:nvGraphicFramePr>
        <p:xfrm>
          <a:off x="2260885" y="3959008"/>
          <a:ext cx="399312" cy="1828800"/>
        </p:xfrm>
        <a:graphic>
          <a:graphicData uri="http://schemas.openxmlformats.org/drawingml/2006/table">
            <a:tbl>
              <a:tblPr firstRow="1" bandRow="1">
                <a:tableStyleId>{5C22544A-7EE6-4342-B048-85BDC9FD1C3A}</a:tableStyleId>
              </a:tblPr>
              <a:tblGrid>
                <a:gridCol w="399312">
                  <a:extLst>
                    <a:ext uri="{9D8B030D-6E8A-4147-A177-3AD203B41FA5}">
                      <a16:colId xmlns:a16="http://schemas.microsoft.com/office/drawing/2014/main" val="3771041392"/>
                    </a:ext>
                  </a:extLst>
                </a:gridCol>
              </a:tblGrid>
              <a:tr h="227393">
                <a:tc>
                  <a:txBody>
                    <a:bodyPr/>
                    <a:lstStyle/>
                    <a:p>
                      <a:r>
                        <a:rPr lang="en-GB" dirty="0" err="1">
                          <a:solidFill>
                            <a:schemeClr val="tx1"/>
                          </a:solidFill>
                        </a:rPr>
                        <a:t>x</a:t>
                      </a:r>
                      <a:r>
                        <a:rPr lang="en-GB" baseline="-25000" dirty="0" err="1">
                          <a:solidFill>
                            <a:schemeClr val="tx1"/>
                          </a:solidFill>
                        </a:rPr>
                        <a:t>b</a:t>
                      </a:r>
                      <a:endParaRPr lang="en-GB"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980004"/>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5768989"/>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670233"/>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1373247"/>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1898604"/>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172908"/>
                  </a:ext>
                </a:extLst>
              </a:tr>
            </a:tbl>
          </a:graphicData>
        </a:graphic>
      </p:graphicFrame>
      <p:graphicFrame>
        <p:nvGraphicFramePr>
          <p:cNvPr id="9" name="Tabela 8">
            <a:extLst>
              <a:ext uri="{FF2B5EF4-FFF2-40B4-BE49-F238E27FC236}">
                <a16:creationId xmlns:a16="http://schemas.microsoft.com/office/drawing/2014/main" id="{3D5B87E5-E474-67FA-F0B0-94C2792AFC6D}"/>
              </a:ext>
            </a:extLst>
          </p:cNvPr>
          <p:cNvGraphicFramePr>
            <a:graphicFrameLocks noGrp="1"/>
          </p:cNvGraphicFramePr>
          <p:nvPr>
            <p:extLst>
              <p:ext uri="{D42A27DB-BD31-4B8C-83A1-F6EECF244321}">
                <p14:modId xmlns:p14="http://schemas.microsoft.com/office/powerpoint/2010/main" val="2376157439"/>
              </p:ext>
            </p:extLst>
          </p:nvPr>
        </p:nvGraphicFramePr>
        <p:xfrm>
          <a:off x="2892895" y="3959008"/>
          <a:ext cx="399312" cy="1828800"/>
        </p:xfrm>
        <a:graphic>
          <a:graphicData uri="http://schemas.openxmlformats.org/drawingml/2006/table">
            <a:tbl>
              <a:tblPr firstRow="1" bandRow="1">
                <a:tableStyleId>{5C22544A-7EE6-4342-B048-85BDC9FD1C3A}</a:tableStyleId>
              </a:tblPr>
              <a:tblGrid>
                <a:gridCol w="399312">
                  <a:extLst>
                    <a:ext uri="{9D8B030D-6E8A-4147-A177-3AD203B41FA5}">
                      <a16:colId xmlns:a16="http://schemas.microsoft.com/office/drawing/2014/main" val="3771041392"/>
                    </a:ext>
                  </a:extLst>
                </a:gridCol>
              </a:tblGrid>
              <a:tr h="227393">
                <a:tc>
                  <a:txBody>
                    <a:bodyPr/>
                    <a:lstStyle/>
                    <a:p>
                      <a:r>
                        <a:rPr lang="en-GB" dirty="0">
                          <a:solidFill>
                            <a:schemeClr val="tx1"/>
                          </a:solidFill>
                        </a:rPr>
                        <a:t>x</a:t>
                      </a:r>
                      <a:r>
                        <a:rPr lang="en-GB" baseline="-25000"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980004"/>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5768989"/>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670233"/>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1373247"/>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1898604"/>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172908"/>
                  </a:ext>
                </a:extLst>
              </a:tr>
            </a:tbl>
          </a:graphicData>
        </a:graphic>
      </p:graphicFrame>
      <p:graphicFrame>
        <p:nvGraphicFramePr>
          <p:cNvPr id="10" name="Tabela 9">
            <a:extLst>
              <a:ext uri="{FF2B5EF4-FFF2-40B4-BE49-F238E27FC236}">
                <a16:creationId xmlns:a16="http://schemas.microsoft.com/office/drawing/2014/main" id="{4A2B5BE6-9844-37B6-C963-90D1FA80A40E}"/>
              </a:ext>
            </a:extLst>
          </p:cNvPr>
          <p:cNvGraphicFramePr>
            <a:graphicFrameLocks noGrp="1"/>
          </p:cNvGraphicFramePr>
          <p:nvPr>
            <p:extLst>
              <p:ext uri="{D42A27DB-BD31-4B8C-83A1-F6EECF244321}">
                <p14:modId xmlns:p14="http://schemas.microsoft.com/office/powerpoint/2010/main" val="1263696210"/>
              </p:ext>
            </p:extLst>
          </p:nvPr>
        </p:nvGraphicFramePr>
        <p:xfrm>
          <a:off x="3487344" y="3959008"/>
          <a:ext cx="399312" cy="1828800"/>
        </p:xfrm>
        <a:graphic>
          <a:graphicData uri="http://schemas.openxmlformats.org/drawingml/2006/table">
            <a:tbl>
              <a:tblPr firstRow="1" bandRow="1">
                <a:tableStyleId>{5C22544A-7EE6-4342-B048-85BDC9FD1C3A}</a:tableStyleId>
              </a:tblPr>
              <a:tblGrid>
                <a:gridCol w="399312">
                  <a:extLst>
                    <a:ext uri="{9D8B030D-6E8A-4147-A177-3AD203B41FA5}">
                      <a16:colId xmlns:a16="http://schemas.microsoft.com/office/drawing/2014/main" val="3771041392"/>
                    </a:ext>
                  </a:extLst>
                </a:gridCol>
              </a:tblGrid>
              <a:tr h="227393">
                <a:tc>
                  <a:txBody>
                    <a:bodyPr/>
                    <a:lstStyle/>
                    <a:p>
                      <a:r>
                        <a:rPr lang="en-GB" dirty="0" err="1">
                          <a:solidFill>
                            <a:schemeClr val="tx1"/>
                          </a:solidFill>
                        </a:rPr>
                        <a:t>x</a:t>
                      </a:r>
                      <a:r>
                        <a:rPr lang="en-GB" baseline="-25000" dirty="0" err="1">
                          <a:solidFill>
                            <a:schemeClr val="tx1"/>
                          </a:solidFill>
                        </a:rPr>
                        <a:t>d</a:t>
                      </a:r>
                      <a:endParaRPr lang="en-GB"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980004"/>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5768989"/>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670233"/>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1373247"/>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1898604"/>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172908"/>
                  </a:ext>
                </a:extLst>
              </a:tr>
            </a:tbl>
          </a:graphicData>
        </a:graphic>
      </p:graphicFrame>
      <p:graphicFrame>
        <p:nvGraphicFramePr>
          <p:cNvPr id="11" name="Tabela 10">
            <a:extLst>
              <a:ext uri="{FF2B5EF4-FFF2-40B4-BE49-F238E27FC236}">
                <a16:creationId xmlns:a16="http://schemas.microsoft.com/office/drawing/2014/main" id="{F26405B5-C9FA-5C24-AD6C-59EF0C902F88}"/>
              </a:ext>
            </a:extLst>
          </p:cNvPr>
          <p:cNvGraphicFramePr>
            <a:graphicFrameLocks noGrp="1"/>
          </p:cNvGraphicFramePr>
          <p:nvPr>
            <p:extLst>
              <p:ext uri="{D42A27DB-BD31-4B8C-83A1-F6EECF244321}">
                <p14:modId xmlns:p14="http://schemas.microsoft.com/office/powerpoint/2010/main" val="609160671"/>
              </p:ext>
            </p:extLst>
          </p:nvPr>
        </p:nvGraphicFramePr>
        <p:xfrm>
          <a:off x="4081793" y="3959008"/>
          <a:ext cx="399312" cy="1828800"/>
        </p:xfrm>
        <a:graphic>
          <a:graphicData uri="http://schemas.openxmlformats.org/drawingml/2006/table">
            <a:tbl>
              <a:tblPr firstRow="1" bandRow="1">
                <a:tableStyleId>{5C22544A-7EE6-4342-B048-85BDC9FD1C3A}</a:tableStyleId>
              </a:tblPr>
              <a:tblGrid>
                <a:gridCol w="399312">
                  <a:extLst>
                    <a:ext uri="{9D8B030D-6E8A-4147-A177-3AD203B41FA5}">
                      <a16:colId xmlns:a16="http://schemas.microsoft.com/office/drawing/2014/main" val="3771041392"/>
                    </a:ext>
                  </a:extLst>
                </a:gridCol>
              </a:tblGrid>
              <a:tr h="227393">
                <a:tc>
                  <a:txBody>
                    <a:bodyPr/>
                    <a:lstStyle/>
                    <a:p>
                      <a:r>
                        <a:rPr lang="en-GB" dirty="0" err="1">
                          <a:solidFill>
                            <a:schemeClr val="tx1"/>
                          </a:solidFill>
                        </a:rPr>
                        <a:t>x</a:t>
                      </a:r>
                      <a:r>
                        <a:rPr lang="en-GB" baseline="-25000" dirty="0" err="1">
                          <a:solidFill>
                            <a:schemeClr val="tx1"/>
                          </a:solidFill>
                        </a:rPr>
                        <a:t>e</a:t>
                      </a:r>
                      <a:endParaRPr lang="en-GB"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980004"/>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5768989"/>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670233"/>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1373247"/>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1898604"/>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172908"/>
                  </a:ext>
                </a:extLst>
              </a:tr>
            </a:tbl>
          </a:graphicData>
        </a:graphic>
      </p:graphicFrame>
      <p:graphicFrame>
        <p:nvGraphicFramePr>
          <p:cNvPr id="12" name="Tabela 11">
            <a:extLst>
              <a:ext uri="{FF2B5EF4-FFF2-40B4-BE49-F238E27FC236}">
                <a16:creationId xmlns:a16="http://schemas.microsoft.com/office/drawing/2014/main" id="{60AEBE79-D8A1-0CE2-56A4-269F4B9E424C}"/>
              </a:ext>
            </a:extLst>
          </p:cNvPr>
          <p:cNvGraphicFramePr>
            <a:graphicFrameLocks noGrp="1"/>
          </p:cNvGraphicFramePr>
          <p:nvPr>
            <p:extLst>
              <p:ext uri="{D42A27DB-BD31-4B8C-83A1-F6EECF244321}">
                <p14:modId xmlns:p14="http://schemas.microsoft.com/office/powerpoint/2010/main" val="2096741694"/>
              </p:ext>
            </p:extLst>
          </p:nvPr>
        </p:nvGraphicFramePr>
        <p:xfrm>
          <a:off x="6176066" y="3959008"/>
          <a:ext cx="399312" cy="1828800"/>
        </p:xfrm>
        <a:graphic>
          <a:graphicData uri="http://schemas.openxmlformats.org/drawingml/2006/table">
            <a:tbl>
              <a:tblPr firstRow="1" bandRow="1">
                <a:tableStyleId>{5C22544A-7EE6-4342-B048-85BDC9FD1C3A}</a:tableStyleId>
              </a:tblPr>
              <a:tblGrid>
                <a:gridCol w="399312">
                  <a:extLst>
                    <a:ext uri="{9D8B030D-6E8A-4147-A177-3AD203B41FA5}">
                      <a16:colId xmlns:a16="http://schemas.microsoft.com/office/drawing/2014/main" val="3771041392"/>
                    </a:ext>
                  </a:extLst>
                </a:gridCol>
              </a:tblGrid>
              <a:tr h="227393">
                <a:tc>
                  <a:txBody>
                    <a:bodyPr/>
                    <a:lstStyle/>
                    <a:p>
                      <a:r>
                        <a:rPr lang="en-GB" dirty="0">
                          <a:solidFill>
                            <a:schemeClr val="tx1"/>
                          </a:solidFill>
                        </a:rPr>
                        <a:t>x</a:t>
                      </a:r>
                      <a:r>
                        <a:rPr lang="en-GB" baseline="-25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980004"/>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5768989"/>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670233"/>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1373247"/>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1898604"/>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172908"/>
                  </a:ext>
                </a:extLst>
              </a:tr>
            </a:tbl>
          </a:graphicData>
        </a:graphic>
      </p:graphicFrame>
      <p:graphicFrame>
        <p:nvGraphicFramePr>
          <p:cNvPr id="13" name="Tabela 12">
            <a:extLst>
              <a:ext uri="{FF2B5EF4-FFF2-40B4-BE49-F238E27FC236}">
                <a16:creationId xmlns:a16="http://schemas.microsoft.com/office/drawing/2014/main" id="{E46A7F9A-5CD7-1BCC-D37B-8E5A38B3ED7F}"/>
              </a:ext>
            </a:extLst>
          </p:cNvPr>
          <p:cNvGraphicFramePr>
            <a:graphicFrameLocks noGrp="1"/>
          </p:cNvGraphicFramePr>
          <p:nvPr>
            <p:extLst>
              <p:ext uri="{D42A27DB-BD31-4B8C-83A1-F6EECF244321}">
                <p14:modId xmlns:p14="http://schemas.microsoft.com/office/powerpoint/2010/main" val="1068084447"/>
              </p:ext>
            </p:extLst>
          </p:nvPr>
        </p:nvGraphicFramePr>
        <p:xfrm>
          <a:off x="6808076" y="3959008"/>
          <a:ext cx="399312" cy="1828800"/>
        </p:xfrm>
        <a:graphic>
          <a:graphicData uri="http://schemas.openxmlformats.org/drawingml/2006/table">
            <a:tbl>
              <a:tblPr firstRow="1" bandRow="1">
                <a:tableStyleId>{5C22544A-7EE6-4342-B048-85BDC9FD1C3A}</a:tableStyleId>
              </a:tblPr>
              <a:tblGrid>
                <a:gridCol w="399312">
                  <a:extLst>
                    <a:ext uri="{9D8B030D-6E8A-4147-A177-3AD203B41FA5}">
                      <a16:colId xmlns:a16="http://schemas.microsoft.com/office/drawing/2014/main" val="3771041392"/>
                    </a:ext>
                  </a:extLst>
                </a:gridCol>
              </a:tblGrid>
              <a:tr h="227393">
                <a:tc>
                  <a:txBody>
                    <a:bodyPr/>
                    <a:lstStyle/>
                    <a:p>
                      <a:r>
                        <a:rPr lang="en-GB" dirty="0">
                          <a:solidFill>
                            <a:schemeClr val="tx1"/>
                          </a:solidFill>
                        </a:rPr>
                        <a:t>x</a:t>
                      </a:r>
                      <a:r>
                        <a:rPr lang="en-GB" baseline="-25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980004"/>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5768989"/>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670233"/>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1373247"/>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1898604"/>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172908"/>
                  </a:ext>
                </a:extLst>
              </a:tr>
            </a:tbl>
          </a:graphicData>
        </a:graphic>
      </p:graphicFrame>
      <p:graphicFrame>
        <p:nvGraphicFramePr>
          <p:cNvPr id="14" name="Tabela 13">
            <a:extLst>
              <a:ext uri="{FF2B5EF4-FFF2-40B4-BE49-F238E27FC236}">
                <a16:creationId xmlns:a16="http://schemas.microsoft.com/office/drawing/2014/main" id="{D342D0B5-8AC3-C365-FE12-94F9E3DF7A05}"/>
              </a:ext>
            </a:extLst>
          </p:cNvPr>
          <p:cNvGraphicFramePr>
            <a:graphicFrameLocks noGrp="1"/>
          </p:cNvGraphicFramePr>
          <p:nvPr>
            <p:extLst>
              <p:ext uri="{D42A27DB-BD31-4B8C-83A1-F6EECF244321}">
                <p14:modId xmlns:p14="http://schemas.microsoft.com/office/powerpoint/2010/main" val="3725923916"/>
              </p:ext>
            </p:extLst>
          </p:nvPr>
        </p:nvGraphicFramePr>
        <p:xfrm>
          <a:off x="7440086" y="3959008"/>
          <a:ext cx="399312" cy="1828800"/>
        </p:xfrm>
        <a:graphic>
          <a:graphicData uri="http://schemas.openxmlformats.org/drawingml/2006/table">
            <a:tbl>
              <a:tblPr firstRow="1" bandRow="1">
                <a:tableStyleId>{5C22544A-7EE6-4342-B048-85BDC9FD1C3A}</a:tableStyleId>
              </a:tblPr>
              <a:tblGrid>
                <a:gridCol w="399312">
                  <a:extLst>
                    <a:ext uri="{9D8B030D-6E8A-4147-A177-3AD203B41FA5}">
                      <a16:colId xmlns:a16="http://schemas.microsoft.com/office/drawing/2014/main" val="3771041392"/>
                    </a:ext>
                  </a:extLst>
                </a:gridCol>
              </a:tblGrid>
              <a:tr h="227393">
                <a:tc>
                  <a:txBody>
                    <a:bodyPr/>
                    <a:lstStyle/>
                    <a:p>
                      <a:r>
                        <a:rPr lang="en-GB" dirty="0">
                          <a:solidFill>
                            <a:schemeClr val="tx1"/>
                          </a:solidFill>
                        </a:rPr>
                        <a:t>x</a:t>
                      </a:r>
                      <a:r>
                        <a:rPr lang="en-GB" baseline="-250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980004"/>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5768989"/>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670233"/>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1373247"/>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1898604"/>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172908"/>
                  </a:ext>
                </a:extLst>
              </a:tr>
            </a:tbl>
          </a:graphicData>
        </a:graphic>
      </p:graphicFrame>
      <p:graphicFrame>
        <p:nvGraphicFramePr>
          <p:cNvPr id="15" name="Tabela 14">
            <a:extLst>
              <a:ext uri="{FF2B5EF4-FFF2-40B4-BE49-F238E27FC236}">
                <a16:creationId xmlns:a16="http://schemas.microsoft.com/office/drawing/2014/main" id="{3512588B-742E-9B1E-A0C7-B41CF973F90E}"/>
              </a:ext>
            </a:extLst>
          </p:cNvPr>
          <p:cNvGraphicFramePr>
            <a:graphicFrameLocks noGrp="1"/>
          </p:cNvGraphicFramePr>
          <p:nvPr>
            <p:extLst>
              <p:ext uri="{D42A27DB-BD31-4B8C-83A1-F6EECF244321}">
                <p14:modId xmlns:p14="http://schemas.microsoft.com/office/powerpoint/2010/main" val="2973751452"/>
              </p:ext>
            </p:extLst>
          </p:nvPr>
        </p:nvGraphicFramePr>
        <p:xfrm>
          <a:off x="8034535" y="3959008"/>
          <a:ext cx="399312" cy="1828800"/>
        </p:xfrm>
        <a:graphic>
          <a:graphicData uri="http://schemas.openxmlformats.org/drawingml/2006/table">
            <a:tbl>
              <a:tblPr firstRow="1" bandRow="1">
                <a:tableStyleId>{5C22544A-7EE6-4342-B048-85BDC9FD1C3A}</a:tableStyleId>
              </a:tblPr>
              <a:tblGrid>
                <a:gridCol w="399312">
                  <a:extLst>
                    <a:ext uri="{9D8B030D-6E8A-4147-A177-3AD203B41FA5}">
                      <a16:colId xmlns:a16="http://schemas.microsoft.com/office/drawing/2014/main" val="3771041392"/>
                    </a:ext>
                  </a:extLst>
                </a:gridCol>
              </a:tblGrid>
              <a:tr h="227393">
                <a:tc>
                  <a:txBody>
                    <a:bodyPr/>
                    <a:lstStyle/>
                    <a:p>
                      <a:r>
                        <a:rPr lang="en-GB" dirty="0">
                          <a:solidFill>
                            <a:schemeClr val="tx1"/>
                          </a:solidFill>
                        </a:rPr>
                        <a:t>x</a:t>
                      </a:r>
                      <a:r>
                        <a:rPr lang="en-GB" baseline="-250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980004"/>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5768989"/>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670233"/>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1373247"/>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1898604"/>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172908"/>
                  </a:ext>
                </a:extLst>
              </a:tr>
            </a:tbl>
          </a:graphicData>
        </a:graphic>
      </p:graphicFrame>
      <p:graphicFrame>
        <p:nvGraphicFramePr>
          <p:cNvPr id="16" name="Tabela 15">
            <a:extLst>
              <a:ext uri="{FF2B5EF4-FFF2-40B4-BE49-F238E27FC236}">
                <a16:creationId xmlns:a16="http://schemas.microsoft.com/office/drawing/2014/main" id="{0BD9E723-438D-CB2E-52DC-B25395BA8AF9}"/>
              </a:ext>
            </a:extLst>
          </p:cNvPr>
          <p:cNvGraphicFramePr>
            <a:graphicFrameLocks noGrp="1"/>
          </p:cNvGraphicFramePr>
          <p:nvPr>
            <p:extLst>
              <p:ext uri="{D42A27DB-BD31-4B8C-83A1-F6EECF244321}">
                <p14:modId xmlns:p14="http://schemas.microsoft.com/office/powerpoint/2010/main" val="772581648"/>
              </p:ext>
            </p:extLst>
          </p:nvPr>
        </p:nvGraphicFramePr>
        <p:xfrm>
          <a:off x="9577572" y="3959008"/>
          <a:ext cx="399312" cy="1828800"/>
        </p:xfrm>
        <a:graphic>
          <a:graphicData uri="http://schemas.openxmlformats.org/drawingml/2006/table">
            <a:tbl>
              <a:tblPr firstRow="1" bandRow="1">
                <a:tableStyleId>{5C22544A-7EE6-4342-B048-85BDC9FD1C3A}</a:tableStyleId>
              </a:tblPr>
              <a:tblGrid>
                <a:gridCol w="399312">
                  <a:extLst>
                    <a:ext uri="{9D8B030D-6E8A-4147-A177-3AD203B41FA5}">
                      <a16:colId xmlns:a16="http://schemas.microsoft.com/office/drawing/2014/main" val="3771041392"/>
                    </a:ext>
                  </a:extLst>
                </a:gridCol>
              </a:tblGrid>
              <a:tr h="227393">
                <a:tc>
                  <a:txBody>
                    <a:bodyPr/>
                    <a:lstStyle/>
                    <a:p>
                      <a:r>
                        <a:rPr lang="en-GB" dirty="0" err="1">
                          <a:solidFill>
                            <a:schemeClr val="tx1"/>
                          </a:solidFill>
                        </a:rPr>
                        <a:t>x</a:t>
                      </a:r>
                      <a:r>
                        <a:rPr lang="en-GB" baseline="-25000" dirty="0" err="1">
                          <a:solidFill>
                            <a:schemeClr val="tx1"/>
                          </a:solidFill>
                        </a:rPr>
                        <a:t>n</a:t>
                      </a:r>
                      <a:endParaRPr lang="en-GB"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980004"/>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5768989"/>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670233"/>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1373247"/>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1898604"/>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172908"/>
                  </a:ext>
                </a:extLst>
              </a:tr>
            </a:tbl>
          </a:graphicData>
        </a:graphic>
      </p:graphicFrame>
      <p:sp>
        <p:nvSpPr>
          <p:cNvPr id="17" name="pole tekstowe 16">
            <a:extLst>
              <a:ext uri="{FF2B5EF4-FFF2-40B4-BE49-F238E27FC236}">
                <a16:creationId xmlns:a16="http://schemas.microsoft.com/office/drawing/2014/main" id="{70D084C8-1081-B899-727E-2A8640C1F46E}"/>
              </a:ext>
            </a:extLst>
          </p:cNvPr>
          <p:cNvSpPr txBox="1"/>
          <p:nvPr/>
        </p:nvSpPr>
        <p:spPr>
          <a:xfrm>
            <a:off x="5059953" y="4196316"/>
            <a:ext cx="513944" cy="707886"/>
          </a:xfrm>
          <a:prstGeom prst="rect">
            <a:avLst/>
          </a:prstGeom>
          <a:noFill/>
        </p:spPr>
        <p:txBody>
          <a:bodyPr wrap="square" rtlCol="0">
            <a:spAutoFit/>
          </a:bodyPr>
          <a:lstStyle/>
          <a:p>
            <a:r>
              <a:rPr lang="en-GB" sz="4000" b="1" dirty="0">
                <a:latin typeface="Poppins" panose="00000500000000000000" pitchFamily="2" charset="-18"/>
                <a:cs typeface="Poppins" panose="00000500000000000000" pitchFamily="2" charset="-18"/>
              </a:rPr>
              <a:t>+</a:t>
            </a:r>
          </a:p>
        </p:txBody>
      </p:sp>
      <p:sp>
        <p:nvSpPr>
          <p:cNvPr id="18" name="pole tekstowe 17">
            <a:extLst>
              <a:ext uri="{FF2B5EF4-FFF2-40B4-BE49-F238E27FC236}">
                <a16:creationId xmlns:a16="http://schemas.microsoft.com/office/drawing/2014/main" id="{817D017C-1AD0-8040-549C-5E93D4347266}"/>
              </a:ext>
            </a:extLst>
          </p:cNvPr>
          <p:cNvSpPr txBox="1"/>
          <p:nvPr/>
        </p:nvSpPr>
        <p:spPr>
          <a:xfrm>
            <a:off x="8747994" y="4393436"/>
            <a:ext cx="513944" cy="707886"/>
          </a:xfrm>
          <a:prstGeom prst="rect">
            <a:avLst/>
          </a:prstGeom>
          <a:noFill/>
        </p:spPr>
        <p:txBody>
          <a:bodyPr wrap="square" rtlCol="0">
            <a:spAutoFit/>
          </a:bodyPr>
          <a:lstStyle/>
          <a:p>
            <a:r>
              <a:rPr lang="en-GB" sz="4000" b="1" dirty="0">
                <a:latin typeface="Poppins" panose="00000500000000000000" pitchFamily="2" charset="-18"/>
                <a:cs typeface="Poppins" panose="00000500000000000000" pitchFamily="2" charset="-18"/>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g2ae502b7976_1_91"/>
          <p:cNvSpPr txBox="1">
            <a:spLocks noGrp="1"/>
          </p:cNvSpPr>
          <p:nvPr>
            <p:ph type="ctrTitle"/>
          </p:nvPr>
        </p:nvSpPr>
        <p:spPr>
          <a:xfrm>
            <a:off x="1524000" y="2050688"/>
            <a:ext cx="9144000" cy="2387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Poppins"/>
              <a:buNone/>
            </a:pPr>
            <a:r>
              <a:rPr lang="pl-PL" b="1">
                <a:latin typeface="Poppins"/>
                <a:ea typeface="Poppins"/>
                <a:cs typeface="Poppins"/>
                <a:sym typeface="Poppins"/>
              </a:rPr>
              <a:t>Retrieval Augmented Generation (RAG)</a:t>
            </a:r>
            <a:endParaRPr b="1">
              <a:latin typeface="Poppins"/>
              <a:ea typeface="Poppins"/>
              <a:cs typeface="Poppins"/>
              <a:sym typeface="Poppi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g2ae502b7976_1_95"/>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What is RAG?</a:t>
            </a:r>
            <a:endParaRPr sz="2800" b="1">
              <a:solidFill>
                <a:schemeClr val="dk1"/>
              </a:solidFill>
              <a:latin typeface="Poppins"/>
              <a:ea typeface="Poppins"/>
              <a:cs typeface="Poppins"/>
              <a:sym typeface="Poppins"/>
            </a:endParaRPr>
          </a:p>
        </p:txBody>
      </p:sp>
      <p:sp>
        <p:nvSpPr>
          <p:cNvPr id="324" name="Google Shape;324;g2ae502b7976_1_95"/>
          <p:cNvSpPr/>
          <p:nvPr/>
        </p:nvSpPr>
        <p:spPr>
          <a:xfrm>
            <a:off x="363600" y="1648600"/>
            <a:ext cx="10901100" cy="6561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15000"/>
              </a:lnSpc>
              <a:spcBef>
                <a:spcPts val="1500"/>
              </a:spcBef>
              <a:spcAft>
                <a:spcPts val="0"/>
              </a:spcAft>
              <a:buNone/>
            </a:pPr>
            <a:r>
              <a:rPr lang="pl-PL" sz="1600" b="1">
                <a:solidFill>
                  <a:srgbClr val="374151"/>
                </a:solidFill>
                <a:latin typeface="Roboto"/>
                <a:ea typeface="Roboto"/>
                <a:cs typeface="Roboto"/>
                <a:sym typeface="Roboto"/>
              </a:rPr>
              <a:t>Retrieval-Augmented Generation (RAG) represents a significant advancement in language model technology. </a:t>
            </a:r>
            <a:endParaRPr sz="1800" b="1">
              <a:solidFill>
                <a:srgbClr val="374151"/>
              </a:solidFill>
              <a:latin typeface="Poppins"/>
              <a:ea typeface="Poppins"/>
              <a:cs typeface="Poppins"/>
              <a:sym typeface="Poppins"/>
            </a:endParaRPr>
          </a:p>
        </p:txBody>
      </p:sp>
      <p:sp>
        <p:nvSpPr>
          <p:cNvPr id="325" name="Google Shape;325;g2ae502b7976_1_95"/>
          <p:cNvSpPr/>
          <p:nvPr/>
        </p:nvSpPr>
        <p:spPr>
          <a:xfrm>
            <a:off x="408000" y="2543650"/>
            <a:ext cx="10901100" cy="6561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15000"/>
              </a:lnSpc>
              <a:spcBef>
                <a:spcPts val="1500"/>
              </a:spcBef>
              <a:spcAft>
                <a:spcPts val="0"/>
              </a:spcAft>
              <a:buNone/>
            </a:pPr>
            <a:r>
              <a:rPr lang="pl-PL" sz="1600" b="1">
                <a:solidFill>
                  <a:srgbClr val="374151"/>
                </a:solidFill>
                <a:latin typeface="Roboto"/>
                <a:ea typeface="Roboto"/>
                <a:cs typeface="Roboto"/>
                <a:sym typeface="Roboto"/>
              </a:rPr>
              <a:t>I allows expanding and updating models knowledge with external data, which improves information accuracy and relevance </a:t>
            </a:r>
            <a:endParaRPr sz="1600" b="1">
              <a:solidFill>
                <a:srgbClr val="374151"/>
              </a:solidFill>
              <a:latin typeface="Roboto"/>
              <a:ea typeface="Roboto"/>
              <a:cs typeface="Roboto"/>
              <a:sym typeface="Roboto"/>
            </a:endParaRPr>
          </a:p>
        </p:txBody>
      </p:sp>
      <p:sp>
        <p:nvSpPr>
          <p:cNvPr id="326" name="Google Shape;326;g2ae502b7976_1_95"/>
          <p:cNvSpPr/>
          <p:nvPr/>
        </p:nvSpPr>
        <p:spPr>
          <a:xfrm>
            <a:off x="408000" y="3481250"/>
            <a:ext cx="10901100" cy="6561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15000"/>
              </a:lnSpc>
              <a:spcBef>
                <a:spcPts val="1500"/>
              </a:spcBef>
              <a:spcAft>
                <a:spcPts val="0"/>
              </a:spcAft>
              <a:buNone/>
            </a:pPr>
            <a:r>
              <a:rPr lang="pl-PL" sz="1600" b="1">
                <a:solidFill>
                  <a:srgbClr val="374151"/>
                </a:solidFill>
                <a:latin typeface="Roboto"/>
                <a:ea typeface="Roboto"/>
                <a:cs typeface="Roboto"/>
                <a:sym typeface="Roboto"/>
              </a:rPr>
              <a:t>This approach broadens the use-cases of LLMs, making them more effective in fields like research, fact-checking, and detailed question-answering</a:t>
            </a:r>
            <a:endParaRPr sz="1800" b="1">
              <a:solidFill>
                <a:srgbClr val="374151"/>
              </a:solidFill>
              <a:latin typeface="Poppins"/>
              <a:ea typeface="Poppins"/>
              <a:cs typeface="Poppins"/>
              <a:sym typeface="Poppins"/>
            </a:endParaRPr>
          </a:p>
        </p:txBody>
      </p:sp>
      <p:sp>
        <p:nvSpPr>
          <p:cNvPr id="327" name="Google Shape;327;g2ae502b7976_1_95"/>
          <p:cNvSpPr/>
          <p:nvPr/>
        </p:nvSpPr>
        <p:spPr>
          <a:xfrm>
            <a:off x="408000" y="4487725"/>
            <a:ext cx="10901100" cy="6561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15000"/>
              </a:lnSpc>
              <a:spcBef>
                <a:spcPts val="1500"/>
              </a:spcBef>
              <a:spcAft>
                <a:spcPts val="0"/>
              </a:spcAft>
              <a:buNone/>
            </a:pPr>
            <a:r>
              <a:rPr lang="pl-PL" sz="1600" b="1">
                <a:solidFill>
                  <a:srgbClr val="374151"/>
                </a:solidFill>
                <a:latin typeface="Roboto"/>
                <a:ea typeface="Roboto"/>
                <a:cs typeface="Roboto"/>
                <a:sym typeface="Roboto"/>
              </a:rPr>
              <a:t>Despite quite complex structure at its core the additional information is still added to prompt in text form, which can have negative impact on tokens count, costs and performance</a:t>
            </a:r>
            <a:endParaRPr sz="1800" b="1">
              <a:solidFill>
                <a:srgbClr val="374151"/>
              </a:solidFill>
              <a:latin typeface="Poppins"/>
              <a:ea typeface="Poppins"/>
              <a:cs typeface="Poppins"/>
              <a:sym typeface="Poppi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pic>
        <p:nvPicPr>
          <p:cNvPr id="333" name="Google Shape;333;g2ae502b7976_1_101"/>
          <p:cNvPicPr preferRelativeResize="0"/>
          <p:nvPr/>
        </p:nvPicPr>
        <p:blipFill>
          <a:blip r:embed="rId3">
            <a:alphaModFix/>
          </a:blip>
          <a:stretch>
            <a:fillRect/>
          </a:stretch>
        </p:blipFill>
        <p:spPr>
          <a:xfrm>
            <a:off x="1412225" y="868325"/>
            <a:ext cx="9732173" cy="5379301"/>
          </a:xfrm>
          <a:prstGeom prst="rect">
            <a:avLst/>
          </a:prstGeom>
          <a:noFill/>
          <a:ln>
            <a:noFill/>
          </a:ln>
        </p:spPr>
      </p:pic>
      <p:sp>
        <p:nvSpPr>
          <p:cNvPr id="334" name="Google Shape;334;g2ae502b7976_1_101"/>
          <p:cNvSpPr txBox="1"/>
          <p:nvPr/>
        </p:nvSpPr>
        <p:spPr>
          <a:xfrm>
            <a:off x="3070850" y="6104575"/>
            <a:ext cx="8763300" cy="40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2800">
                <a:solidFill>
                  <a:schemeClr val="dk1"/>
                </a:solidFill>
                <a:latin typeface="Calibri"/>
                <a:ea typeface="Calibri"/>
                <a:cs typeface="Calibri"/>
                <a:sym typeface="Calibri"/>
              </a:rPr>
              <a:t>Source: Han Heloid </a:t>
            </a:r>
            <a:r>
              <a:rPr lang="pl-PL" sz="2800" u="sng">
                <a:solidFill>
                  <a:schemeClr val="hlink"/>
                </a:solidFill>
                <a:latin typeface="Calibri"/>
                <a:ea typeface="Calibri"/>
                <a:cs typeface="Calibri"/>
                <a:sym typeface="Calibri"/>
                <a:hlinkClick r:id="rId4"/>
              </a:rPr>
              <a:t>Medium</a:t>
            </a:r>
            <a:endParaRPr sz="2800">
              <a:solidFill>
                <a:schemeClr val="dk1"/>
              </a:solidFill>
              <a:latin typeface="Calibri"/>
              <a:ea typeface="Calibri"/>
              <a:cs typeface="Calibri"/>
              <a:sym typeface="Calibri"/>
            </a:endParaRPr>
          </a:p>
        </p:txBody>
      </p:sp>
      <p:sp>
        <p:nvSpPr>
          <p:cNvPr id="335" name="Google Shape;335;g2ae502b7976_1_101"/>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RAG diagram</a:t>
            </a:r>
            <a:endParaRPr sz="2800" b="1">
              <a:solidFill>
                <a:schemeClr val="dk1"/>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Poppins"/>
              <a:buNone/>
            </a:pPr>
            <a:r>
              <a:rPr lang="pl-PL" sz="6000" b="1">
                <a:latin typeface="Poppins"/>
                <a:ea typeface="Poppins"/>
                <a:cs typeface="Poppins"/>
                <a:sym typeface="Poppins"/>
              </a:rPr>
              <a:t>Wha</a:t>
            </a:r>
            <a:r>
              <a:rPr lang="pl-PL" b="1">
                <a:latin typeface="Poppins"/>
                <a:ea typeface="Poppins"/>
                <a:cs typeface="Poppins"/>
                <a:sym typeface="Poppins"/>
              </a:rPr>
              <a:t>t are LLMs</a:t>
            </a:r>
            <a:endParaRPr b="1">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What are LLMs?</a:t>
            </a:r>
            <a:endParaRPr sz="2800" b="1">
              <a:solidFill>
                <a:schemeClr val="dk1"/>
              </a:solidFill>
              <a:latin typeface="Poppins"/>
              <a:ea typeface="Poppins"/>
              <a:cs typeface="Poppins"/>
              <a:sym typeface="Poppins"/>
            </a:endParaRPr>
          </a:p>
        </p:txBody>
      </p:sp>
      <p:sp>
        <p:nvSpPr>
          <p:cNvPr id="106" name="Google Shape;106;p4"/>
          <p:cNvSpPr/>
          <p:nvPr/>
        </p:nvSpPr>
        <p:spPr>
          <a:xfrm>
            <a:off x="400850" y="1449400"/>
            <a:ext cx="5097300" cy="20520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15000"/>
              </a:lnSpc>
              <a:spcBef>
                <a:spcPts val="1500"/>
              </a:spcBef>
              <a:spcAft>
                <a:spcPts val="0"/>
              </a:spcAft>
              <a:buNone/>
            </a:pPr>
            <a:r>
              <a:rPr lang="pl-PL">
                <a:solidFill>
                  <a:srgbClr val="374151"/>
                </a:solidFill>
                <a:latin typeface="Poppins"/>
                <a:ea typeface="Poppins"/>
                <a:cs typeface="Poppins"/>
                <a:sym typeface="Poppins"/>
              </a:rPr>
              <a:t>Large Language Models (LLMs) are Generative AI models designed to understand, generate, and interact with human language. They can process and generate text, answering questions, creating content, and even engaging in conversation.</a:t>
            </a:r>
            <a:endParaRPr>
              <a:solidFill>
                <a:srgbClr val="374151"/>
              </a:solidFill>
              <a:latin typeface="Poppins"/>
              <a:ea typeface="Poppins"/>
              <a:cs typeface="Poppins"/>
              <a:sym typeface="Poppins"/>
            </a:endParaRPr>
          </a:p>
        </p:txBody>
      </p:sp>
      <p:sp>
        <p:nvSpPr>
          <p:cNvPr id="107" name="Google Shape;107;p4"/>
          <p:cNvSpPr/>
          <p:nvPr/>
        </p:nvSpPr>
        <p:spPr>
          <a:xfrm>
            <a:off x="400838" y="3651225"/>
            <a:ext cx="5097300" cy="24222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15000"/>
              </a:lnSpc>
              <a:spcBef>
                <a:spcPts val="1500"/>
              </a:spcBef>
              <a:spcAft>
                <a:spcPts val="0"/>
              </a:spcAft>
              <a:buNone/>
            </a:pPr>
            <a:r>
              <a:rPr lang="pl-PL">
                <a:solidFill>
                  <a:srgbClr val="374151"/>
                </a:solidFill>
                <a:latin typeface="Poppins"/>
                <a:ea typeface="Poppins"/>
                <a:cs typeface="Poppins"/>
                <a:sym typeface="Poppins"/>
              </a:rPr>
              <a:t>They are used in a variety of applications such as chatbots, content creation, language translation, and sentiment analysis. LLMs are integral to enhancing human-computer interaction and automating complex language tasks.</a:t>
            </a:r>
            <a:endParaRPr>
              <a:solidFill>
                <a:srgbClr val="374151"/>
              </a:solidFill>
              <a:latin typeface="Poppins"/>
              <a:ea typeface="Poppins"/>
              <a:cs typeface="Poppins"/>
              <a:sym typeface="Poppins"/>
            </a:endParaRPr>
          </a:p>
        </p:txBody>
      </p:sp>
      <p:sp>
        <p:nvSpPr>
          <p:cNvPr id="108" name="Google Shape;108;p4"/>
          <p:cNvSpPr/>
          <p:nvPr/>
        </p:nvSpPr>
        <p:spPr>
          <a:xfrm>
            <a:off x="5656875" y="1449400"/>
            <a:ext cx="5097300" cy="20520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15000"/>
              </a:lnSpc>
              <a:spcBef>
                <a:spcPts val="1500"/>
              </a:spcBef>
              <a:spcAft>
                <a:spcPts val="0"/>
              </a:spcAft>
              <a:buNone/>
            </a:pPr>
            <a:r>
              <a:rPr lang="pl-PL">
                <a:solidFill>
                  <a:srgbClr val="374151"/>
                </a:solidFill>
                <a:latin typeface="Poppins"/>
                <a:ea typeface="Poppins"/>
                <a:cs typeface="Poppins"/>
                <a:sym typeface="Poppins"/>
              </a:rPr>
              <a:t>LLMs are trained on vast datasets of text from the internet, including books, articles, and websites, using deep learning techniques. This training enables them to learn language patterns, grammar, and context. Despite their impressive abilities the training is still  focused on next word prediction</a:t>
            </a:r>
            <a:endParaRPr>
              <a:solidFill>
                <a:srgbClr val="374151"/>
              </a:solidFill>
              <a:latin typeface="Poppins"/>
              <a:ea typeface="Poppins"/>
              <a:cs typeface="Poppins"/>
              <a:sym typeface="Poppins"/>
            </a:endParaRPr>
          </a:p>
        </p:txBody>
      </p:sp>
      <p:sp>
        <p:nvSpPr>
          <p:cNvPr id="109" name="Google Shape;109;p4"/>
          <p:cNvSpPr/>
          <p:nvPr/>
        </p:nvSpPr>
        <p:spPr>
          <a:xfrm>
            <a:off x="5656863" y="3651225"/>
            <a:ext cx="5097300" cy="24222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15000"/>
              </a:lnSpc>
              <a:spcBef>
                <a:spcPts val="1500"/>
              </a:spcBef>
              <a:spcAft>
                <a:spcPts val="0"/>
              </a:spcAft>
              <a:buNone/>
            </a:pPr>
            <a:r>
              <a:rPr lang="pl-PL">
                <a:solidFill>
                  <a:srgbClr val="374151"/>
                </a:solidFill>
                <a:latin typeface="Poppins"/>
                <a:ea typeface="Poppins"/>
                <a:cs typeface="Poppins"/>
                <a:sym typeface="Poppins"/>
              </a:rPr>
              <a:t>Most popular LLMs include the pioneers in the domain such as Google’s BERT and OpenAi’s GPTs. Models from challengers such as Claude or open sourced models from Mistral AI are also catching up in performance.  </a:t>
            </a:r>
            <a:endParaRPr>
              <a:solidFill>
                <a:srgbClr val="374151"/>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2acab227c09_1_17"/>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Key LLM training steps</a:t>
            </a:r>
            <a:endParaRPr sz="2800" b="1">
              <a:solidFill>
                <a:schemeClr val="dk1"/>
              </a:solidFill>
              <a:latin typeface="Poppins"/>
              <a:ea typeface="Poppins"/>
              <a:cs typeface="Poppins"/>
              <a:sym typeface="Poppins"/>
            </a:endParaRPr>
          </a:p>
        </p:txBody>
      </p:sp>
      <p:sp>
        <p:nvSpPr>
          <p:cNvPr id="115" name="Google Shape;115;g2acab227c09_1_17"/>
          <p:cNvSpPr/>
          <p:nvPr/>
        </p:nvSpPr>
        <p:spPr>
          <a:xfrm>
            <a:off x="524950" y="1628850"/>
            <a:ext cx="3082500" cy="15735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l-PL" b="1">
                <a:solidFill>
                  <a:schemeClr val="lt1"/>
                </a:solidFill>
                <a:latin typeface="Poppins"/>
                <a:ea typeface="Poppins"/>
                <a:cs typeface="Poppins"/>
                <a:sym typeface="Poppins"/>
              </a:rPr>
              <a:t>Data Preparation &amp; Tokenization</a:t>
            </a:r>
            <a:endParaRPr b="1">
              <a:solidFill>
                <a:schemeClr val="lt1"/>
              </a:solidFill>
              <a:latin typeface="Poppins"/>
              <a:ea typeface="Poppins"/>
              <a:cs typeface="Poppins"/>
              <a:sym typeface="Poppins"/>
            </a:endParaRPr>
          </a:p>
        </p:txBody>
      </p:sp>
      <p:sp>
        <p:nvSpPr>
          <p:cNvPr id="116" name="Google Shape;116;g2acab227c09_1_17"/>
          <p:cNvSpPr/>
          <p:nvPr/>
        </p:nvSpPr>
        <p:spPr>
          <a:xfrm>
            <a:off x="3183873" y="1628850"/>
            <a:ext cx="3082500" cy="15735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l-PL" b="1">
                <a:solidFill>
                  <a:schemeClr val="lt1"/>
                </a:solidFill>
                <a:latin typeface="Poppins"/>
                <a:ea typeface="Poppins"/>
                <a:cs typeface="Poppins"/>
                <a:sym typeface="Poppins"/>
              </a:rPr>
              <a:t>Model Architecture Design</a:t>
            </a:r>
            <a:endParaRPr b="1">
              <a:solidFill>
                <a:schemeClr val="lt1"/>
              </a:solidFill>
              <a:latin typeface="Poppins"/>
              <a:ea typeface="Poppins"/>
              <a:cs typeface="Poppins"/>
              <a:sym typeface="Poppins"/>
            </a:endParaRPr>
          </a:p>
        </p:txBody>
      </p:sp>
      <p:sp>
        <p:nvSpPr>
          <p:cNvPr id="117" name="Google Shape;117;g2acab227c09_1_17"/>
          <p:cNvSpPr/>
          <p:nvPr/>
        </p:nvSpPr>
        <p:spPr>
          <a:xfrm>
            <a:off x="5761731" y="1628850"/>
            <a:ext cx="3082500" cy="15735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l-PL" b="1">
                <a:solidFill>
                  <a:schemeClr val="lt1"/>
                </a:solidFill>
                <a:latin typeface="Poppins"/>
                <a:ea typeface="Poppins"/>
                <a:cs typeface="Poppins"/>
                <a:sym typeface="Poppins"/>
              </a:rPr>
              <a:t>Pre Training</a:t>
            </a:r>
            <a:endParaRPr b="1">
              <a:solidFill>
                <a:schemeClr val="lt1"/>
              </a:solidFill>
              <a:latin typeface="Poppins"/>
              <a:ea typeface="Poppins"/>
              <a:cs typeface="Poppins"/>
              <a:sym typeface="Poppins"/>
            </a:endParaRPr>
          </a:p>
        </p:txBody>
      </p:sp>
      <p:sp>
        <p:nvSpPr>
          <p:cNvPr id="118" name="Google Shape;118;g2acab227c09_1_17"/>
          <p:cNvSpPr/>
          <p:nvPr/>
        </p:nvSpPr>
        <p:spPr>
          <a:xfrm>
            <a:off x="8473241" y="1628850"/>
            <a:ext cx="3082500" cy="15735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l-PL" b="1">
                <a:solidFill>
                  <a:schemeClr val="lt1"/>
                </a:solidFill>
                <a:latin typeface="Poppins"/>
                <a:ea typeface="Poppins"/>
                <a:cs typeface="Poppins"/>
                <a:sym typeface="Poppins"/>
              </a:rPr>
              <a:t>Fine Tuning &amp; RLFH</a:t>
            </a:r>
            <a:endParaRPr b="1">
              <a:solidFill>
                <a:schemeClr val="lt1"/>
              </a:solidFill>
              <a:latin typeface="Poppins"/>
              <a:ea typeface="Poppins"/>
              <a:cs typeface="Poppins"/>
              <a:sym typeface="Poppins"/>
            </a:endParaRPr>
          </a:p>
        </p:txBody>
      </p:sp>
      <p:sp>
        <p:nvSpPr>
          <p:cNvPr id="119" name="Google Shape;119;g2acab227c09_1_17"/>
          <p:cNvSpPr txBox="1"/>
          <p:nvPr/>
        </p:nvSpPr>
        <p:spPr>
          <a:xfrm>
            <a:off x="524950" y="3459125"/>
            <a:ext cx="2471700" cy="2068800"/>
          </a:xfrm>
          <a:prstGeom prst="rect">
            <a:avLst/>
          </a:prstGeom>
          <a:noFill/>
          <a:ln>
            <a:noFill/>
          </a:ln>
        </p:spPr>
        <p:txBody>
          <a:bodyPr spcFirstLastPara="1" wrap="square" lIns="91425" tIns="91425" rIns="91425" bIns="91425" anchor="t" anchorCtr="0">
            <a:spAutoFit/>
          </a:bodyPr>
          <a:lstStyle/>
          <a:p>
            <a:pPr marL="179999" marR="72000" lvl="1" indent="-76200" algn="l" rtl="0">
              <a:lnSpc>
                <a:spcPct val="115000"/>
              </a:lnSpc>
              <a:spcBef>
                <a:spcPts val="150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Collection of a vast and diverse datasets such as  books, websites, and other textual materials.</a:t>
            </a:r>
            <a:endParaRPr sz="1200">
              <a:solidFill>
                <a:srgbClr val="374151"/>
              </a:solidFill>
              <a:latin typeface="Poppins"/>
              <a:ea typeface="Poppins"/>
              <a:cs typeface="Poppins"/>
              <a:sym typeface="Poppins"/>
            </a:endParaRPr>
          </a:p>
          <a:p>
            <a:pPr marL="179999" marR="72000"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Preprocessing of this data to clean and format it for training</a:t>
            </a:r>
            <a:endParaRPr sz="1200">
              <a:solidFill>
                <a:srgbClr val="374151"/>
              </a:solidFill>
              <a:latin typeface="Poppins"/>
              <a:ea typeface="Poppins"/>
              <a:cs typeface="Poppins"/>
              <a:sym typeface="Poppins"/>
            </a:endParaRPr>
          </a:p>
          <a:p>
            <a:pPr marL="179999" marR="72000"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Tokenizing text into format procesable by models</a:t>
            </a:r>
            <a:endParaRPr sz="1200">
              <a:solidFill>
                <a:srgbClr val="374151"/>
              </a:solidFill>
              <a:latin typeface="Poppins"/>
              <a:ea typeface="Poppins"/>
              <a:cs typeface="Poppins"/>
              <a:sym typeface="Poppins"/>
            </a:endParaRPr>
          </a:p>
        </p:txBody>
      </p:sp>
      <p:sp>
        <p:nvSpPr>
          <p:cNvPr id="120" name="Google Shape;120;g2acab227c09_1_17"/>
          <p:cNvSpPr txBox="1"/>
          <p:nvPr/>
        </p:nvSpPr>
        <p:spPr>
          <a:xfrm>
            <a:off x="3183875" y="3459125"/>
            <a:ext cx="2471700" cy="2918400"/>
          </a:xfrm>
          <a:prstGeom prst="rect">
            <a:avLst/>
          </a:prstGeom>
          <a:noFill/>
          <a:ln>
            <a:noFill/>
          </a:ln>
        </p:spPr>
        <p:txBody>
          <a:bodyPr spcFirstLastPara="1" wrap="square" lIns="91425" tIns="91425" rIns="91425" bIns="91425" anchor="t" anchorCtr="0">
            <a:spAutoFit/>
          </a:bodyPr>
          <a:lstStyle/>
          <a:p>
            <a:pPr marL="179999" lvl="1" indent="-76200" algn="l" rtl="0">
              <a:lnSpc>
                <a:spcPct val="115000"/>
              </a:lnSpc>
              <a:spcBef>
                <a:spcPts val="150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Transformer architecture allowed rapid growth of LLMs</a:t>
            </a:r>
            <a:endParaRPr sz="1200">
              <a:solidFill>
                <a:srgbClr val="374151"/>
              </a:solidFill>
              <a:latin typeface="Poppins"/>
              <a:ea typeface="Poppins"/>
              <a:cs typeface="Poppins"/>
              <a:sym typeface="Poppins"/>
            </a:endParaRPr>
          </a:p>
          <a:p>
            <a:pPr marL="179999"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Different architectures and model sizes (params) have significant impact on performance</a:t>
            </a:r>
            <a:endParaRPr sz="1200">
              <a:solidFill>
                <a:srgbClr val="374151"/>
              </a:solidFill>
              <a:latin typeface="Poppins"/>
              <a:ea typeface="Poppins"/>
              <a:cs typeface="Poppins"/>
              <a:sym typeface="Poppins"/>
            </a:endParaRPr>
          </a:p>
          <a:p>
            <a:pPr marL="179999"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BERT uses Bidirectional  Encoder only architecture</a:t>
            </a:r>
            <a:endParaRPr sz="1200">
              <a:solidFill>
                <a:srgbClr val="374151"/>
              </a:solidFill>
              <a:latin typeface="Poppins"/>
              <a:ea typeface="Poppins"/>
              <a:cs typeface="Poppins"/>
              <a:sym typeface="Poppins"/>
            </a:endParaRPr>
          </a:p>
          <a:p>
            <a:pPr marL="179999"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GPT uses Decoder only uni-directional architecture</a:t>
            </a:r>
            <a:endParaRPr sz="1200">
              <a:solidFill>
                <a:srgbClr val="374151"/>
              </a:solidFill>
              <a:latin typeface="Poppins"/>
              <a:ea typeface="Poppins"/>
              <a:cs typeface="Poppins"/>
              <a:sym typeface="Poppins"/>
            </a:endParaRPr>
          </a:p>
          <a:p>
            <a:pPr marL="179999"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T5 keeps whole Encoder-Decoder setup</a:t>
            </a:r>
            <a:endParaRPr sz="1200">
              <a:solidFill>
                <a:srgbClr val="374151"/>
              </a:solidFill>
              <a:latin typeface="Poppins"/>
              <a:ea typeface="Poppins"/>
              <a:cs typeface="Poppins"/>
              <a:sym typeface="Poppins"/>
            </a:endParaRPr>
          </a:p>
        </p:txBody>
      </p:sp>
      <p:sp>
        <p:nvSpPr>
          <p:cNvPr id="121" name="Google Shape;121;g2acab227c09_1_17"/>
          <p:cNvSpPr txBox="1"/>
          <p:nvPr/>
        </p:nvSpPr>
        <p:spPr>
          <a:xfrm>
            <a:off x="5761725" y="3459125"/>
            <a:ext cx="2471700" cy="2493600"/>
          </a:xfrm>
          <a:prstGeom prst="rect">
            <a:avLst/>
          </a:prstGeom>
          <a:noFill/>
          <a:ln>
            <a:noFill/>
          </a:ln>
        </p:spPr>
        <p:txBody>
          <a:bodyPr spcFirstLastPara="1" wrap="square" lIns="91425" tIns="91425" rIns="91425" bIns="91425" anchor="t" anchorCtr="0">
            <a:spAutoFit/>
          </a:bodyPr>
          <a:lstStyle/>
          <a:p>
            <a:pPr marL="179999" marR="0" lvl="1" indent="-76200" algn="l" rtl="0">
              <a:lnSpc>
                <a:spcPct val="115000"/>
              </a:lnSpc>
              <a:spcBef>
                <a:spcPts val="150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The model undergoes unsupervised learning, where it learns to predict the next word in a sentence by being fed large amounts of text.</a:t>
            </a:r>
            <a:endParaRPr sz="1200">
              <a:solidFill>
                <a:srgbClr val="374151"/>
              </a:solidFill>
              <a:latin typeface="Poppins"/>
              <a:ea typeface="Poppins"/>
              <a:cs typeface="Poppins"/>
              <a:sym typeface="Poppins"/>
            </a:endParaRPr>
          </a:p>
          <a:p>
            <a:pPr marL="179999" marR="0"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This stage is critical for the model to learn language patterns, grammar, context, and general world knowledge</a:t>
            </a:r>
            <a:r>
              <a:rPr lang="pl-PL" sz="1200">
                <a:solidFill>
                  <a:srgbClr val="374151"/>
                </a:solidFill>
                <a:latin typeface="Roboto"/>
                <a:ea typeface="Roboto"/>
                <a:cs typeface="Roboto"/>
                <a:sym typeface="Roboto"/>
              </a:rPr>
              <a:t>.</a:t>
            </a:r>
            <a:endParaRPr sz="1200">
              <a:solidFill>
                <a:srgbClr val="374151"/>
              </a:solidFill>
              <a:latin typeface="Poppins"/>
              <a:ea typeface="Poppins"/>
              <a:cs typeface="Poppins"/>
              <a:sym typeface="Poppins"/>
            </a:endParaRPr>
          </a:p>
        </p:txBody>
      </p:sp>
      <p:sp>
        <p:nvSpPr>
          <p:cNvPr id="122" name="Google Shape;122;g2acab227c09_1_17"/>
          <p:cNvSpPr txBox="1"/>
          <p:nvPr/>
        </p:nvSpPr>
        <p:spPr>
          <a:xfrm>
            <a:off x="8473250" y="3562025"/>
            <a:ext cx="2754600" cy="2281200"/>
          </a:xfrm>
          <a:prstGeom prst="rect">
            <a:avLst/>
          </a:prstGeom>
          <a:noFill/>
          <a:ln>
            <a:noFill/>
          </a:ln>
        </p:spPr>
        <p:txBody>
          <a:bodyPr spcFirstLastPara="1" wrap="square" lIns="91425" tIns="91425" rIns="91425" bIns="91425" anchor="t" anchorCtr="0">
            <a:spAutoFit/>
          </a:bodyPr>
          <a:lstStyle/>
          <a:p>
            <a:pPr marL="179999" marR="0" lvl="1" indent="-76200" algn="l" rtl="0">
              <a:lnSpc>
                <a:spcPct val="115000"/>
              </a:lnSpc>
              <a:spcBef>
                <a:spcPts val="150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Model is further trained on specific tasks and datasets in supervised learning setup</a:t>
            </a:r>
            <a:endParaRPr sz="1200">
              <a:solidFill>
                <a:srgbClr val="374151"/>
              </a:solidFill>
              <a:latin typeface="Poppins"/>
              <a:ea typeface="Poppins"/>
              <a:cs typeface="Poppins"/>
              <a:sym typeface="Poppins"/>
            </a:endParaRPr>
          </a:p>
          <a:p>
            <a:pPr marL="179999" marR="0"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The model receives feedback from human trainers to correct mistakes and improve its understanding.</a:t>
            </a:r>
            <a:endParaRPr sz="1200">
              <a:solidFill>
                <a:srgbClr val="374151"/>
              </a:solidFill>
              <a:latin typeface="Poppins"/>
              <a:ea typeface="Poppins"/>
              <a:cs typeface="Poppins"/>
              <a:sym typeface="Poppins"/>
            </a:endParaRPr>
          </a:p>
          <a:p>
            <a:pPr marL="179999" marR="0"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This iterative process helps in refining the model's responses and reducing biases.</a:t>
            </a:r>
            <a:endParaRPr sz="1200">
              <a:solidFill>
                <a:srgbClr val="374151"/>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ae502b7976_1_46"/>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Reinforced learning from human feedback</a:t>
            </a:r>
            <a:endParaRPr sz="2800" b="1">
              <a:solidFill>
                <a:schemeClr val="dk1"/>
              </a:solidFill>
              <a:latin typeface="Poppins"/>
              <a:ea typeface="Poppins"/>
              <a:cs typeface="Poppins"/>
              <a:sym typeface="Poppins"/>
            </a:endParaRPr>
          </a:p>
        </p:txBody>
      </p:sp>
      <p:sp>
        <p:nvSpPr>
          <p:cNvPr id="129" name="Google Shape;129;g2ae502b7976_1_46"/>
          <p:cNvSpPr/>
          <p:nvPr/>
        </p:nvSpPr>
        <p:spPr>
          <a:xfrm>
            <a:off x="2340150" y="2043500"/>
            <a:ext cx="2296500" cy="957000"/>
          </a:xfrm>
          <a:prstGeom prst="roundRect">
            <a:avLst>
              <a:gd name="adj" fmla="val 16667"/>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l-PL" sz="1700" b="1">
                <a:solidFill>
                  <a:schemeClr val="lt1"/>
                </a:solidFill>
                <a:latin typeface="Poppins"/>
                <a:ea typeface="Poppins"/>
                <a:cs typeface="Poppins"/>
                <a:sym typeface="Poppins"/>
              </a:rPr>
              <a:t>Agent</a:t>
            </a:r>
            <a:endParaRPr sz="1700" b="1">
              <a:solidFill>
                <a:schemeClr val="lt1"/>
              </a:solidFill>
              <a:latin typeface="Poppins"/>
              <a:ea typeface="Poppins"/>
              <a:cs typeface="Poppins"/>
              <a:sym typeface="Poppins"/>
            </a:endParaRPr>
          </a:p>
        </p:txBody>
      </p:sp>
      <p:sp>
        <p:nvSpPr>
          <p:cNvPr id="130" name="Google Shape;130;g2ae502b7976_1_46"/>
          <p:cNvSpPr/>
          <p:nvPr/>
        </p:nvSpPr>
        <p:spPr>
          <a:xfrm>
            <a:off x="2340150" y="4513775"/>
            <a:ext cx="2296500" cy="957000"/>
          </a:xfrm>
          <a:prstGeom prst="roundRect">
            <a:avLst>
              <a:gd name="adj" fmla="val 16667"/>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pl-PL" sz="1700" b="1">
                <a:solidFill>
                  <a:schemeClr val="lt1"/>
                </a:solidFill>
                <a:latin typeface="Poppins"/>
                <a:ea typeface="Poppins"/>
                <a:cs typeface="Poppins"/>
                <a:sym typeface="Poppins"/>
              </a:rPr>
              <a:t>Environment</a:t>
            </a:r>
            <a:endParaRPr sz="1700" b="1">
              <a:solidFill>
                <a:schemeClr val="lt1"/>
              </a:solidFill>
              <a:latin typeface="Poppins"/>
              <a:ea typeface="Poppins"/>
              <a:cs typeface="Poppins"/>
              <a:sym typeface="Poppins"/>
            </a:endParaRPr>
          </a:p>
        </p:txBody>
      </p:sp>
      <p:sp>
        <p:nvSpPr>
          <p:cNvPr id="131" name="Google Shape;131;g2ae502b7976_1_46"/>
          <p:cNvSpPr/>
          <p:nvPr/>
        </p:nvSpPr>
        <p:spPr>
          <a:xfrm>
            <a:off x="4700575" y="2628300"/>
            <a:ext cx="999600" cy="2562600"/>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32" name="Google Shape;132;g2ae502b7976_1_46"/>
          <p:cNvSpPr/>
          <p:nvPr/>
        </p:nvSpPr>
        <p:spPr>
          <a:xfrm rot="10800000">
            <a:off x="1184725" y="2461725"/>
            <a:ext cx="999600" cy="2562600"/>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33" name="Google Shape;133;g2ae502b7976_1_46"/>
          <p:cNvSpPr txBox="1"/>
          <p:nvPr/>
        </p:nvSpPr>
        <p:spPr>
          <a:xfrm>
            <a:off x="4636650" y="3634888"/>
            <a:ext cx="914400" cy="24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1800">
                <a:solidFill>
                  <a:schemeClr val="dk1"/>
                </a:solidFill>
                <a:latin typeface="Poppins"/>
                <a:ea typeface="Poppins"/>
                <a:cs typeface="Poppins"/>
                <a:sym typeface="Poppins"/>
              </a:rPr>
              <a:t>Action</a:t>
            </a:r>
            <a:endParaRPr sz="1800">
              <a:solidFill>
                <a:schemeClr val="dk1"/>
              </a:solidFill>
              <a:latin typeface="Poppins"/>
              <a:ea typeface="Poppins"/>
              <a:cs typeface="Poppins"/>
              <a:sym typeface="Poppins"/>
            </a:endParaRPr>
          </a:p>
        </p:txBody>
      </p:sp>
      <p:sp>
        <p:nvSpPr>
          <p:cNvPr id="134" name="Google Shape;134;g2ae502b7976_1_46"/>
          <p:cNvSpPr txBox="1"/>
          <p:nvPr/>
        </p:nvSpPr>
        <p:spPr>
          <a:xfrm>
            <a:off x="1376000" y="3464763"/>
            <a:ext cx="1538400" cy="24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1800">
                <a:solidFill>
                  <a:schemeClr val="dk1"/>
                </a:solidFill>
                <a:latin typeface="Poppins"/>
                <a:ea typeface="Poppins"/>
                <a:cs typeface="Poppins"/>
                <a:sym typeface="Poppins"/>
              </a:rPr>
              <a:t>State change</a:t>
            </a:r>
            <a:endParaRPr sz="1800">
              <a:solidFill>
                <a:schemeClr val="dk1"/>
              </a:solidFill>
              <a:latin typeface="Poppins"/>
              <a:ea typeface="Poppins"/>
              <a:cs typeface="Poppins"/>
              <a:sym typeface="Poppins"/>
            </a:endParaRPr>
          </a:p>
        </p:txBody>
      </p:sp>
      <p:sp>
        <p:nvSpPr>
          <p:cNvPr id="135" name="Google Shape;135;g2ae502b7976_1_46"/>
          <p:cNvSpPr/>
          <p:nvPr/>
        </p:nvSpPr>
        <p:spPr>
          <a:xfrm>
            <a:off x="3249150" y="3101488"/>
            <a:ext cx="478500" cy="13113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36" name="Google Shape;136;g2ae502b7976_1_46"/>
          <p:cNvSpPr txBox="1"/>
          <p:nvPr/>
        </p:nvSpPr>
        <p:spPr>
          <a:xfrm>
            <a:off x="3544950" y="3634888"/>
            <a:ext cx="1091700" cy="24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1800">
                <a:solidFill>
                  <a:schemeClr val="dk1"/>
                </a:solidFill>
                <a:latin typeface="Poppins"/>
                <a:ea typeface="Poppins"/>
                <a:cs typeface="Poppins"/>
                <a:sym typeface="Poppins"/>
              </a:rPr>
              <a:t>Reward</a:t>
            </a:r>
            <a:endParaRPr sz="1800">
              <a:solidFill>
                <a:schemeClr val="dk1"/>
              </a:solidFill>
              <a:latin typeface="Poppins"/>
              <a:ea typeface="Poppins"/>
              <a:cs typeface="Poppins"/>
              <a:sym typeface="Poppins"/>
            </a:endParaRPr>
          </a:p>
        </p:txBody>
      </p:sp>
      <p:sp>
        <p:nvSpPr>
          <p:cNvPr id="137" name="Google Shape;137;g2ae502b7976_1_46"/>
          <p:cNvSpPr txBox="1"/>
          <p:nvPr/>
        </p:nvSpPr>
        <p:spPr>
          <a:xfrm>
            <a:off x="511350" y="1363000"/>
            <a:ext cx="7209000" cy="79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2800">
                <a:solidFill>
                  <a:schemeClr val="dk1"/>
                </a:solidFill>
                <a:latin typeface="Calibri"/>
                <a:ea typeface="Calibri"/>
                <a:cs typeface="Calibri"/>
                <a:sym typeface="Calibri"/>
              </a:rPr>
              <a:t>Reinforced learning logic</a:t>
            </a:r>
            <a:endParaRPr sz="2800">
              <a:solidFill>
                <a:schemeClr val="dk1"/>
              </a:solidFill>
              <a:latin typeface="Calibri"/>
              <a:ea typeface="Calibri"/>
              <a:cs typeface="Calibri"/>
              <a:sym typeface="Calibri"/>
            </a:endParaRPr>
          </a:p>
        </p:txBody>
      </p:sp>
      <p:sp>
        <p:nvSpPr>
          <p:cNvPr id="138" name="Google Shape;138;g2ae502b7976_1_46"/>
          <p:cNvSpPr txBox="1"/>
          <p:nvPr/>
        </p:nvSpPr>
        <p:spPr>
          <a:xfrm>
            <a:off x="6596700" y="1363000"/>
            <a:ext cx="7209000" cy="79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2800">
                <a:solidFill>
                  <a:schemeClr val="dk1"/>
                </a:solidFill>
                <a:latin typeface="Calibri"/>
                <a:ea typeface="Calibri"/>
                <a:cs typeface="Calibri"/>
                <a:sym typeface="Calibri"/>
              </a:rPr>
              <a:t>Reinforced learning logic</a:t>
            </a:r>
            <a:endParaRPr sz="2800">
              <a:solidFill>
                <a:schemeClr val="dk1"/>
              </a:solidFill>
              <a:latin typeface="Calibri"/>
              <a:ea typeface="Calibri"/>
              <a:cs typeface="Calibri"/>
              <a:sym typeface="Calibri"/>
            </a:endParaRPr>
          </a:p>
        </p:txBody>
      </p:sp>
      <p:sp>
        <p:nvSpPr>
          <p:cNvPr id="139" name="Google Shape;139;g2ae502b7976_1_46"/>
          <p:cNvSpPr/>
          <p:nvPr/>
        </p:nvSpPr>
        <p:spPr>
          <a:xfrm>
            <a:off x="6316725" y="2086025"/>
            <a:ext cx="5252400" cy="54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l-PL">
                <a:latin typeface="Calibri"/>
                <a:ea typeface="Calibri"/>
                <a:cs typeface="Calibri"/>
                <a:sym typeface="Calibri"/>
              </a:rPr>
              <a:t>Intruct fine-tuned LLM</a:t>
            </a:r>
            <a:endParaRPr>
              <a:latin typeface="Calibri"/>
              <a:ea typeface="Calibri"/>
              <a:cs typeface="Calibri"/>
              <a:sym typeface="Calibri"/>
            </a:endParaRPr>
          </a:p>
        </p:txBody>
      </p:sp>
      <p:sp>
        <p:nvSpPr>
          <p:cNvPr id="140" name="Google Shape;140;g2ae502b7976_1_46"/>
          <p:cNvSpPr/>
          <p:nvPr/>
        </p:nvSpPr>
        <p:spPr>
          <a:xfrm>
            <a:off x="6316725" y="3157800"/>
            <a:ext cx="2690100" cy="54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l-PL">
                <a:latin typeface="Calibri"/>
                <a:ea typeface="Calibri"/>
                <a:cs typeface="Calibri"/>
                <a:sym typeface="Calibri"/>
              </a:rPr>
              <a:t>Human Feedback</a:t>
            </a:r>
            <a:endParaRPr>
              <a:latin typeface="Calibri"/>
              <a:ea typeface="Calibri"/>
              <a:cs typeface="Calibri"/>
              <a:sym typeface="Calibri"/>
            </a:endParaRPr>
          </a:p>
        </p:txBody>
      </p:sp>
      <p:sp>
        <p:nvSpPr>
          <p:cNvPr id="141" name="Google Shape;141;g2ae502b7976_1_46"/>
          <p:cNvSpPr/>
          <p:nvPr/>
        </p:nvSpPr>
        <p:spPr>
          <a:xfrm>
            <a:off x="6316725" y="4513775"/>
            <a:ext cx="5252400" cy="54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l-PL">
                <a:latin typeface="Calibri"/>
                <a:ea typeface="Calibri"/>
                <a:cs typeface="Calibri"/>
                <a:sym typeface="Calibri"/>
              </a:rPr>
              <a:t>Human aligned LLM</a:t>
            </a:r>
            <a:endParaRPr>
              <a:latin typeface="Calibri"/>
              <a:ea typeface="Calibri"/>
              <a:cs typeface="Calibri"/>
              <a:sym typeface="Calibri"/>
            </a:endParaRPr>
          </a:p>
        </p:txBody>
      </p:sp>
      <p:sp>
        <p:nvSpPr>
          <p:cNvPr id="142" name="Google Shape;142;g2ae502b7976_1_46"/>
          <p:cNvSpPr/>
          <p:nvPr/>
        </p:nvSpPr>
        <p:spPr>
          <a:xfrm rot="5400000">
            <a:off x="7437628" y="2004813"/>
            <a:ext cx="192000" cy="17766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43" name="Google Shape;143;g2ae502b7976_1_46"/>
          <p:cNvSpPr/>
          <p:nvPr/>
        </p:nvSpPr>
        <p:spPr>
          <a:xfrm rot="5400000">
            <a:off x="7465403" y="3218676"/>
            <a:ext cx="192000" cy="17766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44" name="Google Shape;144;g2ae502b7976_1_46"/>
          <p:cNvSpPr txBox="1"/>
          <p:nvPr/>
        </p:nvSpPr>
        <p:spPr>
          <a:xfrm>
            <a:off x="9158600" y="2628425"/>
            <a:ext cx="2471700" cy="1431600"/>
          </a:xfrm>
          <a:prstGeom prst="rect">
            <a:avLst/>
          </a:prstGeom>
          <a:noFill/>
          <a:ln>
            <a:noFill/>
          </a:ln>
        </p:spPr>
        <p:txBody>
          <a:bodyPr spcFirstLastPara="1" wrap="square" lIns="91425" tIns="91425" rIns="91425" bIns="91425" anchor="t" anchorCtr="0">
            <a:spAutoFit/>
          </a:bodyPr>
          <a:lstStyle/>
          <a:p>
            <a:pPr marL="179999" marR="72000" lvl="1" indent="-76200" algn="l" rtl="0">
              <a:lnSpc>
                <a:spcPct val="115000"/>
              </a:lnSpc>
              <a:spcBef>
                <a:spcPts val="150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Rank different answers from trained models</a:t>
            </a:r>
            <a:endParaRPr sz="1200">
              <a:solidFill>
                <a:srgbClr val="374151"/>
              </a:solidFill>
              <a:latin typeface="Poppins"/>
              <a:ea typeface="Poppins"/>
              <a:cs typeface="Poppins"/>
              <a:sym typeface="Poppins"/>
            </a:endParaRPr>
          </a:p>
          <a:p>
            <a:pPr marL="179999" marR="72000"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Maximize helpfulness and relevance</a:t>
            </a:r>
            <a:endParaRPr sz="1200">
              <a:solidFill>
                <a:srgbClr val="374151"/>
              </a:solidFill>
              <a:latin typeface="Poppins"/>
              <a:ea typeface="Poppins"/>
              <a:cs typeface="Poppins"/>
              <a:sym typeface="Poppins"/>
            </a:endParaRPr>
          </a:p>
          <a:p>
            <a:pPr marL="179999" marR="72000"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Minimize harm</a:t>
            </a:r>
            <a:endParaRPr sz="1200">
              <a:solidFill>
                <a:srgbClr val="374151"/>
              </a:solidFill>
              <a:latin typeface="Poppins"/>
              <a:ea typeface="Poppins"/>
              <a:cs typeface="Poppins"/>
              <a:sym typeface="Poppins"/>
            </a:endParaRPr>
          </a:p>
          <a:p>
            <a:pPr marL="179999" marR="72000"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Avoid dangerous topics</a:t>
            </a:r>
            <a:endParaRPr sz="1200">
              <a:solidFill>
                <a:srgbClr val="374151"/>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2ae502b7976_1_17"/>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Memory requirements</a:t>
            </a:r>
            <a:endParaRPr sz="2800" b="1">
              <a:solidFill>
                <a:schemeClr val="dk1"/>
              </a:solidFill>
              <a:latin typeface="Poppins"/>
              <a:ea typeface="Poppins"/>
              <a:cs typeface="Poppins"/>
              <a:sym typeface="Poppins"/>
            </a:endParaRPr>
          </a:p>
        </p:txBody>
      </p:sp>
      <p:sp>
        <p:nvSpPr>
          <p:cNvPr id="150" name="Google Shape;150;g2ae502b7976_1_17"/>
          <p:cNvSpPr txBox="1"/>
          <p:nvPr/>
        </p:nvSpPr>
        <p:spPr>
          <a:xfrm>
            <a:off x="8203850" y="2136000"/>
            <a:ext cx="3397200" cy="25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50" b="1">
              <a:solidFill>
                <a:schemeClr val="dk1"/>
              </a:solidFill>
              <a:highlight>
                <a:srgbClr val="FFFFFF"/>
              </a:highlight>
              <a:latin typeface="Poppins"/>
              <a:ea typeface="Poppins"/>
              <a:cs typeface="Poppins"/>
              <a:sym typeface="Poppins"/>
            </a:endParaRPr>
          </a:p>
          <a:p>
            <a:pPr marL="0" lvl="0" indent="0" algn="l" rtl="0">
              <a:spcBef>
                <a:spcPts val="0"/>
              </a:spcBef>
              <a:spcAft>
                <a:spcPts val="0"/>
              </a:spcAft>
              <a:buNone/>
            </a:pPr>
            <a:r>
              <a:rPr lang="pl-PL" sz="1950" b="1">
                <a:solidFill>
                  <a:schemeClr val="dk1"/>
                </a:solidFill>
                <a:highlight>
                  <a:srgbClr val="FFFFFF"/>
                </a:highlight>
                <a:latin typeface="Poppins"/>
                <a:ea typeface="Poppins"/>
                <a:cs typeface="Poppins"/>
                <a:sym typeface="Poppins"/>
              </a:rPr>
              <a:t>GPT 3.5:</a:t>
            </a:r>
            <a:endParaRPr sz="1950" b="1">
              <a:solidFill>
                <a:schemeClr val="dk1"/>
              </a:solidFill>
              <a:highlight>
                <a:srgbClr val="FFFFFF"/>
              </a:highlight>
              <a:latin typeface="Poppins"/>
              <a:ea typeface="Poppins"/>
              <a:cs typeface="Poppins"/>
              <a:sym typeface="Poppins"/>
            </a:endParaRPr>
          </a:p>
          <a:p>
            <a:pPr marL="0" lvl="0" indent="0" algn="l" rtl="0">
              <a:spcBef>
                <a:spcPts val="0"/>
              </a:spcBef>
              <a:spcAft>
                <a:spcPts val="0"/>
              </a:spcAft>
              <a:buNone/>
            </a:pPr>
            <a:r>
              <a:rPr lang="pl-PL" sz="1950" b="1">
                <a:solidFill>
                  <a:schemeClr val="dk1"/>
                </a:solidFill>
                <a:highlight>
                  <a:srgbClr val="FFFFFF"/>
                </a:highlight>
                <a:latin typeface="Poppins"/>
                <a:ea typeface="Poppins"/>
                <a:cs typeface="Poppins"/>
                <a:sym typeface="Poppins"/>
              </a:rPr>
              <a:t> 175 billion </a:t>
            </a:r>
            <a:br>
              <a:rPr lang="pl-PL" sz="1950" b="1">
                <a:solidFill>
                  <a:schemeClr val="dk1"/>
                </a:solidFill>
                <a:highlight>
                  <a:srgbClr val="FFFFFF"/>
                </a:highlight>
                <a:latin typeface="Poppins"/>
                <a:ea typeface="Poppins"/>
                <a:cs typeface="Poppins"/>
                <a:sym typeface="Poppins"/>
              </a:rPr>
            </a:br>
            <a:r>
              <a:rPr lang="pl-PL" sz="1950" b="1">
                <a:solidFill>
                  <a:schemeClr val="dk1"/>
                </a:solidFill>
                <a:highlight>
                  <a:srgbClr val="FFFFFF"/>
                </a:highlight>
                <a:latin typeface="Poppins"/>
                <a:ea typeface="Poppins"/>
                <a:cs typeface="Poppins"/>
                <a:sym typeface="Poppins"/>
              </a:rPr>
              <a:t>-&gt; 4 200 GB</a:t>
            </a:r>
            <a:br>
              <a:rPr lang="pl-PL" sz="1950" b="1">
                <a:solidFill>
                  <a:schemeClr val="dk1"/>
                </a:solidFill>
                <a:highlight>
                  <a:srgbClr val="FFFFFF"/>
                </a:highlight>
                <a:latin typeface="Poppins"/>
                <a:ea typeface="Poppins"/>
                <a:cs typeface="Poppins"/>
                <a:sym typeface="Poppins"/>
              </a:rPr>
            </a:br>
            <a:endParaRPr sz="1950" b="1">
              <a:solidFill>
                <a:schemeClr val="dk1"/>
              </a:solidFill>
              <a:highlight>
                <a:srgbClr val="FFFFFF"/>
              </a:highlight>
              <a:latin typeface="Poppins"/>
              <a:ea typeface="Poppins"/>
              <a:cs typeface="Poppins"/>
              <a:sym typeface="Poppins"/>
            </a:endParaRPr>
          </a:p>
          <a:p>
            <a:pPr marL="0" lvl="0" indent="0" algn="l" rtl="0">
              <a:spcBef>
                <a:spcPts val="0"/>
              </a:spcBef>
              <a:spcAft>
                <a:spcPts val="0"/>
              </a:spcAft>
              <a:buNone/>
            </a:pPr>
            <a:r>
              <a:rPr lang="pl-PL" sz="1950" b="1">
                <a:solidFill>
                  <a:schemeClr val="dk1"/>
                </a:solidFill>
                <a:highlight>
                  <a:srgbClr val="FFFFFF"/>
                </a:highlight>
                <a:latin typeface="Poppins"/>
                <a:ea typeface="Poppins"/>
                <a:cs typeface="Poppins"/>
                <a:sym typeface="Poppins"/>
              </a:rPr>
              <a:t>GPT 4:</a:t>
            </a:r>
            <a:endParaRPr sz="1950" b="1">
              <a:solidFill>
                <a:schemeClr val="dk1"/>
              </a:solidFill>
              <a:highlight>
                <a:srgbClr val="FFFFFF"/>
              </a:highlight>
              <a:latin typeface="Poppins"/>
              <a:ea typeface="Poppins"/>
              <a:cs typeface="Poppins"/>
              <a:sym typeface="Poppins"/>
            </a:endParaRPr>
          </a:p>
          <a:p>
            <a:pPr marL="0" lvl="0" indent="0" algn="l" rtl="0">
              <a:spcBef>
                <a:spcPts val="0"/>
              </a:spcBef>
              <a:spcAft>
                <a:spcPts val="0"/>
              </a:spcAft>
              <a:buNone/>
            </a:pPr>
            <a:r>
              <a:rPr lang="pl-PL" sz="1950" b="1">
                <a:solidFill>
                  <a:schemeClr val="dk1"/>
                </a:solidFill>
                <a:highlight>
                  <a:srgbClr val="FFFFFF"/>
                </a:highlight>
                <a:latin typeface="Poppins"/>
                <a:ea typeface="Poppins"/>
                <a:cs typeface="Poppins"/>
                <a:sym typeface="Poppins"/>
              </a:rPr>
              <a:t> 1.76 trillion parameters </a:t>
            </a:r>
            <a:br>
              <a:rPr lang="pl-PL" sz="1950" b="1">
                <a:solidFill>
                  <a:schemeClr val="dk1"/>
                </a:solidFill>
                <a:highlight>
                  <a:srgbClr val="FFFFFF"/>
                </a:highlight>
                <a:latin typeface="Poppins"/>
                <a:ea typeface="Poppins"/>
                <a:cs typeface="Poppins"/>
                <a:sym typeface="Poppins"/>
              </a:rPr>
            </a:br>
            <a:r>
              <a:rPr lang="pl-PL" sz="1950" b="1">
                <a:solidFill>
                  <a:schemeClr val="dk1"/>
                </a:solidFill>
                <a:highlight>
                  <a:srgbClr val="FFFFFF"/>
                </a:highlight>
                <a:latin typeface="Poppins"/>
                <a:ea typeface="Poppins"/>
                <a:cs typeface="Poppins"/>
                <a:sym typeface="Poppins"/>
              </a:rPr>
              <a:t>-&gt; 42 240 GB</a:t>
            </a:r>
            <a:endParaRPr sz="2300" b="1">
              <a:solidFill>
                <a:schemeClr val="dk1"/>
              </a:solidFill>
              <a:latin typeface="Poppins"/>
              <a:ea typeface="Poppins"/>
              <a:cs typeface="Poppins"/>
              <a:sym typeface="Poppins"/>
            </a:endParaRPr>
          </a:p>
        </p:txBody>
      </p:sp>
      <p:sp>
        <p:nvSpPr>
          <p:cNvPr id="151" name="Google Shape;151;g2ae502b7976_1_17"/>
          <p:cNvSpPr/>
          <p:nvPr/>
        </p:nvSpPr>
        <p:spPr>
          <a:xfrm>
            <a:off x="2563400" y="5009800"/>
            <a:ext cx="584700" cy="595500"/>
          </a:xfrm>
          <a:prstGeom prst="roundRect">
            <a:avLst>
              <a:gd name="adj" fmla="val 16667"/>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l-PL" sz="1200" b="1">
                <a:solidFill>
                  <a:schemeClr val="lt1"/>
                </a:solidFill>
                <a:latin typeface="Poppins"/>
                <a:ea typeface="Poppins"/>
                <a:cs typeface="Poppins"/>
                <a:sym typeface="Poppins"/>
              </a:rPr>
              <a:t>4GB</a:t>
            </a:r>
            <a:endParaRPr sz="1200" b="1">
              <a:solidFill>
                <a:schemeClr val="lt1"/>
              </a:solidFill>
              <a:latin typeface="Poppins"/>
              <a:ea typeface="Poppins"/>
              <a:cs typeface="Poppins"/>
              <a:sym typeface="Poppins"/>
            </a:endParaRPr>
          </a:p>
        </p:txBody>
      </p:sp>
      <p:sp>
        <p:nvSpPr>
          <p:cNvPr id="152" name="Google Shape;152;g2ae502b7976_1_17"/>
          <p:cNvSpPr/>
          <p:nvPr/>
        </p:nvSpPr>
        <p:spPr>
          <a:xfrm>
            <a:off x="4487925" y="3021700"/>
            <a:ext cx="2626200" cy="2583600"/>
          </a:xfrm>
          <a:prstGeom prst="roundRect">
            <a:avLst>
              <a:gd name="adj" fmla="val 16667"/>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l-PL" sz="2100" b="1">
                <a:solidFill>
                  <a:schemeClr val="lt1"/>
                </a:solidFill>
                <a:latin typeface="Poppins"/>
                <a:ea typeface="Poppins"/>
                <a:cs typeface="Poppins"/>
                <a:sym typeface="Poppins"/>
              </a:rPr>
              <a:t>24GB</a:t>
            </a:r>
            <a:endParaRPr sz="2100" b="1">
              <a:solidFill>
                <a:schemeClr val="lt1"/>
              </a:solidFill>
              <a:latin typeface="Poppins"/>
              <a:ea typeface="Poppins"/>
              <a:cs typeface="Poppins"/>
              <a:sym typeface="Poppins"/>
            </a:endParaRPr>
          </a:p>
        </p:txBody>
      </p:sp>
      <p:sp>
        <p:nvSpPr>
          <p:cNvPr id="153" name="Google Shape;153;g2ae502b7976_1_17"/>
          <p:cNvSpPr txBox="1"/>
          <p:nvPr/>
        </p:nvSpPr>
        <p:spPr>
          <a:xfrm>
            <a:off x="1781900" y="4222200"/>
            <a:ext cx="2147700" cy="6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1600">
                <a:solidFill>
                  <a:schemeClr val="dk1"/>
                </a:solidFill>
                <a:latin typeface="Poppins"/>
                <a:ea typeface="Poppins"/>
                <a:cs typeface="Poppins"/>
                <a:sym typeface="Poppins"/>
              </a:rPr>
              <a:t>Memory needed to store model</a:t>
            </a:r>
            <a:endParaRPr sz="1600">
              <a:solidFill>
                <a:schemeClr val="dk1"/>
              </a:solidFill>
              <a:latin typeface="Poppins"/>
              <a:ea typeface="Poppins"/>
              <a:cs typeface="Poppins"/>
              <a:sym typeface="Poppins"/>
            </a:endParaRPr>
          </a:p>
          <a:p>
            <a:pPr marL="0" lvl="0" indent="0" algn="l" rtl="0">
              <a:spcBef>
                <a:spcPts val="0"/>
              </a:spcBef>
              <a:spcAft>
                <a:spcPts val="0"/>
              </a:spcAft>
              <a:buNone/>
            </a:pPr>
            <a:endParaRPr sz="1600">
              <a:solidFill>
                <a:schemeClr val="dk1"/>
              </a:solidFill>
              <a:latin typeface="Poppins"/>
              <a:ea typeface="Poppins"/>
              <a:cs typeface="Poppins"/>
              <a:sym typeface="Poppins"/>
            </a:endParaRPr>
          </a:p>
        </p:txBody>
      </p:sp>
      <p:sp>
        <p:nvSpPr>
          <p:cNvPr id="154" name="Google Shape;154;g2ae502b7976_1_17"/>
          <p:cNvSpPr txBox="1"/>
          <p:nvPr/>
        </p:nvSpPr>
        <p:spPr>
          <a:xfrm>
            <a:off x="4379775" y="2160700"/>
            <a:ext cx="3276600" cy="6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1600">
                <a:solidFill>
                  <a:schemeClr val="dk1"/>
                </a:solidFill>
                <a:latin typeface="Poppins"/>
                <a:ea typeface="Poppins"/>
                <a:cs typeface="Poppins"/>
                <a:sym typeface="Poppins"/>
              </a:rPr>
              <a:t>Memory needed to train model - weights, optimizer, calculating backpropagation</a:t>
            </a:r>
            <a:endParaRPr sz="1600">
              <a:solidFill>
                <a:schemeClr val="dk1"/>
              </a:solidFill>
              <a:latin typeface="Poppins"/>
              <a:ea typeface="Poppins"/>
              <a:cs typeface="Poppins"/>
              <a:sym typeface="Poppins"/>
            </a:endParaRPr>
          </a:p>
        </p:txBody>
      </p:sp>
      <p:sp>
        <p:nvSpPr>
          <p:cNvPr id="155" name="Google Shape;155;g2ae502b7976_1_17"/>
          <p:cNvSpPr txBox="1"/>
          <p:nvPr/>
        </p:nvSpPr>
        <p:spPr>
          <a:xfrm>
            <a:off x="511350" y="1363000"/>
            <a:ext cx="7209000" cy="79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2800">
                <a:solidFill>
                  <a:schemeClr val="dk1"/>
                </a:solidFill>
                <a:latin typeface="Calibri"/>
                <a:ea typeface="Calibri"/>
                <a:cs typeface="Calibri"/>
                <a:sym typeface="Calibri"/>
              </a:rPr>
              <a:t>Approximate GPU RAM to train 1B params</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How LLMs changed ML</a:t>
            </a:r>
            <a:endParaRPr/>
          </a:p>
        </p:txBody>
      </p:sp>
      <p:sp>
        <p:nvSpPr>
          <p:cNvPr id="161" name="Google Shape;161;p8"/>
          <p:cNvSpPr txBox="1"/>
          <p:nvPr/>
        </p:nvSpPr>
        <p:spPr>
          <a:xfrm>
            <a:off x="407988" y="2599853"/>
            <a:ext cx="5543700" cy="435120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50000"/>
              </a:lnSpc>
              <a:spcBef>
                <a:spcPts val="0"/>
              </a:spcBef>
              <a:spcAft>
                <a:spcPts val="0"/>
              </a:spcAft>
              <a:buClr>
                <a:schemeClr val="dk1"/>
              </a:buClr>
              <a:buSzPts val="1800"/>
              <a:buFont typeface="Arial"/>
              <a:buChar char="•"/>
            </a:pPr>
            <a:r>
              <a:rPr lang="pl-PL" sz="1800">
                <a:solidFill>
                  <a:schemeClr val="dk1"/>
                </a:solidFill>
                <a:latin typeface="Poppins"/>
                <a:ea typeface="Poppins"/>
                <a:cs typeface="Poppins"/>
                <a:sym typeface="Poppins"/>
              </a:rPr>
              <a:t>No ML expertise needed</a:t>
            </a:r>
            <a:endParaRPr sz="1800">
              <a:solidFill>
                <a:schemeClr val="dk1"/>
              </a:solidFill>
              <a:latin typeface="Poppins"/>
              <a:ea typeface="Poppins"/>
              <a:cs typeface="Poppins"/>
              <a:sym typeface="Poppins"/>
            </a:endParaRPr>
          </a:p>
          <a:p>
            <a:pPr marL="228600" marR="0" lvl="0" indent="-228600" algn="l" rtl="0">
              <a:lnSpc>
                <a:spcPct val="150000"/>
              </a:lnSpc>
              <a:spcBef>
                <a:spcPts val="0"/>
              </a:spcBef>
              <a:spcAft>
                <a:spcPts val="0"/>
              </a:spcAft>
              <a:buClr>
                <a:schemeClr val="dk1"/>
              </a:buClr>
              <a:buSzPts val="1800"/>
              <a:buFont typeface="Poppins"/>
              <a:buChar char="•"/>
            </a:pPr>
            <a:r>
              <a:rPr lang="pl-PL" sz="1800">
                <a:solidFill>
                  <a:schemeClr val="dk1"/>
                </a:solidFill>
                <a:latin typeface="Poppins"/>
                <a:ea typeface="Poppins"/>
                <a:cs typeface="Poppins"/>
                <a:sym typeface="Poppins"/>
              </a:rPr>
              <a:t>No training examples and clear loss function</a:t>
            </a:r>
            <a:endParaRPr sz="1800">
              <a:solidFill>
                <a:schemeClr val="dk1"/>
              </a:solidFill>
              <a:latin typeface="Poppins"/>
              <a:ea typeface="Poppins"/>
              <a:cs typeface="Poppins"/>
              <a:sym typeface="Poppins"/>
            </a:endParaRPr>
          </a:p>
          <a:p>
            <a:pPr marL="228600" marR="0" lvl="0" indent="-228600" algn="l" rtl="0">
              <a:lnSpc>
                <a:spcPct val="150000"/>
              </a:lnSpc>
              <a:spcBef>
                <a:spcPts val="0"/>
              </a:spcBef>
              <a:spcAft>
                <a:spcPts val="0"/>
              </a:spcAft>
              <a:buClr>
                <a:schemeClr val="dk1"/>
              </a:buClr>
              <a:buSzPts val="1800"/>
              <a:buFont typeface="Poppins"/>
              <a:buChar char="•"/>
            </a:pPr>
            <a:r>
              <a:rPr lang="pl-PL" sz="1800">
                <a:solidFill>
                  <a:schemeClr val="dk1"/>
                </a:solidFill>
                <a:latin typeface="Poppins"/>
                <a:ea typeface="Poppins"/>
                <a:cs typeface="Poppins"/>
                <a:sym typeface="Poppins"/>
              </a:rPr>
              <a:t>Reasonable output without training</a:t>
            </a:r>
            <a:endParaRPr sz="1800">
              <a:solidFill>
                <a:schemeClr val="dk1"/>
              </a:solidFill>
              <a:latin typeface="Poppins"/>
              <a:ea typeface="Poppins"/>
              <a:cs typeface="Poppins"/>
              <a:sym typeface="Poppins"/>
            </a:endParaRPr>
          </a:p>
          <a:p>
            <a:pPr marL="228600" marR="0" lvl="0" indent="-228600" algn="l" rtl="0">
              <a:lnSpc>
                <a:spcPct val="150000"/>
              </a:lnSpc>
              <a:spcBef>
                <a:spcPts val="0"/>
              </a:spcBef>
              <a:spcAft>
                <a:spcPts val="0"/>
              </a:spcAft>
              <a:buClr>
                <a:schemeClr val="dk1"/>
              </a:buClr>
              <a:buSzPts val="1800"/>
              <a:buFont typeface="Poppins"/>
              <a:buChar char="•"/>
            </a:pPr>
            <a:r>
              <a:rPr lang="pl-PL" sz="1800">
                <a:solidFill>
                  <a:schemeClr val="dk1"/>
                </a:solidFill>
                <a:latin typeface="Poppins"/>
                <a:ea typeface="Poppins"/>
                <a:cs typeface="Poppins"/>
                <a:sym typeface="Poppins"/>
              </a:rPr>
              <a:t>All communication with model based on natural language prompt</a:t>
            </a:r>
            <a:endParaRPr sz="1800">
              <a:solidFill>
                <a:schemeClr val="dk1"/>
              </a:solidFill>
              <a:latin typeface="Poppins"/>
              <a:ea typeface="Poppins"/>
              <a:cs typeface="Poppins"/>
              <a:sym typeface="Poppins"/>
            </a:endParaRPr>
          </a:p>
          <a:p>
            <a:pPr marL="228600" marR="0" lvl="0" indent="-228600" algn="l" rtl="0">
              <a:lnSpc>
                <a:spcPct val="150000"/>
              </a:lnSpc>
              <a:spcBef>
                <a:spcPts val="0"/>
              </a:spcBef>
              <a:spcAft>
                <a:spcPts val="0"/>
              </a:spcAft>
              <a:buClr>
                <a:schemeClr val="dk1"/>
              </a:buClr>
              <a:buSzPts val="1800"/>
              <a:buFont typeface="Poppins"/>
              <a:buChar char="•"/>
            </a:pPr>
            <a:r>
              <a:rPr lang="pl-PL" sz="1800">
                <a:solidFill>
                  <a:schemeClr val="dk1"/>
                </a:solidFill>
                <a:latin typeface="Poppins"/>
                <a:ea typeface="Poppins"/>
                <a:cs typeface="Poppins"/>
                <a:sym typeface="Poppins"/>
              </a:rPr>
              <a:t>Model aims to follow prompt instructions - loss function is not that clear and easy to change</a:t>
            </a:r>
            <a:endParaRPr sz="1800">
              <a:solidFill>
                <a:schemeClr val="dk1"/>
              </a:solidFill>
              <a:latin typeface="Poppins"/>
              <a:ea typeface="Poppins"/>
              <a:cs typeface="Poppins"/>
              <a:sym typeface="Poppins"/>
            </a:endParaRPr>
          </a:p>
          <a:p>
            <a:pPr marL="228600" marR="0" lvl="0" indent="-114300" algn="l" rtl="0">
              <a:lnSpc>
                <a:spcPct val="150000"/>
              </a:lnSpc>
              <a:spcBef>
                <a:spcPts val="1000"/>
              </a:spcBef>
              <a:spcAft>
                <a:spcPts val="0"/>
              </a:spcAft>
              <a:buClr>
                <a:schemeClr val="dk1"/>
              </a:buClr>
              <a:buSzPts val="1800"/>
              <a:buFont typeface="Arial"/>
              <a:buNone/>
            </a:pPr>
            <a:endParaRPr sz="1800">
              <a:solidFill>
                <a:schemeClr val="dk1"/>
              </a:solidFill>
              <a:latin typeface="Poppins"/>
              <a:ea typeface="Poppins"/>
              <a:cs typeface="Poppins"/>
              <a:sym typeface="Poppins"/>
            </a:endParaRPr>
          </a:p>
        </p:txBody>
      </p:sp>
      <p:sp>
        <p:nvSpPr>
          <p:cNvPr id="162" name="Google Shape;162;p8"/>
          <p:cNvSpPr/>
          <p:nvPr/>
        </p:nvSpPr>
        <p:spPr>
          <a:xfrm>
            <a:off x="6240462" y="1449388"/>
            <a:ext cx="5543550" cy="790065"/>
          </a:xfrm>
          <a:prstGeom prst="roundRect">
            <a:avLst>
              <a:gd name="adj" fmla="val 16667"/>
            </a:avLst>
          </a:prstGeom>
          <a:solidFill>
            <a:srgbClr val="D5DB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pl-PL" sz="1600" b="1">
                <a:solidFill>
                  <a:schemeClr val="dk1"/>
                </a:solidFill>
                <a:latin typeface="Poppins"/>
                <a:ea typeface="Poppins"/>
                <a:cs typeface="Poppins"/>
                <a:sym typeface="Poppins"/>
              </a:rPr>
              <a:t>Classic ML</a:t>
            </a:r>
            <a:endParaRPr/>
          </a:p>
        </p:txBody>
      </p:sp>
      <p:sp>
        <p:nvSpPr>
          <p:cNvPr id="163" name="Google Shape;163;p8"/>
          <p:cNvSpPr/>
          <p:nvPr/>
        </p:nvSpPr>
        <p:spPr>
          <a:xfrm>
            <a:off x="407988" y="1449388"/>
            <a:ext cx="5543550" cy="790065"/>
          </a:xfrm>
          <a:prstGeom prst="roundRect">
            <a:avLst>
              <a:gd name="adj" fmla="val 16667"/>
            </a:avLst>
          </a:prstGeom>
          <a:solidFill>
            <a:srgbClr val="D5DB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pl-PL" sz="1600" b="1">
                <a:solidFill>
                  <a:schemeClr val="dk1"/>
                </a:solidFill>
                <a:latin typeface="Poppins"/>
                <a:ea typeface="Poppins"/>
                <a:cs typeface="Poppins"/>
                <a:sym typeface="Poppins"/>
              </a:rPr>
              <a:t>LLM Development</a:t>
            </a:r>
            <a:endParaRPr sz="1600" b="1">
              <a:solidFill>
                <a:schemeClr val="dk1"/>
              </a:solidFill>
              <a:latin typeface="Poppins"/>
              <a:ea typeface="Poppins"/>
              <a:cs typeface="Poppins"/>
              <a:sym typeface="Poppins"/>
            </a:endParaRPr>
          </a:p>
        </p:txBody>
      </p:sp>
      <p:sp>
        <p:nvSpPr>
          <p:cNvPr id="164" name="Google Shape;164;p8"/>
          <p:cNvSpPr txBox="1"/>
          <p:nvPr/>
        </p:nvSpPr>
        <p:spPr>
          <a:xfrm>
            <a:off x="6240363" y="2599853"/>
            <a:ext cx="5543700" cy="435120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50000"/>
              </a:lnSpc>
              <a:spcBef>
                <a:spcPts val="0"/>
              </a:spcBef>
              <a:spcAft>
                <a:spcPts val="0"/>
              </a:spcAft>
              <a:buClr>
                <a:schemeClr val="dk1"/>
              </a:buClr>
              <a:buSzPts val="1800"/>
              <a:buFont typeface="Arial"/>
              <a:buChar char="•"/>
            </a:pPr>
            <a:r>
              <a:rPr lang="pl-PL" sz="1800">
                <a:solidFill>
                  <a:schemeClr val="dk1"/>
                </a:solidFill>
                <a:latin typeface="Poppins"/>
                <a:ea typeface="Poppins"/>
                <a:cs typeface="Poppins"/>
                <a:sym typeface="Poppins"/>
              </a:rPr>
              <a:t>ML expertise needed to get started</a:t>
            </a:r>
            <a:endParaRPr sz="1800">
              <a:solidFill>
                <a:schemeClr val="dk1"/>
              </a:solidFill>
              <a:latin typeface="Poppins"/>
              <a:ea typeface="Poppins"/>
              <a:cs typeface="Poppins"/>
              <a:sym typeface="Poppins"/>
            </a:endParaRPr>
          </a:p>
          <a:p>
            <a:pPr marL="228600" marR="0" lvl="0" indent="-228600" algn="l" rtl="0">
              <a:lnSpc>
                <a:spcPct val="150000"/>
              </a:lnSpc>
              <a:spcBef>
                <a:spcPts val="0"/>
              </a:spcBef>
              <a:spcAft>
                <a:spcPts val="0"/>
              </a:spcAft>
              <a:buClr>
                <a:schemeClr val="dk1"/>
              </a:buClr>
              <a:buSzPts val="1800"/>
              <a:buFont typeface="Poppins"/>
              <a:buChar char="•"/>
            </a:pPr>
            <a:r>
              <a:rPr lang="pl-PL" sz="1800">
                <a:solidFill>
                  <a:schemeClr val="dk1"/>
                </a:solidFill>
                <a:latin typeface="Poppins"/>
                <a:ea typeface="Poppins"/>
                <a:cs typeface="Poppins"/>
                <a:sym typeface="Poppins"/>
              </a:rPr>
              <a:t>Training samples needed</a:t>
            </a:r>
            <a:endParaRPr sz="1800">
              <a:solidFill>
                <a:schemeClr val="dk1"/>
              </a:solidFill>
              <a:latin typeface="Poppins"/>
              <a:ea typeface="Poppins"/>
              <a:cs typeface="Poppins"/>
              <a:sym typeface="Poppins"/>
            </a:endParaRPr>
          </a:p>
          <a:p>
            <a:pPr marL="228600" marR="0" lvl="0" indent="-228600" algn="l" rtl="0">
              <a:lnSpc>
                <a:spcPct val="150000"/>
              </a:lnSpc>
              <a:spcBef>
                <a:spcPts val="0"/>
              </a:spcBef>
              <a:spcAft>
                <a:spcPts val="0"/>
              </a:spcAft>
              <a:buClr>
                <a:schemeClr val="dk1"/>
              </a:buClr>
              <a:buSzPts val="1800"/>
              <a:buFont typeface="Poppins"/>
              <a:buChar char="•"/>
            </a:pPr>
            <a:r>
              <a:rPr lang="pl-PL" sz="1800">
                <a:solidFill>
                  <a:schemeClr val="dk1"/>
                </a:solidFill>
                <a:latin typeface="Poppins"/>
                <a:ea typeface="Poppins"/>
                <a:cs typeface="Poppins"/>
                <a:sym typeface="Poppins"/>
              </a:rPr>
              <a:t>Needs to be trained for a specific task</a:t>
            </a:r>
            <a:endParaRPr sz="1800">
              <a:solidFill>
                <a:schemeClr val="dk1"/>
              </a:solidFill>
              <a:latin typeface="Poppins"/>
              <a:ea typeface="Poppins"/>
              <a:cs typeface="Poppins"/>
              <a:sym typeface="Poppins"/>
            </a:endParaRPr>
          </a:p>
          <a:p>
            <a:pPr marL="228600" marR="0" lvl="0" indent="-228600" algn="l" rtl="0">
              <a:lnSpc>
                <a:spcPct val="150000"/>
              </a:lnSpc>
              <a:spcBef>
                <a:spcPts val="0"/>
              </a:spcBef>
              <a:spcAft>
                <a:spcPts val="0"/>
              </a:spcAft>
              <a:buClr>
                <a:schemeClr val="dk1"/>
              </a:buClr>
              <a:buSzPts val="1800"/>
              <a:buFont typeface="Poppins"/>
              <a:buChar char="•"/>
            </a:pPr>
            <a:r>
              <a:rPr lang="pl-PL" sz="1800">
                <a:solidFill>
                  <a:schemeClr val="dk1"/>
                </a:solidFill>
                <a:latin typeface="Poppins"/>
                <a:ea typeface="Poppins"/>
                <a:cs typeface="Poppins"/>
                <a:sym typeface="Poppins"/>
              </a:rPr>
              <a:t>All communication with model based on natural language prompt</a:t>
            </a:r>
            <a:endParaRPr sz="1800">
              <a:solidFill>
                <a:schemeClr val="dk1"/>
              </a:solidFill>
              <a:latin typeface="Poppins"/>
              <a:ea typeface="Poppins"/>
              <a:cs typeface="Poppins"/>
              <a:sym typeface="Poppins"/>
            </a:endParaRPr>
          </a:p>
          <a:p>
            <a:pPr marL="228600" marR="0" lvl="0" indent="-228600" algn="l" rtl="0">
              <a:lnSpc>
                <a:spcPct val="150000"/>
              </a:lnSpc>
              <a:spcBef>
                <a:spcPts val="0"/>
              </a:spcBef>
              <a:spcAft>
                <a:spcPts val="0"/>
              </a:spcAft>
              <a:buClr>
                <a:schemeClr val="dk1"/>
              </a:buClr>
              <a:buSzPts val="1800"/>
              <a:buFont typeface="Poppins"/>
              <a:buChar char="•"/>
            </a:pPr>
            <a:r>
              <a:rPr lang="pl-PL" sz="1800">
                <a:solidFill>
                  <a:schemeClr val="dk1"/>
                </a:solidFill>
                <a:latin typeface="Poppins"/>
                <a:ea typeface="Poppins"/>
                <a:cs typeface="Poppins"/>
                <a:sym typeface="Poppins"/>
              </a:rPr>
              <a:t>Model aims to minimize a loss function</a:t>
            </a:r>
            <a:endParaRPr sz="1800">
              <a:solidFill>
                <a:schemeClr val="dk1"/>
              </a:solidFill>
              <a:latin typeface="Poppins"/>
              <a:ea typeface="Poppins"/>
              <a:cs typeface="Poppins"/>
              <a:sym typeface="Poppins"/>
            </a:endParaRPr>
          </a:p>
          <a:p>
            <a:pPr marL="228600" marR="0" lvl="0" indent="-114300" algn="l" rtl="0">
              <a:lnSpc>
                <a:spcPct val="150000"/>
              </a:lnSpc>
              <a:spcBef>
                <a:spcPts val="1000"/>
              </a:spcBef>
              <a:spcAft>
                <a:spcPts val="0"/>
              </a:spcAft>
              <a:buClr>
                <a:schemeClr val="dk1"/>
              </a:buClr>
              <a:buSzPts val="1800"/>
              <a:buFont typeface="Arial"/>
              <a:buNone/>
            </a:pPr>
            <a:endParaRPr sz="1800">
              <a:solidFill>
                <a:schemeClr val="dk1"/>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adae801da6_0_0"/>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Poppins"/>
              <a:buNone/>
            </a:pPr>
            <a:r>
              <a:rPr lang="pl-PL" b="1">
                <a:latin typeface="Poppins"/>
                <a:ea typeface="Poppins"/>
                <a:cs typeface="Poppins"/>
                <a:sym typeface="Poppins"/>
              </a:rPr>
              <a:t>Evaluating LLM performance</a:t>
            </a:r>
            <a:endParaRPr b="1">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name="Motyw pakietu Office">
  <a:themeElements>
    <a:clrScheme name="Pakiet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1623</Words>
  <Application>Microsoft Office PowerPoint</Application>
  <PresentationFormat>Panoramiczny</PresentationFormat>
  <Paragraphs>207</Paragraphs>
  <Slides>29</Slides>
  <Notes>29</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29</vt:i4>
      </vt:variant>
    </vt:vector>
  </HeadingPairs>
  <TitlesOfParts>
    <vt:vector size="34" baseType="lpstr">
      <vt:lpstr>Roboto</vt:lpstr>
      <vt:lpstr>Poppins</vt:lpstr>
      <vt:lpstr>Arial</vt:lpstr>
      <vt:lpstr>Calibri</vt:lpstr>
      <vt:lpstr>Motyw pakietu Office</vt:lpstr>
      <vt:lpstr>Natural Language Processing</vt:lpstr>
      <vt:lpstr>Prezentacja programu PowerPoint</vt:lpstr>
      <vt:lpstr>What are LLMs</vt:lpstr>
      <vt:lpstr>Prezentacja programu PowerPoint</vt:lpstr>
      <vt:lpstr>Prezentacja programu PowerPoint</vt:lpstr>
      <vt:lpstr>Prezentacja programu PowerPoint</vt:lpstr>
      <vt:lpstr>Prezentacja programu PowerPoint</vt:lpstr>
      <vt:lpstr>Prezentacja programu PowerPoint</vt:lpstr>
      <vt:lpstr>Evaluating LLM performance</vt:lpstr>
      <vt:lpstr>Prezentacja programu PowerPoint</vt:lpstr>
      <vt:lpstr>Prezentacja programu PowerPoint</vt:lpstr>
      <vt:lpstr>Prezentacja programu PowerPoint</vt:lpstr>
      <vt:lpstr>Prompt Engineering</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Tuning LLMs</vt:lpstr>
      <vt:lpstr>Prezentacja programu PowerPoint</vt:lpstr>
      <vt:lpstr>Prezentacja programu PowerPoint</vt:lpstr>
      <vt:lpstr>Prezentacja programu PowerPoint</vt:lpstr>
      <vt:lpstr>Prezentacja programu PowerPoint</vt:lpstr>
      <vt:lpstr>Retrieval Augmented Generation (RAG)</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jan majewski</dc:creator>
  <cp:lastModifiedBy>jan majewski</cp:lastModifiedBy>
  <cp:revision>2</cp:revision>
  <dcterms:created xsi:type="dcterms:W3CDTF">2022-12-12T17:14:53Z</dcterms:created>
  <dcterms:modified xsi:type="dcterms:W3CDTF">2024-01-31T18:09:15Z</dcterms:modified>
</cp:coreProperties>
</file>