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48" r:id="rId3"/>
    <p:sldMasterId id="2147483684" r:id="rId4"/>
    <p:sldMasterId id="2147483697" r:id="rId5"/>
    <p:sldMasterId id="2147483715" r:id="rId6"/>
  </p:sldMasterIdLst>
  <p:notesMasterIdLst>
    <p:notesMasterId r:id="rId27"/>
  </p:notesMasterIdLst>
  <p:handoutMasterIdLst>
    <p:handoutMasterId r:id="rId28"/>
  </p:handoutMasterIdLst>
  <p:sldIdLst>
    <p:sldId id="355" r:id="rId7"/>
    <p:sldId id="357" r:id="rId8"/>
    <p:sldId id="364" r:id="rId9"/>
    <p:sldId id="365" r:id="rId10"/>
    <p:sldId id="370" r:id="rId11"/>
    <p:sldId id="372" r:id="rId12"/>
    <p:sldId id="373" r:id="rId13"/>
    <p:sldId id="374" r:id="rId14"/>
    <p:sldId id="360" r:id="rId15"/>
    <p:sldId id="375" r:id="rId16"/>
    <p:sldId id="371" r:id="rId17"/>
    <p:sldId id="376" r:id="rId18"/>
    <p:sldId id="377" r:id="rId19"/>
    <p:sldId id="369" r:id="rId20"/>
    <p:sldId id="379" r:id="rId21"/>
    <p:sldId id="362" r:id="rId22"/>
    <p:sldId id="380" r:id="rId23"/>
    <p:sldId id="363" r:id="rId24"/>
    <p:sldId id="378" r:id="rId25"/>
    <p:sldId id="358" r:id="rId26"/>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AA0D8-2E60-4BAC-86A7-0A4910B10F48}" v="2" dt="2023-02-04T15:20:00.219"/>
  </p1510:revLst>
</p1510:revInfo>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1" autoAdjust="0"/>
    <p:restoredTop sz="89163" autoAdjust="0"/>
  </p:normalViewPr>
  <p:slideViewPr>
    <p:cSldViewPr snapToGrid="0">
      <p:cViewPr varScale="1">
        <p:scale>
          <a:sx n="150" d="100"/>
          <a:sy n="150" d="100"/>
        </p:scale>
        <p:origin x="976" y="168"/>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irturkselin@outlook.de" userId="cc3f07a416257270" providerId="LiveId" clId="{8DFAA0D8-2E60-4BAC-86A7-0A4910B10F48}"/>
    <pc:docChg chg="custSel addSld delSld modSld">
      <pc:chgData name="demirturkselin@outlook.de" userId="cc3f07a416257270" providerId="LiveId" clId="{8DFAA0D8-2E60-4BAC-86A7-0A4910B10F48}" dt="2023-02-04T15:21:20.780" v="206" actId="1076"/>
      <pc:docMkLst>
        <pc:docMk/>
      </pc:docMkLst>
      <pc:sldChg chg="modSp add mod">
        <pc:chgData name="demirturkselin@outlook.de" userId="cc3f07a416257270" providerId="LiveId" clId="{8DFAA0D8-2E60-4BAC-86A7-0A4910B10F48}" dt="2023-02-04T15:21:20.780" v="206" actId="1076"/>
        <pc:sldMkLst>
          <pc:docMk/>
          <pc:sldMk cId="0" sldId="355"/>
        </pc:sldMkLst>
        <pc:spChg chg="mod">
          <ac:chgData name="demirturkselin@outlook.de" userId="cc3f07a416257270" providerId="LiveId" clId="{8DFAA0D8-2E60-4BAC-86A7-0A4910B10F48}" dt="2023-02-04T15:20:30.533" v="203" actId="20577"/>
          <ac:spMkLst>
            <pc:docMk/>
            <pc:sldMk cId="0" sldId="355"/>
            <ac:spMk id="3" creationId="{00000000-0000-0000-0000-000000000000}"/>
          </ac:spMkLst>
        </pc:spChg>
        <pc:spChg chg="mod">
          <ac:chgData name="demirturkselin@outlook.de" userId="cc3f07a416257270" providerId="LiveId" clId="{8DFAA0D8-2E60-4BAC-86A7-0A4910B10F48}" dt="2023-02-04T15:21:20.780" v="206" actId="1076"/>
          <ac:spMkLst>
            <pc:docMk/>
            <pc:sldMk cId="0" sldId="355"/>
            <ac:spMk id="5" creationId="{00000000-0000-0000-0000-000000000000}"/>
          </ac:spMkLst>
        </pc:spChg>
      </pc:sldChg>
      <pc:sldChg chg="modSp del mod">
        <pc:chgData name="demirturkselin@outlook.de" userId="cc3f07a416257270" providerId="LiveId" clId="{8DFAA0D8-2E60-4BAC-86A7-0A4910B10F48}" dt="2023-02-04T15:20:15.487" v="193" actId="2696"/>
        <pc:sldMkLst>
          <pc:docMk/>
          <pc:sldMk cId="2712603837" sldId="356"/>
        </pc:sldMkLst>
        <pc:spChg chg="mod">
          <ac:chgData name="demirturkselin@outlook.de" userId="cc3f07a416257270" providerId="LiveId" clId="{8DFAA0D8-2E60-4BAC-86A7-0A4910B10F48}" dt="2023-02-04T15:19:04.066" v="187" actId="1076"/>
          <ac:spMkLst>
            <pc:docMk/>
            <pc:sldMk cId="2712603837" sldId="356"/>
            <ac:spMk id="3" creationId="{9F0C8503-95F9-4167-8948-8EFC6697708D}"/>
          </ac:spMkLst>
        </pc:spChg>
      </pc:sldChg>
      <pc:sldChg chg="modSp mod">
        <pc:chgData name="demirturkselin@outlook.de" userId="cc3f07a416257270" providerId="LiveId" clId="{8DFAA0D8-2E60-4BAC-86A7-0A4910B10F48}" dt="2023-02-04T15:09:26.286" v="57" actId="20577"/>
        <pc:sldMkLst>
          <pc:docMk/>
          <pc:sldMk cId="1697633061" sldId="357"/>
        </pc:sldMkLst>
        <pc:spChg chg="mod">
          <ac:chgData name="demirturkselin@outlook.de" userId="cc3f07a416257270" providerId="LiveId" clId="{8DFAA0D8-2E60-4BAC-86A7-0A4910B10F48}" dt="2023-02-04T15:09:26.286" v="57" actId="20577"/>
          <ac:spMkLst>
            <pc:docMk/>
            <pc:sldMk cId="1697633061" sldId="357"/>
            <ac:spMk id="4" creationId="{6EBF48A5-4419-49ED-974E-51DAC4681572}"/>
          </ac:spMkLst>
        </pc:spChg>
      </pc:sldChg>
      <pc:sldChg chg="modSp mod">
        <pc:chgData name="demirturkselin@outlook.de" userId="cc3f07a416257270" providerId="LiveId" clId="{8DFAA0D8-2E60-4BAC-86A7-0A4910B10F48}" dt="2023-02-04T15:17:26.368" v="183" actId="20577"/>
        <pc:sldMkLst>
          <pc:docMk/>
          <pc:sldMk cId="3766148862" sldId="358"/>
        </pc:sldMkLst>
        <pc:spChg chg="mod">
          <ac:chgData name="demirturkselin@outlook.de" userId="cc3f07a416257270" providerId="LiveId" clId="{8DFAA0D8-2E60-4BAC-86A7-0A4910B10F48}" dt="2023-02-04T15:17:26.368" v="183" actId="20577"/>
          <ac:spMkLst>
            <pc:docMk/>
            <pc:sldMk cId="3766148862" sldId="358"/>
            <ac:spMk id="4" creationId="{075203CD-F3F0-4C28-B851-45686F5ABB1D}"/>
          </ac:spMkLst>
        </pc:spChg>
      </pc:sldChg>
      <pc:sldChg chg="modSp mod">
        <pc:chgData name="demirturkselin@outlook.de" userId="cc3f07a416257270" providerId="LiveId" clId="{8DFAA0D8-2E60-4BAC-86A7-0A4910B10F48}" dt="2023-02-04T15:09:31.642" v="61" actId="20577"/>
        <pc:sldMkLst>
          <pc:docMk/>
          <pc:sldMk cId="457626290" sldId="359"/>
        </pc:sldMkLst>
        <pc:spChg chg="mod">
          <ac:chgData name="demirturkselin@outlook.de" userId="cc3f07a416257270" providerId="LiveId" clId="{8DFAA0D8-2E60-4BAC-86A7-0A4910B10F48}" dt="2023-02-04T15:09:31.642" v="61" actId="20577"/>
          <ac:spMkLst>
            <pc:docMk/>
            <pc:sldMk cId="457626290" sldId="359"/>
            <ac:spMk id="4" creationId="{6EBF48A5-4419-49ED-974E-51DAC4681572}"/>
          </ac:spMkLst>
        </pc:spChg>
      </pc:sldChg>
      <pc:sldChg chg="modSp mod">
        <pc:chgData name="demirturkselin@outlook.de" userId="cc3f07a416257270" providerId="LiveId" clId="{8DFAA0D8-2E60-4BAC-86A7-0A4910B10F48}" dt="2023-02-04T15:09:38.296" v="65" actId="20577"/>
        <pc:sldMkLst>
          <pc:docMk/>
          <pc:sldMk cId="1264468259" sldId="360"/>
        </pc:sldMkLst>
        <pc:spChg chg="mod">
          <ac:chgData name="demirturkselin@outlook.de" userId="cc3f07a416257270" providerId="LiveId" clId="{8DFAA0D8-2E60-4BAC-86A7-0A4910B10F48}" dt="2023-02-04T15:09:38.296" v="65" actId="20577"/>
          <ac:spMkLst>
            <pc:docMk/>
            <pc:sldMk cId="1264468259" sldId="360"/>
            <ac:spMk id="4" creationId="{6EBF48A5-4419-49ED-974E-51DAC4681572}"/>
          </ac:spMkLst>
        </pc:spChg>
      </pc:sldChg>
      <pc:sldChg chg="modSp mod">
        <pc:chgData name="demirturkselin@outlook.de" userId="cc3f07a416257270" providerId="LiveId" clId="{8DFAA0D8-2E60-4BAC-86A7-0A4910B10F48}" dt="2023-02-04T15:09:43.537" v="69" actId="20577"/>
        <pc:sldMkLst>
          <pc:docMk/>
          <pc:sldMk cId="409329591" sldId="361"/>
        </pc:sldMkLst>
        <pc:spChg chg="mod">
          <ac:chgData name="demirturkselin@outlook.de" userId="cc3f07a416257270" providerId="LiveId" clId="{8DFAA0D8-2E60-4BAC-86A7-0A4910B10F48}" dt="2023-02-04T15:09:43.537" v="69" actId="20577"/>
          <ac:spMkLst>
            <pc:docMk/>
            <pc:sldMk cId="409329591" sldId="361"/>
            <ac:spMk id="4" creationId="{6EBF48A5-4419-49ED-974E-51DAC4681572}"/>
          </ac:spMkLst>
        </pc:spChg>
      </pc:sldChg>
      <pc:sldChg chg="modSp mod">
        <pc:chgData name="demirturkselin@outlook.de" userId="cc3f07a416257270" providerId="LiveId" clId="{8DFAA0D8-2E60-4BAC-86A7-0A4910B10F48}" dt="2023-02-04T15:09:49.532" v="73" actId="20577"/>
        <pc:sldMkLst>
          <pc:docMk/>
          <pc:sldMk cId="2644814356" sldId="362"/>
        </pc:sldMkLst>
        <pc:spChg chg="mod">
          <ac:chgData name="demirturkselin@outlook.de" userId="cc3f07a416257270" providerId="LiveId" clId="{8DFAA0D8-2E60-4BAC-86A7-0A4910B10F48}" dt="2023-02-04T15:09:49.532" v="73" actId="20577"/>
          <ac:spMkLst>
            <pc:docMk/>
            <pc:sldMk cId="2644814356" sldId="362"/>
            <ac:spMk id="4" creationId="{6EBF48A5-4419-49ED-974E-51DAC4681572}"/>
          </ac:spMkLst>
        </pc:spChg>
      </pc:sldChg>
      <pc:sldChg chg="modSp mod">
        <pc:chgData name="demirturkselin@outlook.de" userId="cc3f07a416257270" providerId="LiveId" clId="{8DFAA0D8-2E60-4BAC-86A7-0A4910B10F48}" dt="2023-02-04T15:09:55.461" v="77" actId="20577"/>
        <pc:sldMkLst>
          <pc:docMk/>
          <pc:sldMk cId="3790685646" sldId="363"/>
        </pc:sldMkLst>
        <pc:spChg chg="mod">
          <ac:chgData name="demirturkselin@outlook.de" userId="cc3f07a416257270" providerId="LiveId" clId="{8DFAA0D8-2E60-4BAC-86A7-0A4910B10F48}" dt="2023-02-04T15:09:55.461" v="77" actId="20577"/>
          <ac:spMkLst>
            <pc:docMk/>
            <pc:sldMk cId="3790685646" sldId="363"/>
            <ac:spMk id="4" creationId="{6EBF48A5-4419-49ED-974E-51DAC4681572}"/>
          </ac:spMkLst>
        </pc:spChg>
      </pc:sldChg>
      <pc:sldChg chg="modSp mod">
        <pc:chgData name="demirturkselin@outlook.de" userId="cc3f07a416257270" providerId="LiveId" clId="{8DFAA0D8-2E60-4BAC-86A7-0A4910B10F48}" dt="2023-02-04T15:10:01.386" v="81" actId="20577"/>
        <pc:sldMkLst>
          <pc:docMk/>
          <pc:sldMk cId="3288178299" sldId="364"/>
        </pc:sldMkLst>
        <pc:spChg chg="mod">
          <ac:chgData name="demirturkselin@outlook.de" userId="cc3f07a416257270" providerId="LiveId" clId="{8DFAA0D8-2E60-4BAC-86A7-0A4910B10F48}" dt="2023-02-04T15:10:01.386" v="81" actId="20577"/>
          <ac:spMkLst>
            <pc:docMk/>
            <pc:sldMk cId="3288178299" sldId="364"/>
            <ac:spMk id="4" creationId="{6EBF48A5-4419-49ED-974E-51DAC4681572}"/>
          </ac:spMkLst>
        </pc:spChg>
      </pc:sldChg>
      <pc:sldChg chg="modSp mod">
        <pc:chgData name="demirturkselin@outlook.de" userId="cc3f07a416257270" providerId="LiveId" clId="{8DFAA0D8-2E60-4BAC-86A7-0A4910B10F48}" dt="2023-02-04T15:10:08.714" v="85" actId="20577"/>
        <pc:sldMkLst>
          <pc:docMk/>
          <pc:sldMk cId="3759585427" sldId="365"/>
        </pc:sldMkLst>
        <pc:spChg chg="mod">
          <ac:chgData name="demirturkselin@outlook.de" userId="cc3f07a416257270" providerId="LiveId" clId="{8DFAA0D8-2E60-4BAC-86A7-0A4910B10F48}" dt="2023-02-04T15:10:08.714" v="85" actId="20577"/>
          <ac:spMkLst>
            <pc:docMk/>
            <pc:sldMk cId="3759585427" sldId="365"/>
            <ac:spMk id="4" creationId="{6EBF48A5-4419-49ED-974E-51DAC4681572}"/>
          </ac:spMkLst>
        </pc:spChg>
      </pc:sldChg>
      <pc:sldChg chg="modSp mod">
        <pc:chgData name="demirturkselin@outlook.de" userId="cc3f07a416257270" providerId="LiveId" clId="{8DFAA0D8-2E60-4BAC-86A7-0A4910B10F48}" dt="2023-02-04T15:10:14.758" v="89" actId="20577"/>
        <pc:sldMkLst>
          <pc:docMk/>
          <pc:sldMk cId="2894474641" sldId="366"/>
        </pc:sldMkLst>
        <pc:spChg chg="mod">
          <ac:chgData name="demirturkselin@outlook.de" userId="cc3f07a416257270" providerId="LiveId" clId="{8DFAA0D8-2E60-4BAC-86A7-0A4910B10F48}" dt="2023-02-04T15:10:14.758" v="89" actId="20577"/>
          <ac:spMkLst>
            <pc:docMk/>
            <pc:sldMk cId="2894474641" sldId="366"/>
            <ac:spMk id="4" creationId="{6EBF48A5-4419-49ED-974E-51DAC4681572}"/>
          </ac:spMkLst>
        </pc:spChg>
      </pc:sldChg>
      <pc:sldChg chg="modSp mod">
        <pc:chgData name="demirturkselin@outlook.de" userId="cc3f07a416257270" providerId="LiveId" clId="{8DFAA0D8-2E60-4BAC-86A7-0A4910B10F48}" dt="2023-02-04T15:10:20.444" v="93" actId="20577"/>
        <pc:sldMkLst>
          <pc:docMk/>
          <pc:sldMk cId="2384653875" sldId="367"/>
        </pc:sldMkLst>
        <pc:spChg chg="mod">
          <ac:chgData name="demirturkselin@outlook.de" userId="cc3f07a416257270" providerId="LiveId" clId="{8DFAA0D8-2E60-4BAC-86A7-0A4910B10F48}" dt="2023-02-04T15:10:20.444" v="93" actId="20577"/>
          <ac:spMkLst>
            <pc:docMk/>
            <pc:sldMk cId="2384653875" sldId="367"/>
            <ac:spMk id="4" creationId="{6EBF48A5-4419-49ED-974E-51DAC4681572}"/>
          </ac:spMkLst>
        </pc:spChg>
      </pc:sldChg>
      <pc:sldChg chg="modSp mod">
        <pc:chgData name="demirturkselin@outlook.de" userId="cc3f07a416257270" providerId="LiveId" clId="{8DFAA0D8-2E60-4BAC-86A7-0A4910B10F48}" dt="2023-02-04T15:10:31.196" v="97" actId="20577"/>
        <pc:sldMkLst>
          <pc:docMk/>
          <pc:sldMk cId="1021882777" sldId="368"/>
        </pc:sldMkLst>
        <pc:spChg chg="mod">
          <ac:chgData name="demirturkselin@outlook.de" userId="cc3f07a416257270" providerId="LiveId" clId="{8DFAA0D8-2E60-4BAC-86A7-0A4910B10F48}" dt="2023-02-04T15:10:31.196" v="97" actId="20577"/>
          <ac:spMkLst>
            <pc:docMk/>
            <pc:sldMk cId="1021882777" sldId="368"/>
            <ac:spMk id="4" creationId="{6EBF48A5-4419-49ED-974E-51DAC4681572}"/>
          </ac:spMkLst>
        </pc:spChg>
      </pc:sldChg>
      <pc:sldChg chg="modSp mod">
        <pc:chgData name="demirturkselin@outlook.de" userId="cc3f07a416257270" providerId="LiveId" clId="{8DFAA0D8-2E60-4BAC-86A7-0A4910B10F48}" dt="2023-02-04T15:10:58.004" v="109" actId="20577"/>
        <pc:sldMkLst>
          <pc:docMk/>
          <pc:sldMk cId="4011894429" sldId="369"/>
        </pc:sldMkLst>
        <pc:spChg chg="mod">
          <ac:chgData name="demirturkselin@outlook.de" userId="cc3f07a416257270" providerId="LiveId" clId="{8DFAA0D8-2E60-4BAC-86A7-0A4910B10F48}" dt="2023-02-04T15:10:58.004" v="109" actId="20577"/>
          <ac:spMkLst>
            <pc:docMk/>
            <pc:sldMk cId="4011894429" sldId="369"/>
            <ac:spMk id="4" creationId="{6EBF48A5-4419-49ED-974E-51DAC4681572}"/>
          </ac:spMkLst>
        </pc:spChg>
      </pc:sldChg>
      <pc:sldChg chg="modSp mod">
        <pc:chgData name="demirturkselin@outlook.de" userId="cc3f07a416257270" providerId="LiveId" clId="{8DFAA0D8-2E60-4BAC-86A7-0A4910B10F48}" dt="2023-02-04T15:11:04.941" v="113" actId="20577"/>
        <pc:sldMkLst>
          <pc:docMk/>
          <pc:sldMk cId="3969386637" sldId="370"/>
        </pc:sldMkLst>
        <pc:spChg chg="mod">
          <ac:chgData name="demirturkselin@outlook.de" userId="cc3f07a416257270" providerId="LiveId" clId="{8DFAA0D8-2E60-4BAC-86A7-0A4910B10F48}" dt="2023-02-04T15:11:04.941" v="113" actId="20577"/>
          <ac:spMkLst>
            <pc:docMk/>
            <pc:sldMk cId="3969386637" sldId="370"/>
            <ac:spMk id="4" creationId="{6EBF48A5-4419-49ED-974E-51DAC4681572}"/>
          </ac:spMkLst>
        </pc:spChg>
      </pc:sldChg>
      <pc:sldChg chg="modSp del mod">
        <pc:chgData name="demirturkselin@outlook.de" userId="cc3f07a416257270" providerId="LiveId" clId="{8DFAA0D8-2E60-4BAC-86A7-0A4910B10F48}" dt="2023-02-04T15:18:23.602" v="185" actId="2696"/>
        <pc:sldMkLst>
          <pc:docMk/>
          <pc:sldMk cId="1767402722" sldId="371"/>
        </pc:sldMkLst>
        <pc:spChg chg="mod">
          <ac:chgData name="demirturkselin@outlook.de" userId="cc3f07a416257270" providerId="LiveId" clId="{8DFAA0D8-2E60-4BAC-86A7-0A4910B10F48}" dt="2023-02-04T15:11:16.571" v="121" actId="20577"/>
          <ac:spMkLst>
            <pc:docMk/>
            <pc:sldMk cId="1767402722" sldId="371"/>
            <ac:spMk id="4" creationId="{6EBF48A5-4419-49ED-974E-51DAC4681572}"/>
          </ac:spMkLst>
        </pc:spChg>
      </pc:sldChg>
      <pc:sldChg chg="modSp mod">
        <pc:chgData name="demirturkselin@outlook.de" userId="cc3f07a416257270" providerId="LiveId" clId="{8DFAA0D8-2E60-4BAC-86A7-0A4910B10F48}" dt="2023-02-04T15:11:40.646" v="137" actId="20577"/>
        <pc:sldMkLst>
          <pc:docMk/>
          <pc:sldMk cId="3879063797" sldId="372"/>
        </pc:sldMkLst>
        <pc:spChg chg="mod">
          <ac:chgData name="demirturkselin@outlook.de" userId="cc3f07a416257270" providerId="LiveId" clId="{8DFAA0D8-2E60-4BAC-86A7-0A4910B10F48}" dt="2023-02-04T15:11:40.646" v="137" actId="20577"/>
          <ac:spMkLst>
            <pc:docMk/>
            <pc:sldMk cId="3879063797" sldId="372"/>
            <ac:spMk id="4" creationId="{6EBF48A5-4419-49ED-974E-51DAC4681572}"/>
          </ac:spMkLst>
        </pc:spChg>
      </pc:sldChg>
      <pc:sldChg chg="modSp mod">
        <pc:chgData name="demirturkselin@outlook.de" userId="cc3f07a416257270" providerId="LiveId" clId="{8DFAA0D8-2E60-4BAC-86A7-0A4910B10F48}" dt="2023-02-04T15:11:55.429" v="145" actId="20577"/>
        <pc:sldMkLst>
          <pc:docMk/>
          <pc:sldMk cId="1218263852" sldId="373"/>
        </pc:sldMkLst>
        <pc:spChg chg="mod">
          <ac:chgData name="demirturkselin@outlook.de" userId="cc3f07a416257270" providerId="LiveId" clId="{8DFAA0D8-2E60-4BAC-86A7-0A4910B10F48}" dt="2023-02-04T15:11:55.429" v="145" actId="20577"/>
          <ac:spMkLst>
            <pc:docMk/>
            <pc:sldMk cId="1218263852" sldId="373"/>
            <ac:spMk id="4" creationId="{6EBF48A5-4419-49ED-974E-51DAC4681572}"/>
          </ac:spMkLst>
        </pc:spChg>
      </pc:sldChg>
      <pc:sldChg chg="modSp mod">
        <pc:chgData name="demirturkselin@outlook.de" userId="cc3f07a416257270" providerId="LiveId" clId="{8DFAA0D8-2E60-4BAC-86A7-0A4910B10F48}" dt="2023-02-04T15:12:08.899" v="153" actId="20577"/>
        <pc:sldMkLst>
          <pc:docMk/>
          <pc:sldMk cId="1317539976" sldId="374"/>
        </pc:sldMkLst>
        <pc:spChg chg="mod">
          <ac:chgData name="demirturkselin@outlook.de" userId="cc3f07a416257270" providerId="LiveId" clId="{8DFAA0D8-2E60-4BAC-86A7-0A4910B10F48}" dt="2023-02-04T15:12:08.899" v="153" actId="20577"/>
          <ac:spMkLst>
            <pc:docMk/>
            <pc:sldMk cId="1317539976" sldId="374"/>
            <ac:spMk id="4" creationId="{6EBF48A5-4419-49ED-974E-51DAC4681572}"/>
          </ac:spMkLst>
        </pc:spChg>
      </pc:sldChg>
      <pc:sldChg chg="modSp mod">
        <pc:chgData name="demirturkselin@outlook.de" userId="cc3f07a416257270" providerId="LiveId" clId="{8DFAA0D8-2E60-4BAC-86A7-0A4910B10F48}" dt="2023-02-04T15:18:11.846" v="184" actId="108"/>
        <pc:sldMkLst>
          <pc:docMk/>
          <pc:sldMk cId="1574256512" sldId="375"/>
        </pc:sldMkLst>
        <pc:spChg chg="mod">
          <ac:chgData name="demirturkselin@outlook.de" userId="cc3f07a416257270" providerId="LiveId" clId="{8DFAA0D8-2E60-4BAC-86A7-0A4910B10F48}" dt="2023-02-04T15:18:11.846" v="184" actId="108"/>
          <ac:spMkLst>
            <pc:docMk/>
            <pc:sldMk cId="1574256512" sldId="375"/>
            <ac:spMk id="2" creationId="{1FC3204D-D298-4A22-82C4-35AECD718D1A}"/>
          </ac:spMkLst>
        </pc:spChg>
        <pc:spChg chg="mod">
          <ac:chgData name="demirturkselin@outlook.de" userId="cc3f07a416257270" providerId="LiveId" clId="{8DFAA0D8-2E60-4BAC-86A7-0A4910B10F48}" dt="2023-02-04T15:11:28.827" v="129" actId="20577"/>
          <ac:spMkLst>
            <pc:docMk/>
            <pc:sldMk cId="1574256512" sldId="375"/>
            <ac:spMk id="4" creationId="{6EBF48A5-4419-49ED-974E-51DAC4681572}"/>
          </ac:spMkLst>
        </pc:spChg>
      </pc:sldChg>
      <pc:sldChg chg="modSp mod">
        <pc:chgData name="demirturkselin@outlook.de" userId="cc3f07a416257270" providerId="LiveId" clId="{8DFAA0D8-2E60-4BAC-86A7-0A4910B10F48}" dt="2023-02-04T15:12:20.602" v="161" actId="20577"/>
        <pc:sldMkLst>
          <pc:docMk/>
          <pc:sldMk cId="1221446798" sldId="376"/>
        </pc:sldMkLst>
        <pc:spChg chg="mod">
          <ac:chgData name="demirturkselin@outlook.de" userId="cc3f07a416257270" providerId="LiveId" clId="{8DFAA0D8-2E60-4BAC-86A7-0A4910B10F48}" dt="2023-02-04T15:12:20.602" v="161" actId="20577"/>
          <ac:spMkLst>
            <pc:docMk/>
            <pc:sldMk cId="1221446798" sldId="376"/>
            <ac:spMk id="4" creationId="{6EBF48A5-4419-49ED-974E-51DAC4681572}"/>
          </ac:spMkLst>
        </pc:spChg>
      </pc:sldChg>
      <pc:sldChg chg="addSp delSp new del mod">
        <pc:chgData name="demirturkselin@outlook.de" userId="cc3f07a416257270" providerId="LiveId" clId="{8DFAA0D8-2E60-4BAC-86A7-0A4910B10F48}" dt="2023-02-04T15:20:10.556" v="192" actId="2696"/>
        <pc:sldMkLst>
          <pc:docMk/>
          <pc:sldMk cId="3590312803" sldId="377"/>
        </pc:sldMkLst>
        <pc:picChg chg="add del">
          <ac:chgData name="demirturkselin@outlook.de" userId="cc3f07a416257270" providerId="LiveId" clId="{8DFAA0D8-2E60-4BAC-86A7-0A4910B10F48}" dt="2023-02-04T15:19:56.138" v="190" actId="478"/>
          <ac:picMkLst>
            <pc:docMk/>
            <pc:sldMk cId="3590312803" sldId="377"/>
            <ac:picMk id="5" creationId="{C15DC886-7B2A-91E8-60DF-77C97DDB8D2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12/07/2024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12/07/2024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Char char="•"/>
            </a:pPr>
            <a:r>
              <a:rPr lang="en-GB" dirty="0"/>
              <a:t>GNNs operate on the principle of message passing, where nodes aggregate information from their </a:t>
            </a:r>
            <a:r>
              <a:rPr lang="en-GB" dirty="0" err="1"/>
              <a:t>neighbors</a:t>
            </a:r>
            <a:r>
              <a:rPr lang="en-GB" dirty="0"/>
              <a:t> through successive layers.</a:t>
            </a:r>
          </a:p>
          <a:p>
            <a:pPr>
              <a:buFont typeface="Arial" panose="020B0604020202020204" pitchFamily="34" charset="0"/>
              <a:buChar char="•"/>
            </a:pPr>
            <a:r>
              <a:rPr lang="en-GB" dirty="0"/>
              <a:t>This process is divided into two steps: aggregation and update.</a:t>
            </a:r>
          </a:p>
          <a:p>
            <a:pPr>
              <a:buFont typeface="Arial" panose="020B0604020202020204" pitchFamily="34" charset="0"/>
              <a:buChar char="•"/>
            </a:pPr>
            <a:r>
              <a:rPr lang="en-GB" b="1" dirty="0"/>
              <a:t>Aggregation:</a:t>
            </a:r>
            <a:r>
              <a:rPr lang="en-GB" dirty="0"/>
              <a:t> Each node collects and combines messages from its </a:t>
            </a:r>
            <a:r>
              <a:rPr lang="en-GB" dirty="0" err="1"/>
              <a:t>neighbors</a:t>
            </a:r>
            <a:r>
              <a:rPr lang="en-GB" dirty="0"/>
              <a:t>, using functions such as sum, mean, or max.</a:t>
            </a:r>
          </a:p>
          <a:p>
            <a:pPr>
              <a:buFont typeface="Arial" panose="020B0604020202020204" pitchFamily="34" charset="0"/>
              <a:buChar char="•"/>
            </a:pPr>
            <a:r>
              <a:rPr lang="en-GB" b="1" dirty="0"/>
              <a:t>Update:</a:t>
            </a:r>
            <a:r>
              <a:rPr lang="en-GB" dirty="0"/>
              <a:t> Nodes then update their own state by applying a transformation, usually via a neural network, to the aggregated information.</a:t>
            </a:r>
          </a:p>
          <a:p>
            <a:endParaRPr lang="en-GB" dirty="0"/>
          </a:p>
          <a:p>
            <a:r>
              <a:rPr lang="en-GB" dirty="0"/>
              <a:t>GNNs typically include several layers of message passing steps to enable deep learning on </a:t>
            </a:r>
            <a:r>
              <a:rPr lang="en-GB" dirty="0" err="1"/>
              <a:t>graphs.Each</a:t>
            </a:r>
            <a:r>
              <a:rPr lang="en-GB" dirty="0"/>
              <a:t> layer outputs a new set of node features, encapsulating node properties and the topological structure of the graph.</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21855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en-GB" b="0" i="0" u="none" strike="noStrike" dirty="0">
              <a:solidFill>
                <a:srgbClr val="000000"/>
              </a:solidFill>
              <a:effectLst/>
            </a:endParaRPr>
          </a:p>
          <a:p>
            <a:pPr algn="l">
              <a:buFont typeface="Arial" panose="020B0604020202020204" pitchFamily="34" charset="0"/>
              <a:buChar char="•"/>
            </a:pPr>
            <a:r>
              <a:rPr lang="en-GB" b="0" i="0" u="none" strike="noStrike" dirty="0">
                <a:solidFill>
                  <a:srgbClr val="000000"/>
                </a:solidFill>
                <a:effectLst/>
              </a:rPr>
              <a:t>Each node symbolizes a resource within our environment, illustrating how the production line is represented.</a:t>
            </a:r>
          </a:p>
          <a:p>
            <a:pPr algn="l">
              <a:buFont typeface="Arial" panose="020B0604020202020204" pitchFamily="34" charset="0"/>
              <a:buChar char="•"/>
            </a:pPr>
            <a:r>
              <a:rPr lang="en-GB" b="0" i="0" u="none" strike="noStrike" dirty="0">
                <a:solidFill>
                  <a:srgbClr val="000000"/>
                </a:solidFill>
                <a:effectLst/>
              </a:rPr>
              <a:t>The graph layout mirrors the structure of the production line, with stages delineated and nodes between adjacent stages fully connected.</a:t>
            </a:r>
          </a:p>
          <a:p>
            <a:pPr algn="l">
              <a:buFont typeface="Arial" panose="020B0604020202020204" pitchFamily="34" charset="0"/>
              <a:buChar char="•"/>
            </a:pPr>
            <a:r>
              <a:rPr lang="en-GB" b="0" i="0" u="none" strike="noStrike" dirty="0">
                <a:solidFill>
                  <a:srgbClr val="000000"/>
                </a:solidFill>
                <a:effectLst/>
              </a:rPr>
              <a:t>Dummy nodes are added to the left and right extremes of the graph, linking to the first and last layers of nodes, allowing for bidirectional information flow.</a:t>
            </a:r>
          </a:p>
          <a:p>
            <a:pPr algn="l">
              <a:buFont typeface="Arial" panose="020B0604020202020204" pitchFamily="34" charset="0"/>
              <a:buChar char="•"/>
            </a:pPr>
            <a:r>
              <a:rPr lang="en-GB" b="0" i="0" u="none" strike="noStrike" dirty="0">
                <a:solidFill>
                  <a:srgbClr val="000000"/>
                </a:solidFill>
                <a:effectLst/>
              </a:rPr>
              <a:t>Each node contains a feature vector with all relevant information about the resource and the current order being processed.</a:t>
            </a:r>
          </a:p>
          <a:p>
            <a:pPr algn="l">
              <a:buFont typeface="Arial" panose="020B0604020202020204" pitchFamily="34" charset="0"/>
              <a:buChar char="•"/>
            </a:pPr>
            <a:r>
              <a:rPr lang="en-GB" b="0" i="0" u="none" strike="noStrike" dirty="0">
                <a:solidFill>
                  <a:srgbClr val="000000"/>
                </a:solidFill>
                <a:effectLst/>
              </a:rPr>
              <a:t>This graph-centric perspective emphasizes the relationships between resources, differing from traditional approaches that focus solely on products or operations.</a:t>
            </a:r>
          </a:p>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52050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1324486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646619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206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67259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4800" dirty="0">
                <a:solidFill>
                  <a:srgbClr val="2D5496"/>
                </a:solidFill>
                <a:effectLst/>
                <a:latin typeface="Calibri" panose="020F0502020204030204" pitchFamily="34" charset="0"/>
              </a:rPr>
              <a:t>Asymptotic Complexity: Landau Symbols </a:t>
            </a:r>
            <a:endParaRPr lang="en-GB" sz="3600" dirty="0">
              <a:effectLst/>
            </a:endParaRPr>
          </a:p>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191950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a:t>The results, displayed in a violin graph, illustrate the performance distribution and deviations. The heuristic method used in these tests follows a greedy strategy, selecting the action with the shortest operation time at each decision point. While this approach is not optimal, it significantly outperforms random action selection, providing a reasonable benchmark for comparison. </a:t>
            </a:r>
          </a:p>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56416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4800" dirty="0">
                <a:solidFill>
                  <a:srgbClr val="2D5496"/>
                </a:solidFill>
                <a:effectLst/>
                <a:latin typeface="Calibri" panose="020F0502020204030204" pitchFamily="34" charset="0"/>
              </a:rPr>
              <a:t>Asymptotic Complexity: Landau Symbols </a:t>
            </a:r>
            <a:endParaRPr lang="en-GB" sz="3600" dirty="0">
              <a:effectLst/>
            </a:endParaRPr>
          </a:p>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530255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4800" dirty="0">
                <a:solidFill>
                  <a:srgbClr val="2D5496"/>
                </a:solidFill>
                <a:effectLst/>
                <a:latin typeface="Calibri" panose="020F0502020204030204" pitchFamily="34" charset="0"/>
              </a:rPr>
              <a:t>Asymptotic Complexity: Landau Symbols </a:t>
            </a:r>
            <a:endParaRPr lang="en-GB" sz="3600" dirty="0">
              <a:effectLst/>
            </a:endParaRPr>
          </a:p>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38869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56435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376743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159141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en-GB" dirty="0"/>
              <a:t>The scheduling problem is represented using a production line, which includes multiple machines referred to as "Resources". These resources are systematically organized into stages, with each resource assigned to a specific stage and stages sequentially numbered.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our model, the items produced on the production line are referred to as "Orders". Each order is associated with a specific "Product" type and has a due date by which it should be completed.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system defines various product types, each with distinct characteristics, composed of sequential "Operations". Each operation occurs at a designated stage within the production line.</a:t>
            </a:r>
          </a:p>
          <a:p>
            <a:endParaRPr lang="en-GB" dirty="0"/>
          </a:p>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6379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4071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67231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155357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0" i="0" u="none" strike="noStrike" dirty="0">
                <a:solidFill>
                  <a:srgbClr val="000000"/>
                </a:solidFill>
                <a:effectLst/>
                <a:latin typeface="-webkit-standard"/>
              </a:rPr>
              <a:t>The training of the Actor-Critic model follows the standard principles of Proximal Policy Optimization (PPO). This involves using a policy gradient method for optimization, where clipped probability ratios ensure that updates do not deviate excessively from the current policy. This approach promotes stable and consistent learning. Additionally, PPO alternates between sampling data through interaction with the environment and optimizing a "surrogate" objective function, thereby maximizing efficiency by reusing data across multiple epochs of stochastic gradient ascent.</a:t>
            </a:r>
            <a:endParaRPr lang="en-GB"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256525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pic>
        <p:nvPicPr>
          <p:cNvPr id="2" name="Bild 4" descr="TUM_Glockenturm.tif">
            <a:extLst>
              <a:ext uri="{FF2B5EF4-FFF2-40B4-BE49-F238E27FC236}">
                <a16:creationId xmlns:a16="http://schemas.microsoft.com/office/drawing/2014/main" id="{E4B73896-B0A7-4E32-9A0B-A387957DCA18}"/>
              </a:ext>
            </a:extLst>
          </p:cNvPr>
          <p:cNvPicPr>
            <a:picLocks noChangeAspect="1"/>
          </p:cNvPicPr>
          <p:nvPr userDrawn="1"/>
        </p:nvPicPr>
        <p:blipFill>
          <a:blip r:embed="rId2"/>
          <a:stretch>
            <a:fillRect/>
          </a:stretch>
        </p:blipFill>
        <p:spPr>
          <a:xfrm>
            <a:off x="4975215" y="1476375"/>
            <a:ext cx="3819542" cy="3333750"/>
          </a:xfrm>
          <a:prstGeom prst="rect">
            <a:avLst/>
          </a:prstGeom>
        </p:spPr>
      </p:pic>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9" name="Inhaltsplatzhalter 2">
            <a:extLst>
              <a:ext uri="{FF2B5EF4-FFF2-40B4-BE49-F238E27FC236}">
                <a16:creationId xmlns:a16="http://schemas.microsoft.com/office/drawing/2014/main" id="{D8328AFF-A5D9-453B-AF5A-06F04AB6239F}"/>
              </a:ext>
            </a:extLst>
          </p:cNvPr>
          <p:cNvSpPr>
            <a:spLocks noGrp="1"/>
          </p:cNvSpPr>
          <p:nvPr>
            <p:ph idx="14" hasCustomPrompt="1"/>
          </p:nvPr>
        </p:nvSpPr>
        <p:spPr>
          <a:xfrm>
            <a:off x="319088" y="2015917"/>
            <a:ext cx="8508999" cy="698069"/>
          </a:xfrm>
          <a:prstGeom prst="rect">
            <a:avLst/>
          </a:prstGeom>
        </p:spPr>
        <p:txBody>
          <a:bodyPr/>
          <a:lstStyle>
            <a:lvl1pPr>
              <a:defRPr lang="de-DE" sz="1400" noProof="0" dirty="0"/>
            </a:lvl1pPr>
          </a:lstStyle>
          <a:p>
            <a:pPr lvl="0">
              <a:lnSpc>
                <a:spcPct val="114000"/>
              </a:lnSpc>
            </a:pPr>
            <a:r>
              <a:rPr lang="en-GB" noProof="0"/>
              <a:t>Tutoren</a:t>
            </a:r>
          </a:p>
        </p:txBody>
      </p:sp>
      <p:sp>
        <p:nvSpPr>
          <p:cNvPr id="10" name="Text Placeholder 8">
            <a:extLst>
              <a:ext uri="{FF2B5EF4-FFF2-40B4-BE49-F238E27FC236}">
                <a16:creationId xmlns:a16="http://schemas.microsoft.com/office/drawing/2014/main" id="{709CBD20-0596-4628-A14B-F5E6BB2F677C}"/>
              </a:ext>
            </a:extLst>
          </p:cNvPr>
          <p:cNvSpPr>
            <a:spLocks noGrp="1"/>
          </p:cNvSpPr>
          <p:nvPr>
            <p:ph type="body" sz="quarter" idx="15" hasCustomPrompt="1"/>
          </p:nvPr>
        </p:nvSpPr>
        <p:spPr>
          <a:xfrm>
            <a:off x="317500" y="3354153"/>
            <a:ext cx="3603027" cy="353531"/>
          </a:xfrm>
          <a:prstGeom prst="rect">
            <a:avLst/>
          </a:prstGeom>
        </p:spPr>
        <p:txBody>
          <a:bodyPr/>
          <a:lstStyle>
            <a:lvl1pPr>
              <a:lnSpc>
                <a:spcPct val="114000"/>
              </a:lnSpc>
              <a:defRPr sz="1400"/>
            </a:lvl1pPr>
          </a:lstStyle>
          <a:p>
            <a:pPr lvl="0"/>
            <a:r>
              <a:rPr lang="en-US" dirty="0"/>
              <a:t>Datum &amp; </a:t>
            </a:r>
            <a:r>
              <a:rPr lang="en-US" dirty="0" err="1"/>
              <a:t>Uhrzeit</a:t>
            </a:r>
            <a:endParaRPr lang="en-GB" dirty="0"/>
          </a:p>
        </p:txBody>
      </p:sp>
      <p:sp>
        <p:nvSpPr>
          <p:cNvPr id="11" name="Rectangle 9">
            <a:extLst>
              <a:ext uri="{FF2B5EF4-FFF2-40B4-BE49-F238E27FC236}">
                <a16:creationId xmlns:a16="http://schemas.microsoft.com/office/drawing/2014/main" id="{CE9852EE-0FAF-47B4-A7EE-6D87CA5EBF02}"/>
              </a:ext>
            </a:extLst>
          </p:cNvPr>
          <p:cNvSpPr/>
          <p:nvPr userDrawn="1"/>
        </p:nvSpPr>
        <p:spPr>
          <a:xfrm>
            <a:off x="317500" y="3707684"/>
            <a:ext cx="4572000" cy="954107"/>
          </a:xfrm>
          <a:prstGeom prst="rect">
            <a:avLst/>
          </a:prstGeom>
        </p:spPr>
        <p:txBody>
          <a:bodyPr>
            <a:spAutoFit/>
          </a:bodyPr>
          <a:lstStyle/>
          <a:p>
            <a:r>
              <a:rPr lang="en-GB" sz="1400" noProof="0" dirty="0" err="1"/>
              <a:t>Technische</a:t>
            </a:r>
            <a:r>
              <a:rPr lang="en-GB" sz="1400" noProof="0" dirty="0"/>
              <a:t> Universität München</a:t>
            </a:r>
          </a:p>
          <a:p>
            <a:r>
              <a:rPr lang="en-GB" sz="1400" noProof="0" dirty="0"/>
              <a:t>TUM School of Management</a:t>
            </a:r>
          </a:p>
          <a:p>
            <a:r>
              <a:rPr lang="en-GB" sz="1400" noProof="0" dirty="0"/>
              <a:t>Chair of Operations Management</a:t>
            </a:r>
          </a:p>
          <a:p>
            <a:r>
              <a:rPr lang="en-GB" sz="1400" noProof="0" dirty="0"/>
              <a:t>Winter Semester 2021/22</a:t>
            </a:r>
          </a:p>
        </p:txBody>
      </p:sp>
      <p:sp>
        <p:nvSpPr>
          <p:cNvPr id="18" name="Rechteck 9">
            <a:extLst>
              <a:ext uri="{FF2B5EF4-FFF2-40B4-BE49-F238E27FC236}">
                <a16:creationId xmlns:a16="http://schemas.microsoft.com/office/drawing/2014/main" id="{888D973A-ED79-4891-9C6C-7CA130AF111B}"/>
              </a:ext>
            </a:extLst>
          </p:cNvPr>
          <p:cNvSpPr/>
          <p:nvPr userDrawn="1"/>
        </p:nvSpPr>
        <p:spPr>
          <a:xfrm>
            <a:off x="525853" y="604819"/>
            <a:ext cx="8092293" cy="954107"/>
          </a:xfrm>
          <a:prstGeom prst="rect">
            <a:avLst/>
          </a:prstGeom>
        </p:spPr>
        <p:txBody>
          <a:bodyPr wrap="square">
            <a:spAutoFit/>
          </a:bodyPr>
          <a:lstStyle/>
          <a:p>
            <a:pPr algn="ctr"/>
            <a:r>
              <a:rPr lang="de-DE" sz="2800" b="1" dirty="0"/>
              <a:t>Tutorial #     - </a:t>
            </a:r>
            <a:r>
              <a:rPr lang="en-GB" sz="2800" b="1" dirty="0"/>
              <a:t>Introduction to Informatics </a:t>
            </a:r>
            <a:br>
              <a:rPr lang="en-GB" sz="2800" b="1" dirty="0"/>
            </a:br>
            <a:r>
              <a:rPr lang="en-GB" sz="2800" b="1" dirty="0"/>
              <a:t>for Students of Other Subjects</a:t>
            </a:r>
          </a:p>
        </p:txBody>
      </p:sp>
      <p:sp>
        <p:nvSpPr>
          <p:cNvPr id="19" name="Textplatzhalter 7">
            <a:extLst>
              <a:ext uri="{FF2B5EF4-FFF2-40B4-BE49-F238E27FC236}">
                <a16:creationId xmlns:a16="http://schemas.microsoft.com/office/drawing/2014/main" id="{6375D81B-FC28-4850-B335-8960A87876AE}"/>
              </a:ext>
            </a:extLst>
          </p:cNvPr>
          <p:cNvSpPr>
            <a:spLocks noGrp="1"/>
          </p:cNvSpPr>
          <p:nvPr>
            <p:ph type="body" sz="quarter" idx="17" hasCustomPrompt="1"/>
          </p:nvPr>
        </p:nvSpPr>
        <p:spPr>
          <a:xfrm>
            <a:off x="2680883" y="604819"/>
            <a:ext cx="1787414" cy="550862"/>
          </a:xfrm>
          <a:prstGeom prst="rect">
            <a:avLst/>
          </a:prstGeom>
        </p:spPr>
        <p:txBody>
          <a:bodyPr/>
          <a:lstStyle>
            <a:lvl1pPr algn="l">
              <a:defRPr sz="2800" b="1"/>
            </a:lvl1pPr>
          </a:lstStyle>
          <a:p>
            <a:pPr lvl="0"/>
            <a:r>
              <a:rPr lang="en-GB" noProof="0"/>
              <a:t>Nummer</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en-GB" noProof="0"/>
              <a:t>Präsentationsmuster</a:t>
            </a:r>
            <a:br>
              <a:rPr lang="en-GB" noProof="0"/>
            </a:br>
            <a:br>
              <a:rPr lang="en-GB" noProof="0"/>
            </a:br>
            <a:r>
              <a:rPr lang="en-GB" noProof="0"/>
              <a:t>kann auch als Kapiteltrenner verwendet werden</a:t>
            </a:r>
          </a:p>
        </p:txBody>
      </p:sp>
      <p:sp>
        <p:nvSpPr>
          <p:cNvPr id="6" name="Foliennummernplatzhalter 4">
            <a:extLst>
              <a:ext uri="{FF2B5EF4-FFF2-40B4-BE49-F238E27FC236}">
                <a16:creationId xmlns:a16="http://schemas.microsoft.com/office/drawing/2014/main" id="{621FA907-D7D6-47B0-A2D8-632E8E57CFB7}"/>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8" name="Fußzeilenplatzhalter 3">
            <a:extLst>
              <a:ext uri="{FF2B5EF4-FFF2-40B4-BE49-F238E27FC236}">
                <a16:creationId xmlns:a16="http://schemas.microsoft.com/office/drawing/2014/main" id="{CA207F42-2783-4082-97F3-D92DBA46CEFD}"/>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5" name="Inhaltsplatzhalter 2">
            <a:extLst>
              <a:ext uri="{FF2B5EF4-FFF2-40B4-BE49-F238E27FC236}">
                <a16:creationId xmlns:a16="http://schemas.microsoft.com/office/drawing/2014/main" id="{D663918C-EC76-4514-A5B0-7A5E23E215E8}"/>
              </a:ext>
            </a:extLst>
          </p:cNvPr>
          <p:cNvSpPr>
            <a:spLocks noGrp="1"/>
          </p:cNvSpPr>
          <p:nvPr>
            <p:ph idx="1" hasCustomPrompt="1"/>
          </p:nvPr>
        </p:nvSpPr>
        <p:spPr>
          <a:xfrm>
            <a:off x="319090" y="819076"/>
            <a:ext cx="8508999" cy="3876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solidFill>
                  <a:schemeClr val="bg1"/>
                </a:solidFill>
              </a:defRPr>
            </a:lvl1pPr>
            <a:lvl2pPr>
              <a:lnSpc>
                <a:spcPct val="114000"/>
              </a:lnSpc>
              <a:defRPr lang="de-DE" sz="1400" noProof="0" dirty="0" smtClean="0">
                <a:solidFill>
                  <a:schemeClr val="bg1"/>
                </a:solidFill>
              </a:defRPr>
            </a:lvl2pPr>
            <a:lvl3pPr>
              <a:defRPr sz="1400">
                <a:solidFill>
                  <a:schemeClr val="bg1"/>
                </a:solidFill>
              </a:defRPr>
            </a:lvl3pPr>
          </a:lstStyle>
          <a:p>
            <a:pPr lvl="0"/>
            <a:r>
              <a:rPr lang="en-GB" noProof="0"/>
              <a:t>Inhalt durch Klicken bearbeiten</a:t>
            </a:r>
          </a:p>
          <a:p>
            <a:pPr lvl="1"/>
            <a:r>
              <a:rPr lang="en-GB" noProof="0"/>
              <a:t>Zweite Ebene</a:t>
            </a:r>
          </a:p>
          <a:p>
            <a:pPr lvl="2"/>
            <a:r>
              <a:rPr lang="en-GB" noProof="0"/>
              <a:t>Dritte Ebene</a:t>
            </a:r>
          </a:p>
        </p:txBody>
      </p:sp>
      <p:sp>
        <p:nvSpPr>
          <p:cNvPr id="6" name="Titel 1">
            <a:extLst>
              <a:ext uri="{FF2B5EF4-FFF2-40B4-BE49-F238E27FC236}">
                <a16:creationId xmlns:a16="http://schemas.microsoft.com/office/drawing/2014/main" id="{573A68AA-9398-4AF9-AA9F-2E8BFD5E6E1C}"/>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en-GB" noProof="0"/>
              <a:t>Titel durch Klicken bearbeiten</a:t>
            </a:r>
          </a:p>
        </p:txBody>
      </p:sp>
      <p:sp>
        <p:nvSpPr>
          <p:cNvPr id="9" name="Foliennummernplatzhalter 4">
            <a:extLst>
              <a:ext uri="{FF2B5EF4-FFF2-40B4-BE49-F238E27FC236}">
                <a16:creationId xmlns:a16="http://schemas.microsoft.com/office/drawing/2014/main" id="{13EB461F-EAFD-415D-95D2-DBB76A68FD78}"/>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10" name="Fußzeilenplatzhalter 3">
            <a:extLst>
              <a:ext uri="{FF2B5EF4-FFF2-40B4-BE49-F238E27FC236}">
                <a16:creationId xmlns:a16="http://schemas.microsoft.com/office/drawing/2014/main" id="{B18E364A-2534-4A25-AC4B-5BAFC7A8B0A4}"/>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329026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en-GB" noProof="0"/>
              <a:t>Präsentationsmuster</a:t>
            </a:r>
            <a:br>
              <a:rPr lang="en-GB" noProof="0"/>
            </a:br>
            <a:br>
              <a:rPr lang="en-GB" noProof="0"/>
            </a:br>
            <a:r>
              <a:rPr lang="en-GB" noProof="0"/>
              <a:t>kann auch als Kapiteltrenner verwendet werden</a:t>
            </a:r>
          </a:p>
        </p:txBody>
      </p:sp>
      <p:sp>
        <p:nvSpPr>
          <p:cNvPr id="5" name="Foliennummernplatzhalter 4">
            <a:extLst>
              <a:ext uri="{FF2B5EF4-FFF2-40B4-BE49-F238E27FC236}">
                <a16:creationId xmlns:a16="http://schemas.microsoft.com/office/drawing/2014/main" id="{0DBDB286-6F4E-4FFC-9FB2-B144525FAF04}"/>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7" name="Fußzeilenplatzhalter 3">
            <a:extLst>
              <a:ext uri="{FF2B5EF4-FFF2-40B4-BE49-F238E27FC236}">
                <a16:creationId xmlns:a16="http://schemas.microsoft.com/office/drawing/2014/main" id="{843A910A-8959-45B2-9439-DD74D2DBE245}"/>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5" name="Inhaltsplatzhalter 2">
            <a:extLst>
              <a:ext uri="{FF2B5EF4-FFF2-40B4-BE49-F238E27FC236}">
                <a16:creationId xmlns:a16="http://schemas.microsoft.com/office/drawing/2014/main" id="{1F6FDB82-9117-4AAB-8718-7EF9978A0191}"/>
              </a:ext>
            </a:extLst>
          </p:cNvPr>
          <p:cNvSpPr>
            <a:spLocks noGrp="1"/>
          </p:cNvSpPr>
          <p:nvPr>
            <p:ph idx="1" hasCustomPrompt="1"/>
          </p:nvPr>
        </p:nvSpPr>
        <p:spPr>
          <a:xfrm>
            <a:off x="319090" y="819076"/>
            <a:ext cx="8508999" cy="3876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solidFill>
                  <a:schemeClr val="bg1"/>
                </a:solidFill>
              </a:defRPr>
            </a:lvl1pPr>
            <a:lvl2pPr>
              <a:lnSpc>
                <a:spcPct val="114000"/>
              </a:lnSpc>
              <a:defRPr lang="de-DE" sz="1400" noProof="0" dirty="0" smtClean="0">
                <a:solidFill>
                  <a:schemeClr val="bg1"/>
                </a:solidFill>
              </a:defRPr>
            </a:lvl2pPr>
            <a:lvl3pPr>
              <a:defRPr sz="1400">
                <a:solidFill>
                  <a:schemeClr val="bg1"/>
                </a:solidFill>
              </a:defRPr>
            </a:lvl3pPr>
          </a:lstStyle>
          <a:p>
            <a:pPr lvl="0"/>
            <a:r>
              <a:rPr lang="en-GB" noProof="0"/>
              <a:t>Inhalt durch Klicken bearbeiten</a:t>
            </a:r>
          </a:p>
          <a:p>
            <a:pPr lvl="1"/>
            <a:r>
              <a:rPr lang="en-GB" noProof="0"/>
              <a:t>Zweite Ebene</a:t>
            </a:r>
          </a:p>
          <a:p>
            <a:pPr lvl="2"/>
            <a:r>
              <a:rPr lang="en-GB" noProof="0"/>
              <a:t>Dritte Ebene</a:t>
            </a:r>
          </a:p>
        </p:txBody>
      </p:sp>
      <p:sp>
        <p:nvSpPr>
          <p:cNvPr id="6" name="Titel 1">
            <a:extLst>
              <a:ext uri="{FF2B5EF4-FFF2-40B4-BE49-F238E27FC236}">
                <a16:creationId xmlns:a16="http://schemas.microsoft.com/office/drawing/2014/main" id="{A75E258F-0F87-4851-A965-0E6679940BA2}"/>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en-GB" noProof="0"/>
              <a:t>Titel durch Klicken bearbeiten</a:t>
            </a:r>
          </a:p>
        </p:txBody>
      </p:sp>
      <p:sp>
        <p:nvSpPr>
          <p:cNvPr id="7" name="Foliennummernplatzhalter 4">
            <a:extLst>
              <a:ext uri="{FF2B5EF4-FFF2-40B4-BE49-F238E27FC236}">
                <a16:creationId xmlns:a16="http://schemas.microsoft.com/office/drawing/2014/main" id="{976E206D-11F2-4F6D-94C3-6D98A2394A5B}"/>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8" name="Fußzeilenplatzhalter 3">
            <a:extLst>
              <a:ext uri="{FF2B5EF4-FFF2-40B4-BE49-F238E27FC236}">
                <a16:creationId xmlns:a16="http://schemas.microsoft.com/office/drawing/2014/main" id="{9BA73A29-A952-4CB6-A233-96F6C2EDED20}"/>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418968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4">
            <a:extLst>
              <a:ext uri="{FF2B5EF4-FFF2-40B4-BE49-F238E27FC236}">
                <a16:creationId xmlns:a16="http://schemas.microsoft.com/office/drawing/2014/main" id="{94EB188F-0541-4A91-884D-69F5624FFD52}"/>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a:extLst>
              <a:ext uri="{FF2B5EF4-FFF2-40B4-BE49-F238E27FC236}">
                <a16:creationId xmlns:a16="http://schemas.microsoft.com/office/drawing/2014/main" id="{F6CD3BE8-6458-490D-A707-7330F7DB0112}"/>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09.11.2020 - 11.11.2020 |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B2B24529-E607-487C-8272-B208580600BC}"/>
              </a:ext>
            </a:extLst>
          </p:cNvPr>
          <p:cNvSpPr>
            <a:spLocks noGrp="1"/>
          </p:cNvSpPr>
          <p:nvPr>
            <p:ph idx="1" hasCustomPrompt="1"/>
          </p:nvPr>
        </p:nvSpPr>
        <p:spPr>
          <a:xfrm>
            <a:off x="319090" y="819076"/>
            <a:ext cx="8508999" cy="3876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solidFill>
                  <a:schemeClr val="bg1"/>
                </a:solidFill>
              </a:defRPr>
            </a:lvl1pPr>
            <a:lvl2pPr>
              <a:lnSpc>
                <a:spcPct val="114000"/>
              </a:lnSpc>
              <a:defRPr lang="de-DE" sz="1400" noProof="0" dirty="0" smtClean="0">
                <a:solidFill>
                  <a:schemeClr val="bg1"/>
                </a:solidFill>
              </a:defRPr>
            </a:lvl2pPr>
            <a:lvl3pPr>
              <a:defRPr sz="1400">
                <a:solidFill>
                  <a:schemeClr val="bg1"/>
                </a:solidFill>
              </a:defRPr>
            </a:lvl3pPr>
          </a:lstStyle>
          <a:p>
            <a:pPr lvl="0"/>
            <a:r>
              <a:rPr lang="de-DE" noProof="0" dirty="0"/>
              <a:t>Inhalt durch Klicken bearbeiten</a:t>
            </a:r>
          </a:p>
          <a:p>
            <a:pPr lvl="1"/>
            <a:r>
              <a:rPr lang="de-DE" noProof="0" dirty="0"/>
              <a:t>Zweite Ebene</a:t>
            </a:r>
          </a:p>
          <a:p>
            <a:pPr lvl="2"/>
            <a:r>
              <a:rPr lang="de-DE" noProof="0" dirty="0"/>
              <a:t>Dritte Ebene</a:t>
            </a:r>
          </a:p>
        </p:txBody>
      </p:sp>
      <p:sp>
        <p:nvSpPr>
          <p:cNvPr id="8" name="Titel 1">
            <a:extLst>
              <a:ext uri="{FF2B5EF4-FFF2-40B4-BE49-F238E27FC236}">
                <a16:creationId xmlns:a16="http://schemas.microsoft.com/office/drawing/2014/main" id="{604845C0-6C8B-4D90-8A58-55B31F2B922C}"/>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Titel durch Klicken bearbeiten</a:t>
            </a:r>
          </a:p>
        </p:txBody>
      </p:sp>
      <p:sp>
        <p:nvSpPr>
          <p:cNvPr id="9" name="Foliennummernplatzhalter 4">
            <a:extLst>
              <a:ext uri="{FF2B5EF4-FFF2-40B4-BE49-F238E27FC236}">
                <a16:creationId xmlns:a16="http://schemas.microsoft.com/office/drawing/2014/main" id="{96C723A6-B987-4D62-B9C5-73495FA67865}"/>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a:extLst>
              <a:ext uri="{FF2B5EF4-FFF2-40B4-BE49-F238E27FC236}">
                <a16:creationId xmlns:a16="http://schemas.microsoft.com/office/drawing/2014/main" id="{BC74B54E-204E-4881-81DB-614D1642A21C}"/>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09.11.2020 - 11.11.2020 | </a:t>
            </a:r>
            <a:endParaRPr lang="en-US" dirty="0"/>
          </a:p>
        </p:txBody>
      </p:sp>
    </p:spTree>
    <p:extLst>
      <p:ext uri="{BB962C8B-B14F-4D97-AF65-F5344CB8AC3E}">
        <p14:creationId xmlns:p14="http://schemas.microsoft.com/office/powerpoint/2010/main" val="124402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dirty="0"/>
              <a:t>Tutorial #11 | </a:t>
            </a:r>
            <a:r>
              <a:rPr lang="de-DE" dirty="0" err="1"/>
              <a:t>Introduction</a:t>
            </a:r>
            <a:r>
              <a:rPr lang="de-DE" dirty="0"/>
              <a:t> </a:t>
            </a:r>
            <a:r>
              <a:rPr lang="de-DE" dirty="0" err="1"/>
              <a:t>to</a:t>
            </a:r>
            <a:r>
              <a:rPr lang="de-DE" dirty="0"/>
              <a:t> </a:t>
            </a:r>
            <a:r>
              <a:rPr lang="de-DE" dirty="0" err="1"/>
              <a:t>Informatics</a:t>
            </a:r>
            <a:r>
              <a:rPr lang="de-DE" dirty="0"/>
              <a:t> </a:t>
            </a:r>
            <a:r>
              <a:rPr lang="de-DE" dirty="0" err="1"/>
              <a:t>for</a:t>
            </a:r>
            <a:r>
              <a:rPr lang="de-DE" dirty="0"/>
              <a:t> </a:t>
            </a:r>
            <a:r>
              <a:rPr lang="de-DE" dirty="0" err="1"/>
              <a:t>Students</a:t>
            </a:r>
            <a:r>
              <a:rPr lang="de-DE" dirty="0"/>
              <a:t> </a:t>
            </a:r>
            <a:r>
              <a:rPr lang="de-DE" dirty="0" err="1"/>
              <a:t>of</a:t>
            </a:r>
            <a:r>
              <a:rPr lang="de-DE" dirty="0"/>
              <a:t> Other </a:t>
            </a:r>
            <a:r>
              <a:rPr lang="de-DE" dirty="0" err="1"/>
              <a:t>Subjects</a:t>
            </a:r>
            <a:r>
              <a:rPr lang="de-DE" dirty="0"/>
              <a:t> | 30/01/2023 – 01/02/2023</a:t>
            </a:r>
            <a:endParaRPr lang="en-US" dirty="0"/>
          </a:p>
        </p:txBody>
      </p:sp>
    </p:spTree>
    <p:extLst>
      <p:ext uri="{BB962C8B-B14F-4D97-AF65-F5344CB8AC3E}">
        <p14:creationId xmlns:p14="http://schemas.microsoft.com/office/powerpoint/2010/main" val="142697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en-GB" noProof="0" dirty="0" err="1"/>
              <a:t>Titel</a:t>
            </a:r>
            <a:r>
              <a:rPr lang="en-GB" noProof="0" dirty="0"/>
              <a:t> der </a:t>
            </a:r>
            <a:r>
              <a:rPr lang="en-GB" noProof="0" dirty="0" err="1"/>
              <a:t>Präsentation</a:t>
            </a:r>
            <a:r>
              <a:rPr lang="en-GB" noProof="0" dirty="0"/>
              <a:t> </a:t>
            </a:r>
            <a:r>
              <a:rPr lang="en-GB" noProof="0" dirty="0" err="1"/>
              <a:t>durch</a:t>
            </a:r>
            <a:r>
              <a:rPr lang="en-GB" noProof="0" dirty="0"/>
              <a:t> </a:t>
            </a:r>
            <a:r>
              <a:rPr lang="en-GB" noProof="0" dirty="0" err="1"/>
              <a:t>Klicken</a:t>
            </a:r>
            <a:r>
              <a:rPr lang="en-GB" noProof="0" dirty="0"/>
              <a:t> </a:t>
            </a:r>
            <a:r>
              <a:rPr lang="en-GB" noProof="0" dirty="0" err="1"/>
              <a:t>bearbeiten</a:t>
            </a:r>
            <a:endParaRPr lang="en-GB" noProof="0" dirty="0"/>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en-GB" noProof="0" dirty="0"/>
              <a:t>Referent</a:t>
            </a:r>
            <a:br>
              <a:rPr lang="en-GB" noProof="0" dirty="0"/>
            </a:br>
            <a:r>
              <a:rPr lang="en-GB" noProof="0" dirty="0"/>
              <a:t>Ort, Datum (</a:t>
            </a:r>
            <a:r>
              <a:rPr lang="en-GB" noProof="0" dirty="0" err="1"/>
              <a:t>Schreibweise</a:t>
            </a:r>
            <a:r>
              <a:rPr lang="en-GB" noProof="0" dirty="0"/>
              <a:t>: 00. </a:t>
            </a:r>
            <a:r>
              <a:rPr lang="en-GB" noProof="0" dirty="0" err="1"/>
              <a:t>Januar</a:t>
            </a:r>
            <a:r>
              <a:rPr lang="en-GB" noProof="0" dirty="0"/>
              <a:t> 2015)</a:t>
            </a:r>
          </a:p>
        </p:txBody>
      </p:sp>
      <p:sp>
        <p:nvSpPr>
          <p:cNvPr id="6" name="Foliennummernplatzhalter 4">
            <a:extLst>
              <a:ext uri="{FF2B5EF4-FFF2-40B4-BE49-F238E27FC236}">
                <a16:creationId xmlns:a16="http://schemas.microsoft.com/office/drawing/2014/main" id="{03F02FF9-E2C6-49A8-BE7A-026F3F81FBF7}"/>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8" name="Fußzeilenplatzhalter 3">
            <a:extLst>
              <a:ext uri="{FF2B5EF4-FFF2-40B4-BE49-F238E27FC236}">
                <a16:creationId xmlns:a16="http://schemas.microsoft.com/office/drawing/2014/main" id="{BEE2E35A-4910-43FB-AE8A-9B7503AEE68B}"/>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94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EBF5313-BD94-47B3-A3D4-1D4C6554ECDB}"/>
              </a:ext>
            </a:extLst>
          </p:cNvPr>
          <p:cNvSpPr>
            <a:spLocks noGrp="1"/>
          </p:cNvSpPr>
          <p:nvPr>
            <p:ph idx="13" hasCustomPrompt="1"/>
          </p:nvPr>
        </p:nvSpPr>
        <p:spPr>
          <a:xfrm>
            <a:off x="319090" y="819076"/>
            <a:ext cx="8508999" cy="3876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en-GB" noProof="0"/>
              <a:t>Inhalt durch Klicken bearbeiten</a:t>
            </a:r>
          </a:p>
          <a:p>
            <a:pPr lvl="1"/>
            <a:r>
              <a:rPr lang="en-GB" noProof="0"/>
              <a:t>Zweite Ebene</a:t>
            </a:r>
          </a:p>
          <a:p>
            <a:pPr lvl="2"/>
            <a:r>
              <a:rPr lang="en-GB" noProof="0"/>
              <a:t>Dritte Ebene</a:t>
            </a:r>
          </a:p>
        </p:txBody>
      </p:sp>
      <p:sp>
        <p:nvSpPr>
          <p:cNvPr id="4" name="Foliennummernplatzhalter 4">
            <a:extLst>
              <a:ext uri="{FF2B5EF4-FFF2-40B4-BE49-F238E27FC236}">
                <a16:creationId xmlns:a16="http://schemas.microsoft.com/office/drawing/2014/main" id="{9F6AC004-E80D-4D1A-A29D-EC5F6ED93C39}"/>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en-GB" noProof="0" smtClean="0"/>
              <a:pPr/>
              <a:t>‹#›</a:t>
            </a:fld>
            <a:endParaRPr lang="en-GB" noProof="0"/>
          </a:p>
        </p:txBody>
      </p:sp>
      <p:sp>
        <p:nvSpPr>
          <p:cNvPr id="5" name="Fußzeilenplatzhalter 3">
            <a:extLst>
              <a:ext uri="{FF2B5EF4-FFF2-40B4-BE49-F238E27FC236}">
                <a16:creationId xmlns:a16="http://schemas.microsoft.com/office/drawing/2014/main" id="{24956491-05F2-4CD7-85BC-B9F6DF2134DF}"/>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tx1"/>
                </a:solidFill>
              </a:defRPr>
            </a:lvl1pPr>
          </a:lstStyle>
          <a:p>
            <a:r>
              <a:rPr lang="en-GB"/>
              <a:t>Tutorial #01 - Introduction to Informatics for Students of Other Subjects | 28.10.2019 - 30.10.2019</a:t>
            </a:r>
            <a:endParaRPr lang="en-US" dirty="0"/>
          </a:p>
        </p:txBody>
      </p:sp>
      <p:sp>
        <p:nvSpPr>
          <p:cNvPr id="6" name="Titel 1">
            <a:extLst>
              <a:ext uri="{FF2B5EF4-FFF2-40B4-BE49-F238E27FC236}">
                <a16:creationId xmlns:a16="http://schemas.microsoft.com/office/drawing/2014/main" id="{05D463E7-7436-4F8F-A8E8-98615102E0BE}"/>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en-GB" noProof="0" dirty="0" err="1"/>
              <a:t>Titel</a:t>
            </a:r>
            <a:r>
              <a:rPr lang="en-GB" noProof="0" dirty="0"/>
              <a:t> </a:t>
            </a:r>
            <a:r>
              <a:rPr lang="en-GB" noProof="0" dirty="0" err="1"/>
              <a:t>durch</a:t>
            </a:r>
            <a:r>
              <a:rPr lang="en-GB" noProof="0" dirty="0"/>
              <a:t> </a:t>
            </a:r>
            <a:r>
              <a:rPr lang="en-GB" noProof="0" dirty="0" err="1"/>
              <a:t>Klicken</a:t>
            </a:r>
            <a:r>
              <a:rPr lang="en-GB" noProof="0" dirty="0"/>
              <a:t> </a:t>
            </a:r>
            <a:r>
              <a:rPr lang="en-GB" noProof="0" dirty="0" err="1"/>
              <a:t>bearbeiten</a:t>
            </a:r>
            <a:endParaRPr lang="en-GB" noProof="0" dirty="0"/>
          </a:p>
        </p:txBody>
      </p:sp>
    </p:spTree>
    <p:extLst>
      <p:ext uri="{BB962C8B-B14F-4D97-AF65-F5344CB8AC3E}">
        <p14:creationId xmlns:p14="http://schemas.microsoft.com/office/powerpoint/2010/main" val="139395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2082A994-1971-4AAF-ACE9-7D05CA743DFA}"/>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en-GB" noProof="0" dirty="0" err="1"/>
              <a:t>Titel</a:t>
            </a:r>
            <a:r>
              <a:rPr lang="en-GB" noProof="0" dirty="0"/>
              <a:t> </a:t>
            </a:r>
            <a:r>
              <a:rPr lang="en-GB" noProof="0" dirty="0" err="1"/>
              <a:t>durch</a:t>
            </a:r>
            <a:r>
              <a:rPr lang="en-GB" noProof="0" dirty="0"/>
              <a:t> </a:t>
            </a:r>
            <a:r>
              <a:rPr lang="en-GB" noProof="0" dirty="0" err="1"/>
              <a:t>Klicken</a:t>
            </a:r>
            <a:r>
              <a:rPr lang="en-GB" noProof="0" dirty="0"/>
              <a:t> </a:t>
            </a:r>
            <a:r>
              <a:rPr lang="en-GB" noProof="0" dirty="0" err="1"/>
              <a:t>bearbeiten</a:t>
            </a:r>
            <a:endParaRPr lang="en-GB" noProof="0" dirty="0"/>
          </a:p>
        </p:txBody>
      </p:sp>
      <p:sp>
        <p:nvSpPr>
          <p:cNvPr id="9" name="Inhaltsplatzhalter 2">
            <a:extLst>
              <a:ext uri="{FF2B5EF4-FFF2-40B4-BE49-F238E27FC236}">
                <a16:creationId xmlns:a16="http://schemas.microsoft.com/office/drawing/2014/main" id="{514CCDE0-40D0-475C-BD00-4C81093BD73B}"/>
              </a:ext>
            </a:extLst>
          </p:cNvPr>
          <p:cNvSpPr>
            <a:spLocks noGrp="1"/>
          </p:cNvSpPr>
          <p:nvPr>
            <p:ph idx="14" hasCustomPrompt="1"/>
          </p:nvPr>
        </p:nvSpPr>
        <p:spPr>
          <a:xfrm>
            <a:off x="319091" y="819077"/>
            <a:ext cx="4180910" cy="38785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en-GB" noProof="0"/>
              <a:t>Inhalt durch Klicken bearbeiten</a:t>
            </a:r>
          </a:p>
          <a:p>
            <a:pPr lvl="1"/>
            <a:r>
              <a:rPr lang="en-GB" noProof="0"/>
              <a:t>Zweite Ebene</a:t>
            </a:r>
          </a:p>
          <a:p>
            <a:pPr lvl="2"/>
            <a:r>
              <a:rPr lang="en-GB" noProof="0"/>
              <a:t>Dritte Ebene</a:t>
            </a:r>
          </a:p>
        </p:txBody>
      </p:sp>
      <p:sp>
        <p:nvSpPr>
          <p:cNvPr id="10" name="Inhaltsplatzhalter 2">
            <a:extLst>
              <a:ext uri="{FF2B5EF4-FFF2-40B4-BE49-F238E27FC236}">
                <a16:creationId xmlns:a16="http://schemas.microsoft.com/office/drawing/2014/main" id="{31AE1D1E-434F-4D3D-AF4E-619EFD38D533}"/>
              </a:ext>
            </a:extLst>
          </p:cNvPr>
          <p:cNvSpPr>
            <a:spLocks noGrp="1"/>
          </p:cNvSpPr>
          <p:nvPr>
            <p:ph idx="15" hasCustomPrompt="1"/>
          </p:nvPr>
        </p:nvSpPr>
        <p:spPr>
          <a:xfrm>
            <a:off x="4647179" y="819077"/>
            <a:ext cx="4180910" cy="38785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en-GB" noProof="0"/>
              <a:t>Inhalt durch Klicken bearbeiten</a:t>
            </a:r>
          </a:p>
          <a:p>
            <a:pPr lvl="1"/>
            <a:r>
              <a:rPr lang="en-GB" noProof="0"/>
              <a:t>Zweite Ebene</a:t>
            </a:r>
          </a:p>
          <a:p>
            <a:pPr lvl="2"/>
            <a:r>
              <a:rPr lang="en-GB" noProof="0"/>
              <a:t>Dritte Ebene</a:t>
            </a:r>
          </a:p>
        </p:txBody>
      </p:sp>
      <p:sp>
        <p:nvSpPr>
          <p:cNvPr id="12" name="Foliennummernplatzhalter 4">
            <a:extLst>
              <a:ext uri="{FF2B5EF4-FFF2-40B4-BE49-F238E27FC236}">
                <a16:creationId xmlns:a16="http://schemas.microsoft.com/office/drawing/2014/main" id="{A82E42EF-166D-4FD4-BC2B-2F76E1478E9E}"/>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en-GB" noProof="0" smtClean="0"/>
              <a:pPr/>
              <a:t>‹#›</a:t>
            </a:fld>
            <a:endParaRPr lang="en-GB" noProof="0"/>
          </a:p>
        </p:txBody>
      </p:sp>
      <p:sp>
        <p:nvSpPr>
          <p:cNvPr id="14" name="Fußzeilenplatzhalter 3">
            <a:extLst>
              <a:ext uri="{FF2B5EF4-FFF2-40B4-BE49-F238E27FC236}">
                <a16:creationId xmlns:a16="http://schemas.microsoft.com/office/drawing/2014/main" id="{0688E3FC-FAEA-4089-94AC-7B077710C608}"/>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tx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useBgFill="1">
        <p:nvSpPr>
          <p:cNvPr id="9" name="Inhaltsplatzhalter 2">
            <a:extLst>
              <a:ext uri="{FF2B5EF4-FFF2-40B4-BE49-F238E27FC236}">
                <a16:creationId xmlns:a16="http://schemas.microsoft.com/office/drawing/2014/main" id="{4DC788FE-CD8A-47D3-ACB5-17BC5E5309C8}"/>
              </a:ext>
            </a:extLst>
          </p:cNvPr>
          <p:cNvSpPr>
            <a:spLocks noGrp="1"/>
          </p:cNvSpPr>
          <p:nvPr>
            <p:ph idx="1" hasCustomPrompt="1"/>
          </p:nvPr>
        </p:nvSpPr>
        <p:spPr>
          <a:xfrm>
            <a:off x="319090" y="1472037"/>
            <a:ext cx="8508999" cy="3214264"/>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en-GB" noProof="0"/>
              <a:t>Inhalt durch Klicken bearbeiten</a:t>
            </a:r>
          </a:p>
          <a:p>
            <a:pPr lvl="1"/>
            <a:r>
              <a:rPr lang="en-GB" noProof="0"/>
              <a:t>Zweite Ebene</a:t>
            </a:r>
          </a:p>
          <a:p>
            <a:pPr lvl="2"/>
            <a:r>
              <a:rPr lang="en-GB" noProof="0"/>
              <a:t>Dritte Ebene</a:t>
            </a:r>
          </a:p>
        </p:txBody>
      </p:sp>
      <p:sp useBgFill="1">
        <p:nvSpPr>
          <p:cNvPr id="10" name="Textplatzhalter 7">
            <a:extLst>
              <a:ext uri="{FF2B5EF4-FFF2-40B4-BE49-F238E27FC236}">
                <a16:creationId xmlns:a16="http://schemas.microsoft.com/office/drawing/2014/main" id="{754C8C2A-1831-41B5-BAC9-1AA388271BB7}"/>
              </a:ext>
            </a:extLst>
          </p:cNvPr>
          <p:cNvSpPr>
            <a:spLocks noGrp="1"/>
          </p:cNvSpPr>
          <p:nvPr>
            <p:ph type="body" sz="quarter" idx="13" hasCustomPrompt="1"/>
          </p:nvPr>
        </p:nvSpPr>
        <p:spPr>
          <a:xfrm>
            <a:off x="319090" y="819077"/>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en-GB" noProof="0"/>
              <a:t>Inhalt durch Klicken bearbeiten</a:t>
            </a:r>
          </a:p>
        </p:txBody>
      </p:sp>
      <p:sp>
        <p:nvSpPr>
          <p:cNvPr id="14" name="Titel 1">
            <a:extLst>
              <a:ext uri="{FF2B5EF4-FFF2-40B4-BE49-F238E27FC236}">
                <a16:creationId xmlns:a16="http://schemas.microsoft.com/office/drawing/2014/main" id="{854BC41A-FEC0-4DC7-9998-23440FBD523D}"/>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en-GB" noProof="0"/>
              <a:t>Titel durch Klicken bearbeiten</a:t>
            </a:r>
          </a:p>
        </p:txBody>
      </p:sp>
      <p:sp>
        <p:nvSpPr>
          <p:cNvPr id="15" name="Foliennummernplatzhalter 4">
            <a:extLst>
              <a:ext uri="{FF2B5EF4-FFF2-40B4-BE49-F238E27FC236}">
                <a16:creationId xmlns:a16="http://schemas.microsoft.com/office/drawing/2014/main" id="{C5449936-A998-41BC-90E1-92E0F712C05B}"/>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en-GB" noProof="0" smtClean="0"/>
              <a:pPr/>
              <a:t>‹#›</a:t>
            </a:fld>
            <a:endParaRPr lang="en-GB" noProof="0"/>
          </a:p>
        </p:txBody>
      </p:sp>
      <p:sp>
        <p:nvSpPr>
          <p:cNvPr id="16" name="Fußzeilenplatzhalter 3">
            <a:extLst>
              <a:ext uri="{FF2B5EF4-FFF2-40B4-BE49-F238E27FC236}">
                <a16:creationId xmlns:a16="http://schemas.microsoft.com/office/drawing/2014/main" id="{88165DE0-3BC2-401E-B023-1E620C35506F}"/>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tx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171AA08-4BC2-424F-A933-CDF03E6717A5}"/>
              </a:ext>
            </a:extLst>
          </p:cNvPr>
          <p:cNvSpPr/>
          <p:nvPr userDrawn="1"/>
        </p:nvSpPr>
        <p:spPr bwMode="auto">
          <a:xfrm>
            <a:off x="0" y="1472036"/>
            <a:ext cx="9144000" cy="367146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en-GB" sz="1000" dirty="0">
              <a:latin typeface="Arial" pitchFamily="34" charset="0"/>
            </a:endParaRPr>
          </a:p>
        </p:txBody>
      </p:sp>
      <p:sp>
        <p:nvSpPr>
          <p:cNvPr id="6" name="Inhaltsplatzhalter 9">
            <a:extLst>
              <a:ext uri="{FF2B5EF4-FFF2-40B4-BE49-F238E27FC236}">
                <a16:creationId xmlns:a16="http://schemas.microsoft.com/office/drawing/2014/main" id="{04B72F46-D201-4D72-A455-8611F622B3B5}"/>
              </a:ext>
            </a:extLst>
          </p:cNvPr>
          <p:cNvSpPr>
            <a:spLocks noGrp="1"/>
          </p:cNvSpPr>
          <p:nvPr>
            <p:ph sz="quarter" idx="18" hasCustomPrompt="1"/>
          </p:nvPr>
        </p:nvSpPr>
        <p:spPr>
          <a:xfrm>
            <a:off x="316992" y="1472036"/>
            <a:ext cx="4197858" cy="323331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en-GB"/>
              <a:t>Textmasterformate durch Klicken bearbeiten</a:t>
            </a:r>
          </a:p>
          <a:p>
            <a:pPr lvl="1"/>
            <a:r>
              <a:rPr lang="en-GB"/>
              <a:t>Zweite Ebene</a:t>
            </a:r>
          </a:p>
          <a:p>
            <a:pPr lvl="2"/>
            <a:r>
              <a:rPr lang="en-GB"/>
              <a:t>Dritte Ebene</a:t>
            </a:r>
            <a:endParaRPr lang="en-GB" dirty="0"/>
          </a:p>
        </p:txBody>
      </p:sp>
      <p:sp>
        <p:nvSpPr>
          <p:cNvPr id="7" name="Bildplatzhalter 2">
            <a:extLst>
              <a:ext uri="{FF2B5EF4-FFF2-40B4-BE49-F238E27FC236}">
                <a16:creationId xmlns:a16="http://schemas.microsoft.com/office/drawing/2014/main" id="{65241F15-CB93-4A49-8FD3-F14D43D76E90}"/>
              </a:ext>
            </a:extLst>
          </p:cNvPr>
          <p:cNvSpPr>
            <a:spLocks noGrp="1"/>
          </p:cNvSpPr>
          <p:nvPr>
            <p:ph type="pic" sz="quarter" idx="14"/>
          </p:nvPr>
        </p:nvSpPr>
        <p:spPr>
          <a:xfrm>
            <a:off x="4648200" y="1472036"/>
            <a:ext cx="4180392" cy="3214265"/>
          </a:xfrm>
          <a:prstGeom prst="rect">
            <a:avLst/>
          </a:prstGeom>
        </p:spPr>
        <p:txBody>
          <a:bodyPr/>
          <a:lstStyle>
            <a:lvl1pPr>
              <a:lnSpc>
                <a:spcPct val="114000"/>
              </a:lnSpc>
              <a:defRPr sz="1400"/>
            </a:lvl1pPr>
          </a:lstStyle>
          <a:p>
            <a:endParaRPr lang="en-GB" dirty="0"/>
          </a:p>
        </p:txBody>
      </p:sp>
      <p:sp>
        <p:nvSpPr>
          <p:cNvPr id="8" name="Titel 1">
            <a:extLst>
              <a:ext uri="{FF2B5EF4-FFF2-40B4-BE49-F238E27FC236}">
                <a16:creationId xmlns:a16="http://schemas.microsoft.com/office/drawing/2014/main" id="{B7A00C89-4EE4-4D7E-A1CE-DC240901A0D2}"/>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en-GB" noProof="0"/>
              <a:t>Titel durch Klicken bearbeiten</a:t>
            </a:r>
            <a:endParaRPr lang="en-GB" noProof="0" dirty="0"/>
          </a:p>
        </p:txBody>
      </p:sp>
      <p:sp useBgFill="1">
        <p:nvSpPr>
          <p:cNvPr id="9" name="Textplatzhalter 7">
            <a:extLst>
              <a:ext uri="{FF2B5EF4-FFF2-40B4-BE49-F238E27FC236}">
                <a16:creationId xmlns:a16="http://schemas.microsoft.com/office/drawing/2014/main" id="{494173CC-0F1B-4B37-A6A6-7F2263C6E482}"/>
              </a:ext>
            </a:extLst>
          </p:cNvPr>
          <p:cNvSpPr>
            <a:spLocks noGrp="1"/>
          </p:cNvSpPr>
          <p:nvPr>
            <p:ph type="body" sz="quarter" idx="20" hasCustomPrompt="1"/>
          </p:nvPr>
        </p:nvSpPr>
        <p:spPr>
          <a:xfrm>
            <a:off x="319090" y="819077"/>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en-GB" noProof="0"/>
              <a:t>Inhalt durch Klicken bearbeiten</a:t>
            </a:r>
            <a:endParaRPr lang="en-GB" noProof="0" dirty="0"/>
          </a:p>
        </p:txBody>
      </p:sp>
      <p:sp>
        <p:nvSpPr>
          <p:cNvPr id="10" name="Foliennummernplatzhalter 4">
            <a:extLst>
              <a:ext uri="{FF2B5EF4-FFF2-40B4-BE49-F238E27FC236}">
                <a16:creationId xmlns:a16="http://schemas.microsoft.com/office/drawing/2014/main" id="{6BE152B2-E944-4701-844D-C1E441CDE65A}"/>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en-GB" smtClean="0"/>
              <a:pPr/>
              <a:t>‹#›</a:t>
            </a:fld>
            <a:endParaRPr lang="en-GB" dirty="0"/>
          </a:p>
        </p:txBody>
      </p:sp>
      <p:sp>
        <p:nvSpPr>
          <p:cNvPr id="11" name="Fußzeilenplatzhalter 3">
            <a:extLst>
              <a:ext uri="{FF2B5EF4-FFF2-40B4-BE49-F238E27FC236}">
                <a16:creationId xmlns:a16="http://schemas.microsoft.com/office/drawing/2014/main" id="{526A0DF1-B4B0-45D7-A333-F179DD3290A3}"/>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tx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302200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5" name="Bildplatzhalter 8">
            <a:extLst>
              <a:ext uri="{FF2B5EF4-FFF2-40B4-BE49-F238E27FC236}">
                <a16:creationId xmlns:a16="http://schemas.microsoft.com/office/drawing/2014/main" id="{5C64108D-ED10-4284-B466-EE2249F69F2F}"/>
              </a:ext>
            </a:extLst>
          </p:cNvPr>
          <p:cNvSpPr>
            <a:spLocks noGrp="1"/>
          </p:cNvSpPr>
          <p:nvPr>
            <p:ph type="pic" sz="quarter" idx="17"/>
          </p:nvPr>
        </p:nvSpPr>
        <p:spPr>
          <a:xfrm>
            <a:off x="0" y="1472036"/>
            <a:ext cx="9144000" cy="3671464"/>
          </a:xfrm>
          <a:prstGeom prst="rect">
            <a:avLst/>
          </a:prstGeom>
        </p:spPr>
        <p:txBody>
          <a:bodyPr/>
          <a:lstStyle>
            <a:lvl1pPr>
              <a:defRPr sz="1400"/>
            </a:lvl1pPr>
          </a:lstStyle>
          <a:p>
            <a:endParaRPr lang="en-GB" noProof="0"/>
          </a:p>
        </p:txBody>
      </p:sp>
      <p:sp>
        <p:nvSpPr>
          <p:cNvPr id="6" name="Titel 1">
            <a:extLst>
              <a:ext uri="{FF2B5EF4-FFF2-40B4-BE49-F238E27FC236}">
                <a16:creationId xmlns:a16="http://schemas.microsoft.com/office/drawing/2014/main" id="{D56915B8-ECD6-4EAE-9755-691BA88D9718}"/>
              </a:ext>
            </a:extLst>
          </p:cNvPr>
          <p:cNvSpPr>
            <a:spLocks noGrp="1"/>
          </p:cNvSpPr>
          <p:nvPr>
            <p:ph type="title" hasCustomPrompt="1"/>
          </p:nvPr>
        </p:nvSpPr>
        <p:spPr>
          <a:xfrm>
            <a:off x="319091" y="290613"/>
            <a:ext cx="7673966"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en-GB" noProof="0"/>
              <a:t>Titel durch Klicken bearbeiten</a:t>
            </a:r>
          </a:p>
        </p:txBody>
      </p:sp>
      <p:sp useBgFill="1">
        <p:nvSpPr>
          <p:cNvPr id="7" name="Textplatzhalter 7">
            <a:extLst>
              <a:ext uri="{FF2B5EF4-FFF2-40B4-BE49-F238E27FC236}">
                <a16:creationId xmlns:a16="http://schemas.microsoft.com/office/drawing/2014/main" id="{2939727E-D6F8-452D-94AE-BE159E9CAFB0}"/>
              </a:ext>
            </a:extLst>
          </p:cNvPr>
          <p:cNvSpPr>
            <a:spLocks noGrp="1"/>
          </p:cNvSpPr>
          <p:nvPr>
            <p:ph type="body" sz="quarter" idx="20" hasCustomPrompt="1"/>
          </p:nvPr>
        </p:nvSpPr>
        <p:spPr>
          <a:xfrm>
            <a:off x="319090" y="819077"/>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en-GB" noProof="0"/>
              <a:t>Inhalt durch Klicken bearbeiten</a:t>
            </a:r>
          </a:p>
        </p:txBody>
      </p:sp>
      <p:sp>
        <p:nvSpPr>
          <p:cNvPr id="8" name="Foliennummernplatzhalter 4">
            <a:extLst>
              <a:ext uri="{FF2B5EF4-FFF2-40B4-BE49-F238E27FC236}">
                <a16:creationId xmlns:a16="http://schemas.microsoft.com/office/drawing/2014/main" id="{AE051D9F-6E11-49DC-A68D-63867AFCC069}"/>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en-GB" noProof="0" smtClean="0"/>
              <a:pPr/>
              <a:t>‹#›</a:t>
            </a:fld>
            <a:endParaRPr lang="en-GB" noProof="0"/>
          </a:p>
        </p:txBody>
      </p:sp>
      <p:sp>
        <p:nvSpPr>
          <p:cNvPr id="9" name="Fußzeilenplatzhalter 3">
            <a:extLst>
              <a:ext uri="{FF2B5EF4-FFF2-40B4-BE49-F238E27FC236}">
                <a16:creationId xmlns:a16="http://schemas.microsoft.com/office/drawing/2014/main" id="{05B9C2BB-7DD5-4E67-A1B1-AE10ABB3AF7E}"/>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tx1"/>
                </a:solidFill>
              </a:defRPr>
            </a:lvl1pPr>
          </a:lstStyle>
          <a:p>
            <a:r>
              <a:rPr lang="en-GB"/>
              <a:t>Tutorial #01 - Introduction to Informatics for Students of Other Subjects | 28.10.2019 - 30.10.2019</a:t>
            </a:r>
            <a:endParaRPr lang="en-US" dirty="0"/>
          </a:p>
        </p:txBody>
      </p:sp>
    </p:spTree>
    <p:extLst>
      <p:ext uri="{BB962C8B-B14F-4D97-AF65-F5344CB8AC3E}">
        <p14:creationId xmlns:p14="http://schemas.microsoft.com/office/powerpoint/2010/main" val="2476602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6.xml"/><Relationship Id="rId7"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4.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emf"/></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8"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9" name="Foliennummernplatzhalter 4">
            <a:extLst>
              <a:ext uri="{FF2B5EF4-FFF2-40B4-BE49-F238E27FC236}">
                <a16:creationId xmlns:a16="http://schemas.microsoft.com/office/drawing/2014/main" id="{3399EE97-0BBC-4FA5-A56E-AC87CAB91FB3}"/>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11" name="Fußzeilenplatzhalter 3">
            <a:extLst>
              <a:ext uri="{FF2B5EF4-FFF2-40B4-BE49-F238E27FC236}">
                <a16:creationId xmlns:a16="http://schemas.microsoft.com/office/drawing/2014/main" id="{5D9448BB-60B8-4077-B70E-4A0BE0B35781}"/>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8"/>
          <a:stretch>
            <a:fillRect/>
          </a:stretch>
        </p:blipFill>
        <p:spPr>
          <a:xfrm>
            <a:off x="8218411"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 id="2147483714" r:id="rId2"/>
    <p:sldLayoutId id="2147483657" r:id="rId3"/>
    <p:sldLayoutId id="2147483711" r:id="rId4"/>
    <p:sldLayoutId id="2147483717" r:id="rId5"/>
    <p:sldLayoutId id="2147483713" r:id="rId6"/>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4"/>
          <a:stretch>
            <a:fillRect/>
          </a:stretch>
        </p:blipFill>
        <p:spPr bwMode="black">
          <a:xfrm>
            <a:off x="8218800" y="324000"/>
            <a:ext cx="599513" cy="320288"/>
          </a:xfrm>
          <a:prstGeom prst="rect">
            <a:avLst/>
          </a:prstGeom>
        </p:spPr>
      </p:pic>
      <p:sp>
        <p:nvSpPr>
          <p:cNvPr id="9" name="Foliennummernplatzhalter 4">
            <a:extLst>
              <a:ext uri="{FF2B5EF4-FFF2-40B4-BE49-F238E27FC236}">
                <a16:creationId xmlns:a16="http://schemas.microsoft.com/office/drawing/2014/main" id="{9AC771ED-04F9-44BE-9B44-CD92E1D76DD4}"/>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en-GB" smtClean="0"/>
              <a:pPr/>
              <a:t>‹#›</a:t>
            </a:fld>
            <a:endParaRPr lang="en-GB"/>
          </a:p>
        </p:txBody>
      </p:sp>
      <p:sp>
        <p:nvSpPr>
          <p:cNvPr id="10" name="Fußzeilenplatzhalter 3">
            <a:extLst>
              <a:ext uri="{FF2B5EF4-FFF2-40B4-BE49-F238E27FC236}">
                <a16:creationId xmlns:a16="http://schemas.microsoft.com/office/drawing/2014/main" id="{A4B83363-B49E-4A55-BEF7-E445857FE569}"/>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28.10.2019 - 30.10.2019</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4"/>
          <a:stretch>
            <a:fillRect/>
          </a:stretch>
        </p:blipFill>
        <p:spPr bwMode="black">
          <a:xfrm>
            <a:off x="8218800" y="324000"/>
            <a:ext cx="599513" cy="320288"/>
          </a:xfrm>
          <a:prstGeom prst="rect">
            <a:avLst/>
          </a:prstGeom>
        </p:spPr>
      </p:pic>
      <p:sp>
        <p:nvSpPr>
          <p:cNvPr id="2" name="Fußzeilenplatzhalter 1">
            <a:extLst>
              <a:ext uri="{FF2B5EF4-FFF2-40B4-BE49-F238E27FC236}">
                <a16:creationId xmlns:a16="http://schemas.microsoft.com/office/drawing/2014/main" id="{D1ABDB0C-E040-4FDF-949E-81277DD8678B}"/>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Tutorial #01 - Introduction to Informatics for Students of Other Subjects | 28.10.2019 - 30.10.2019</a:t>
            </a:r>
          </a:p>
        </p:txBody>
      </p:sp>
      <p:sp>
        <p:nvSpPr>
          <p:cNvPr id="3" name="Foliennummernplatzhalter 2">
            <a:extLst>
              <a:ext uri="{FF2B5EF4-FFF2-40B4-BE49-F238E27FC236}">
                <a16:creationId xmlns:a16="http://schemas.microsoft.com/office/drawing/2014/main" id="{1200D6A5-C30B-42AA-B550-23031721A3B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37BC870-805C-41F9-BEA9-62ED3FCD204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userDrawn="1"/>
        </p:nvPicPr>
        <p:blipFill>
          <a:blip r:embed="rId4"/>
          <a:stretch>
            <a:fillRect/>
          </a:stretch>
        </p:blipFill>
        <p:spPr bwMode="black">
          <a:xfrm>
            <a:off x="8218800" y="324000"/>
            <a:ext cx="599513" cy="320288"/>
          </a:xfrm>
          <a:prstGeom prst="rect">
            <a:avLst/>
          </a:prstGeom>
        </p:spPr>
      </p:pic>
      <p:sp>
        <p:nvSpPr>
          <p:cNvPr id="11" name="Foliennummernplatzhalter 4">
            <a:extLst>
              <a:ext uri="{FF2B5EF4-FFF2-40B4-BE49-F238E27FC236}">
                <a16:creationId xmlns:a16="http://schemas.microsoft.com/office/drawing/2014/main" id="{13246DA3-4C52-4874-A700-092B17620EA2}"/>
              </a:ext>
            </a:extLst>
          </p:cNvPr>
          <p:cNvSpPr>
            <a:spLocks noGrp="1"/>
          </p:cNvSpPr>
          <p:nvPr>
            <p:ph type="sldNum" sz="quarter" idx="4"/>
          </p:nvPr>
        </p:nvSpPr>
        <p:spPr>
          <a:xfrm>
            <a:off x="8356698" y="4854985"/>
            <a:ext cx="470236"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2" name="Fußzeilenplatzhalter 3">
            <a:extLst>
              <a:ext uri="{FF2B5EF4-FFF2-40B4-BE49-F238E27FC236}">
                <a16:creationId xmlns:a16="http://schemas.microsoft.com/office/drawing/2014/main" id="{404790BE-E762-472B-A302-3B7375952F3D}"/>
              </a:ext>
            </a:extLst>
          </p:cNvPr>
          <p:cNvSpPr>
            <a:spLocks noGrp="1"/>
          </p:cNvSpPr>
          <p:nvPr>
            <p:ph type="ftr" sz="quarter" idx="3"/>
          </p:nvPr>
        </p:nvSpPr>
        <p:spPr>
          <a:xfrm>
            <a:off x="311162" y="4854985"/>
            <a:ext cx="8045536" cy="273844"/>
          </a:xfrm>
          <a:prstGeom prst="rect">
            <a:avLst/>
          </a:prstGeom>
        </p:spPr>
        <p:txBody>
          <a:bodyPr vert="horz" lIns="0" tIns="45720" rIns="0" bIns="45720" rtlCol="0" anchor="ctr"/>
          <a:lstStyle>
            <a:lvl1pPr algn="l">
              <a:defRPr sz="1100">
                <a:solidFill>
                  <a:schemeClr val="bg1"/>
                </a:solidFill>
              </a:defRPr>
            </a:lvl1pPr>
          </a:lstStyle>
          <a:p>
            <a:r>
              <a:rPr lang="en-GB"/>
              <a:t>Tutorial #01 - Introduction to Informatics for Students of Other Subjects | 09.11.2020 - 11.11.2020 | </a:t>
            </a:r>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2"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7499" y="534256"/>
            <a:ext cx="7515861" cy="847526"/>
          </a:xfrm>
        </p:spPr>
        <p:txBody>
          <a:bodyPr/>
          <a:lstStyle/>
          <a:p>
            <a:pPr algn="ct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p>
        </p:txBody>
      </p:sp>
      <p:pic>
        <p:nvPicPr>
          <p:cNvPr id="2" name="Bild 4" descr="TUM_Glockenturm.tif">
            <a:extLst>
              <a:ext uri="{FF2B5EF4-FFF2-40B4-BE49-F238E27FC236}">
                <a16:creationId xmlns:a16="http://schemas.microsoft.com/office/drawing/2014/main" id="{93BDF8DC-E803-52AF-FDA4-3910E780B853}"/>
              </a:ext>
            </a:extLst>
          </p:cNvPr>
          <p:cNvPicPr>
            <a:picLocks noChangeAspect="1"/>
          </p:cNvPicPr>
          <p:nvPr/>
        </p:nvPicPr>
        <p:blipFill>
          <a:blip r:embed="rId3"/>
          <a:stretch>
            <a:fillRect/>
          </a:stretch>
        </p:blipFill>
        <p:spPr>
          <a:xfrm>
            <a:off x="4975215" y="1570968"/>
            <a:ext cx="3819542" cy="3333750"/>
          </a:xfrm>
          <a:prstGeom prst="rect">
            <a:avLst/>
          </a:prstGeom>
        </p:spPr>
      </p:pic>
      <p:sp>
        <p:nvSpPr>
          <p:cNvPr id="4" name="TextShape 2">
            <a:extLst>
              <a:ext uri="{FF2B5EF4-FFF2-40B4-BE49-F238E27FC236}">
                <a16:creationId xmlns:a16="http://schemas.microsoft.com/office/drawing/2014/main" id="{168E4D66-7B63-3870-EAE2-82DA73792589}"/>
              </a:ext>
            </a:extLst>
          </p:cNvPr>
          <p:cNvSpPr txBox="1"/>
          <p:nvPr/>
        </p:nvSpPr>
        <p:spPr>
          <a:xfrm>
            <a:off x="318960" y="1961440"/>
            <a:ext cx="8508600" cy="2041600"/>
          </a:xfrm>
          <a:prstGeom prst="rect">
            <a:avLst/>
          </a:prstGeom>
          <a:noFill/>
          <a:ln w="9360">
            <a:noFill/>
          </a:ln>
        </p:spPr>
        <p:txBody>
          <a:bodyPr lIns="0" tIns="0" rIns="0" bIns="0">
            <a:noAutofit/>
          </a:bodyPr>
          <a:lstStyle/>
          <a:p>
            <a:pPr>
              <a:lnSpc>
                <a:spcPct val="150000"/>
              </a:lnSpc>
            </a:pPr>
            <a:r>
              <a:rPr lang="de-DE" sz="1400" b="1" strike="noStrike" spc="-1" dirty="0">
                <a:solidFill>
                  <a:srgbClr val="000000"/>
                </a:solidFill>
                <a:latin typeface="Arial"/>
              </a:rPr>
              <a:t>Student:</a:t>
            </a:r>
            <a:r>
              <a:rPr lang="de-DE" sz="1400" b="0" strike="noStrike" spc="-1" dirty="0">
                <a:solidFill>
                  <a:srgbClr val="000000"/>
                </a:solidFill>
                <a:latin typeface="Arial"/>
              </a:rPr>
              <a:t> Hazar Çakır</a:t>
            </a:r>
          </a:p>
          <a:p>
            <a:pPr>
              <a:lnSpc>
                <a:spcPct val="150000"/>
              </a:lnSpc>
            </a:pPr>
            <a:r>
              <a:rPr lang="de-DE" sz="1400" b="1" strike="noStrike" spc="-1" dirty="0">
                <a:solidFill>
                  <a:srgbClr val="000000"/>
                </a:solidFill>
                <a:latin typeface="Arial"/>
              </a:rPr>
              <a:t>Supervisor:</a:t>
            </a:r>
            <a:r>
              <a:rPr lang="de-DE" sz="1400" b="0" strike="noStrike" spc="-1" dirty="0">
                <a:solidFill>
                  <a:srgbClr val="000000"/>
                </a:solidFill>
                <a:latin typeface="Arial"/>
              </a:rPr>
              <a:t> Prof. Dr. Martin Grunow</a:t>
            </a:r>
          </a:p>
          <a:p>
            <a:pPr>
              <a:lnSpc>
                <a:spcPct val="150000"/>
              </a:lnSpc>
            </a:pPr>
            <a:r>
              <a:rPr lang="de-DE" sz="1400" b="1" strike="noStrike" spc="-1" dirty="0" err="1">
                <a:solidFill>
                  <a:srgbClr val="000000"/>
                </a:solidFill>
                <a:latin typeface="Arial"/>
              </a:rPr>
              <a:t>Advisor</a:t>
            </a:r>
            <a:r>
              <a:rPr lang="de-DE" sz="1400" b="1" strike="noStrike" spc="-1" dirty="0">
                <a:solidFill>
                  <a:srgbClr val="000000"/>
                </a:solidFill>
                <a:latin typeface="Arial"/>
              </a:rPr>
              <a:t>:</a:t>
            </a:r>
            <a:r>
              <a:rPr lang="de-DE" sz="1400" b="0" strike="noStrike" spc="-1" dirty="0">
                <a:solidFill>
                  <a:srgbClr val="000000"/>
                </a:solidFill>
                <a:latin typeface="Arial"/>
              </a:rPr>
              <a:t> </a:t>
            </a:r>
            <a:r>
              <a:rPr lang="de-DE" sz="1400" b="0" strike="noStrike" spc="-1" dirty="0" err="1">
                <a:solidFill>
                  <a:srgbClr val="000000"/>
                </a:solidFill>
                <a:latin typeface="Arial"/>
              </a:rPr>
              <a:t>M.Sc</a:t>
            </a:r>
            <a:r>
              <a:rPr lang="de-DE" sz="1400" b="0" strike="noStrike" spc="-1" dirty="0">
                <a:solidFill>
                  <a:srgbClr val="000000"/>
                </a:solidFill>
                <a:latin typeface="Arial"/>
              </a:rPr>
              <a:t>. Jan-Niklas Dörr</a:t>
            </a:r>
          </a:p>
          <a:p>
            <a:pPr>
              <a:lnSpc>
                <a:spcPct val="150000"/>
              </a:lnSpc>
            </a:pPr>
            <a:endParaRPr lang="de-DE" sz="1400" b="0" strike="noStrike" spc="-1" dirty="0">
              <a:solidFill>
                <a:srgbClr val="000000"/>
              </a:solidFill>
              <a:latin typeface="Arial"/>
            </a:endParaRPr>
          </a:p>
          <a:p>
            <a:pPr>
              <a:lnSpc>
                <a:spcPct val="150000"/>
              </a:lnSpc>
            </a:pPr>
            <a:r>
              <a:rPr lang="de-DE" sz="1400" b="0" strike="noStrike" spc="-1" dirty="0">
                <a:solidFill>
                  <a:srgbClr val="000000"/>
                </a:solidFill>
                <a:latin typeface="Arial"/>
              </a:rPr>
              <a:t>Technische Universität München</a:t>
            </a:r>
          </a:p>
          <a:p>
            <a:pPr>
              <a:lnSpc>
                <a:spcPct val="150000"/>
              </a:lnSpc>
            </a:pPr>
            <a:r>
              <a:rPr lang="de-DE" sz="1400" b="0" strike="noStrike" spc="-1" dirty="0">
                <a:solidFill>
                  <a:srgbClr val="000000"/>
                </a:solidFill>
                <a:latin typeface="Arial"/>
              </a:rPr>
              <a:t>Chair </a:t>
            </a:r>
            <a:r>
              <a:rPr lang="de-DE" sz="1400" b="0" strike="noStrike" spc="-1" dirty="0" err="1">
                <a:solidFill>
                  <a:srgbClr val="000000"/>
                </a:solidFill>
                <a:latin typeface="Arial"/>
              </a:rPr>
              <a:t>of</a:t>
            </a:r>
            <a:r>
              <a:rPr lang="de-DE" sz="1400" b="0" strike="noStrike" spc="-1" dirty="0">
                <a:solidFill>
                  <a:srgbClr val="000000"/>
                </a:solidFill>
                <a:latin typeface="Arial"/>
              </a:rPr>
              <a:t> </a:t>
            </a:r>
            <a:r>
              <a:rPr lang="de-DE" sz="1400" b="0" strike="noStrike" spc="-1" dirty="0" err="1">
                <a:solidFill>
                  <a:srgbClr val="000000"/>
                </a:solidFill>
                <a:latin typeface="Arial"/>
              </a:rPr>
              <a:t>Production</a:t>
            </a:r>
            <a:r>
              <a:rPr lang="de-DE" sz="1400" b="0" strike="noStrike" spc="-1" dirty="0">
                <a:solidFill>
                  <a:srgbClr val="000000"/>
                </a:solidFill>
                <a:latin typeface="Arial"/>
              </a:rPr>
              <a:t> and Supply Chain Management</a:t>
            </a:r>
          </a:p>
          <a:p>
            <a:pPr>
              <a:lnSpc>
                <a:spcPct val="150000"/>
              </a:lnSpc>
            </a:pPr>
            <a:r>
              <a:rPr lang="de-DE" sz="1400" b="0" strike="noStrike" spc="-1" dirty="0">
                <a:solidFill>
                  <a:srgbClr val="000000"/>
                </a:solidFill>
                <a:latin typeface="Arial"/>
              </a:rPr>
              <a:t>TUM School </a:t>
            </a:r>
            <a:r>
              <a:rPr lang="de-DE" sz="1400" b="0" strike="noStrike" spc="-1" dirty="0" err="1">
                <a:solidFill>
                  <a:srgbClr val="000000"/>
                </a:solidFill>
                <a:latin typeface="Arial"/>
              </a:rPr>
              <a:t>of</a:t>
            </a:r>
            <a:r>
              <a:rPr lang="de-DE" sz="1400" b="0" strike="noStrike" spc="-1" dirty="0">
                <a:solidFill>
                  <a:srgbClr val="000000"/>
                </a:solidFill>
                <a:latin typeface="Arial"/>
              </a:rPr>
              <a:t> Management</a:t>
            </a:r>
          </a:p>
          <a:p>
            <a:pPr>
              <a:lnSpc>
                <a:spcPct val="150000"/>
              </a:lnSpc>
            </a:pPr>
            <a:r>
              <a:rPr lang="de-DE" sz="1400" b="0" strike="noStrike" spc="-1" dirty="0">
                <a:solidFill>
                  <a:srgbClr val="000000"/>
                </a:solidFill>
                <a:latin typeface="Arial"/>
              </a:rPr>
              <a:t>Munich, 16 </a:t>
            </a:r>
            <a:r>
              <a:rPr lang="de-DE" sz="1400" b="0" strike="noStrike" spc="-1" dirty="0" err="1">
                <a:solidFill>
                  <a:srgbClr val="000000"/>
                </a:solidFill>
                <a:latin typeface="Arial"/>
              </a:rPr>
              <a:t>July</a:t>
            </a:r>
            <a:r>
              <a:rPr lang="de-DE" sz="1400" b="0" strike="noStrike" spc="-1" dirty="0">
                <a:solidFill>
                  <a:srgbClr val="000000"/>
                </a:solidFill>
                <a:latin typeface="Arial"/>
              </a:rPr>
              <a:t> 2024</a:t>
            </a:r>
          </a:p>
          <a:p>
            <a:pPr>
              <a:lnSpc>
                <a:spcPct val="150000"/>
              </a:lnSpc>
            </a:pPr>
            <a:endParaRPr lang="de-DE" sz="1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a:xfrm>
            <a:off x="319090" y="717476"/>
            <a:ext cx="8508999" cy="3876749"/>
          </a:xfrm>
        </p:spPr>
        <p:txBody>
          <a:bodyPr/>
          <a:lstStyle/>
          <a:p>
            <a:pPr algn="l"/>
            <a:endParaRPr lang="en-GB" b="1" i="0" u="none" strike="noStrike" dirty="0">
              <a:solidFill>
                <a:srgbClr val="000000"/>
              </a:solidFill>
              <a:effectLst/>
            </a:endParaRPr>
          </a:p>
          <a:p>
            <a:pPr algn="l"/>
            <a:r>
              <a:rPr lang="en-GB" b="1" i="0" u="none" strike="noStrike" dirty="0">
                <a:solidFill>
                  <a:srgbClr val="000000"/>
                </a:solidFill>
                <a:effectLst/>
              </a:rPr>
              <a:t>Graph Neural Networks</a:t>
            </a:r>
          </a:p>
          <a:p>
            <a:pPr algn="l"/>
            <a:endParaRPr lang="en-GB" b="1" i="0" u="none" strike="noStrike" dirty="0">
              <a:solidFill>
                <a:srgbClr val="000000"/>
              </a:solidFill>
              <a:effectLst/>
            </a:endParaRPr>
          </a:p>
          <a:p>
            <a:pPr marL="285750" indent="-285750" algn="l">
              <a:buFont typeface="Arial" panose="020B0604020202020204" pitchFamily="34" charset="0"/>
              <a:buChar char="•"/>
            </a:pPr>
            <a:r>
              <a:rPr lang="en-GB" dirty="0"/>
              <a:t>GNNs are a class of deep learning models designed to </a:t>
            </a:r>
          </a:p>
          <a:p>
            <a:pPr algn="l"/>
            <a:r>
              <a:rPr lang="en-GB" dirty="0"/>
              <a:t>capture the dependence of graphs via message passing </a:t>
            </a:r>
          </a:p>
          <a:p>
            <a:pPr algn="l"/>
            <a:r>
              <a:rPr lang="en-GB" dirty="0"/>
              <a:t>between the nodes of graphs.</a:t>
            </a:r>
          </a:p>
          <a:p>
            <a:pPr algn="l"/>
            <a:endParaRPr lang="en-GB" dirty="0"/>
          </a:p>
          <a:p>
            <a:pPr marL="285750" indent="-285750" algn="l">
              <a:buFont typeface="Arial" panose="020B0604020202020204" pitchFamily="34" charset="0"/>
              <a:buChar char="•"/>
            </a:pPr>
            <a:r>
              <a:rPr lang="en-GB" dirty="0"/>
              <a:t>Unlike traditional neural networks, which assume that </a:t>
            </a:r>
          </a:p>
          <a:p>
            <a:pPr algn="l"/>
            <a:r>
              <a:rPr lang="en-GB" dirty="0"/>
              <a:t>inputs are independent of each other, GNNs maintain the</a:t>
            </a:r>
          </a:p>
          <a:p>
            <a:pPr algn="l"/>
            <a:r>
              <a:rPr lang="en-GB" dirty="0"/>
              <a:t>relational information inherent in the data.</a:t>
            </a:r>
            <a:endParaRPr lang="en-GB" b="1" i="0" u="none" strike="noStrike" dirty="0">
              <a:solidFill>
                <a:srgbClr val="000000"/>
              </a:solidFill>
              <a:effectLst/>
            </a:endParaRPr>
          </a:p>
          <a:p>
            <a:pPr algn="l"/>
            <a:endParaRPr lang="en-GB" b="0" i="0" u="none" strike="noStrike" dirty="0">
              <a:solidFill>
                <a:srgbClr val="000000"/>
              </a:solidFill>
              <a:effectLst/>
            </a:endParaRPr>
          </a:p>
          <a:p>
            <a:endParaRPr lang="en-US"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10</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Implementation - Models</a:t>
            </a:r>
          </a:p>
        </p:txBody>
      </p:sp>
      <p:sp>
        <p:nvSpPr>
          <p:cNvPr id="4" name="Fußzeilenplatzhalter 3">
            <a:extLst>
              <a:ext uri="{FF2B5EF4-FFF2-40B4-BE49-F238E27FC236}">
                <a16:creationId xmlns:a16="http://schemas.microsoft.com/office/drawing/2014/main" id="{E1B438D8-E14C-1150-6595-8B395D87C099}"/>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pic>
        <p:nvPicPr>
          <p:cNvPr id="1026" name="Picture 2" descr="Graph Neural Networks - An overview">
            <a:extLst>
              <a:ext uri="{FF2B5EF4-FFF2-40B4-BE49-F238E27FC236}">
                <a16:creationId xmlns:a16="http://schemas.microsoft.com/office/drawing/2014/main" id="{AD40E4BD-0F36-B23D-6BA9-72FCAA02D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924" y="1154354"/>
            <a:ext cx="4006726" cy="207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35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5CD180A-11F9-31BB-A72F-C72C3917D0DD}"/>
              </a:ext>
            </a:extLst>
          </p:cNvPr>
          <p:cNvPicPr>
            <a:picLocks noGrp="1" noChangeAspect="1"/>
          </p:cNvPicPr>
          <p:nvPr>
            <p:ph idx="1"/>
          </p:nvPr>
        </p:nvPicPr>
        <p:blipFill>
          <a:blip r:embed="rId3"/>
          <a:stretch>
            <a:fillRect/>
          </a:stretch>
        </p:blipFill>
        <p:spPr>
          <a:xfrm>
            <a:off x="1310376" y="1472037"/>
            <a:ext cx="6526427" cy="3214264"/>
          </a:xfrm>
          <a:prstGeom prst="rect">
            <a:avLst/>
          </a:prstGeom>
          <a:noFill/>
        </p:spPr>
      </p:pic>
      <p:sp>
        <p:nvSpPr>
          <p:cNvPr id="11" name="Text Placeholder 2">
            <a:extLst>
              <a:ext uri="{FF2B5EF4-FFF2-40B4-BE49-F238E27FC236}">
                <a16:creationId xmlns:a16="http://schemas.microsoft.com/office/drawing/2014/main" id="{3A7D60F7-CD7E-88BF-2C51-C08A59D23326}"/>
              </a:ext>
            </a:extLst>
          </p:cNvPr>
          <p:cNvSpPr>
            <a:spLocks noGrp="1"/>
          </p:cNvSpPr>
          <p:nvPr>
            <p:ph type="body" sz="quarter" idx="13"/>
          </p:nvPr>
        </p:nvSpPr>
        <p:spPr>
          <a:xfrm>
            <a:off x="319090" y="819077"/>
            <a:ext cx="8508999" cy="505305"/>
          </a:xfrm>
        </p:spPr>
        <p:txBody>
          <a:bodyPr/>
          <a:lstStyle/>
          <a:p>
            <a:pPr marL="285750" indent="-285750">
              <a:buFont typeface="Arial" panose="020B0604020202020204" pitchFamily="34" charset="0"/>
              <a:buChar char="•"/>
            </a:pPr>
            <a:r>
              <a:rPr lang="en-US" dirty="0"/>
              <a:t>The graph layout mirrors the structure of the production line, with stages delineated and nodes between adjacent stages fully connected.</a:t>
            </a:r>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90613"/>
            <a:ext cx="7673966" cy="380810"/>
          </a:xfrm>
        </p:spPr>
        <p:txBody>
          <a:bodyPr wrap="square" anchor="t">
            <a:normAutofit/>
          </a:bodyPr>
          <a:lstStyle/>
          <a:p>
            <a:r>
              <a:rPr lang="en-GB" dirty="0"/>
              <a:t>Graph Structure in Model</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anchor="ctr">
            <a:normAutofit/>
          </a:bodyPr>
          <a:lstStyle/>
          <a:p>
            <a:pPr>
              <a:spcAft>
                <a:spcPts val="600"/>
              </a:spcAft>
            </a:pPr>
            <a:fld id="{CE58CB1E-F828-4F11-99E0-327109AF9DA4}" type="slidenum">
              <a:rPr lang="en-GB" noProof="0" smtClean="0"/>
              <a:pPr>
                <a:spcAft>
                  <a:spcPts val="600"/>
                </a:spcAft>
              </a:pPr>
              <a:t>11</a:t>
            </a:fld>
            <a:endParaRPr lang="en-GB" noProof="0"/>
          </a:p>
        </p:txBody>
      </p:sp>
      <p:sp>
        <p:nvSpPr>
          <p:cNvPr id="4" name="Fußzeilenplatzhalter 3">
            <a:extLst>
              <a:ext uri="{FF2B5EF4-FFF2-40B4-BE49-F238E27FC236}">
                <a16:creationId xmlns:a16="http://schemas.microsoft.com/office/drawing/2014/main" id="{E1B438D8-E14C-1150-6595-8B395D87C099}"/>
              </a:ext>
            </a:extLst>
          </p:cNvPr>
          <p:cNvSpPr>
            <a:spLocks noGrp="1"/>
          </p:cNvSpPr>
          <p:nvPr>
            <p:ph type="ftr" sz="quarter" idx="3"/>
          </p:nvPr>
        </p:nvSpPr>
        <p:spPr>
          <a:xfrm>
            <a:off x="311162" y="4854985"/>
            <a:ext cx="8045536" cy="273844"/>
          </a:xfrm>
        </p:spPr>
        <p:txBody>
          <a:bodyPr anchor="ctr">
            <a:normAutofit/>
          </a:bodyPr>
          <a:lstStyle/>
          <a:p>
            <a:pPr>
              <a:spcAft>
                <a:spcPts val="600"/>
              </a:spcAft>
            </a:pPr>
            <a:r>
              <a:rPr lang="en-GB" dirty="0"/>
              <a:t>Hazar Cakir | </a:t>
            </a:r>
            <a:r>
              <a:rPr lang="de-DE" b="1" err="1"/>
              <a:t>Using</a:t>
            </a:r>
            <a:r>
              <a:rPr lang="de-DE" b="1"/>
              <a:t> Graph </a:t>
            </a:r>
            <a:r>
              <a:rPr lang="de-DE" b="1" err="1"/>
              <a:t>Neural</a:t>
            </a:r>
            <a:r>
              <a:rPr lang="de-DE" b="1"/>
              <a:t> Networks </a:t>
            </a:r>
            <a:r>
              <a:rPr lang="de-DE" b="1" err="1"/>
              <a:t>to</a:t>
            </a:r>
            <a:r>
              <a:rPr lang="de-DE" b="1"/>
              <a:t> </a:t>
            </a:r>
            <a:r>
              <a:rPr lang="de-DE" b="1" err="1"/>
              <a:t>Solve</a:t>
            </a:r>
            <a:r>
              <a:rPr lang="de-DE" b="1"/>
              <a:t> Scheduling Problems</a:t>
            </a:r>
            <a:endParaRPr lang="en-US"/>
          </a:p>
        </p:txBody>
      </p:sp>
    </p:spTree>
    <p:extLst>
      <p:ext uri="{BB962C8B-B14F-4D97-AF65-F5344CB8AC3E}">
        <p14:creationId xmlns:p14="http://schemas.microsoft.com/office/powerpoint/2010/main" val="3052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5CD180A-11F9-31BB-A72F-C72C3917D0DD}"/>
              </a:ext>
            </a:extLst>
          </p:cNvPr>
          <p:cNvPicPr>
            <a:picLocks noGrp="1" noChangeAspect="1"/>
          </p:cNvPicPr>
          <p:nvPr>
            <p:ph idx="1"/>
          </p:nvPr>
        </p:nvPicPr>
        <p:blipFill>
          <a:blip r:embed="rId3"/>
          <a:stretch>
            <a:fillRect/>
          </a:stretch>
        </p:blipFill>
        <p:spPr>
          <a:xfrm>
            <a:off x="5444596" y="819076"/>
            <a:ext cx="3558728" cy="1752673"/>
          </a:xfrm>
          <a:prstGeom prst="rect">
            <a:avLst/>
          </a:prstGeom>
          <a:noFill/>
        </p:spPr>
      </p:pic>
      <p:sp>
        <p:nvSpPr>
          <p:cNvPr id="11" name="Text Placeholder 2">
            <a:extLst>
              <a:ext uri="{FF2B5EF4-FFF2-40B4-BE49-F238E27FC236}">
                <a16:creationId xmlns:a16="http://schemas.microsoft.com/office/drawing/2014/main" id="{3A7D60F7-CD7E-88BF-2C51-C08A59D23326}"/>
              </a:ext>
            </a:extLst>
          </p:cNvPr>
          <p:cNvSpPr>
            <a:spLocks noGrp="1"/>
          </p:cNvSpPr>
          <p:nvPr>
            <p:ph type="body" sz="quarter" idx="13"/>
          </p:nvPr>
        </p:nvSpPr>
        <p:spPr>
          <a:xfrm>
            <a:off x="319090" y="819076"/>
            <a:ext cx="8684233" cy="3505347"/>
          </a:xfrm>
        </p:spPr>
        <p:txBody>
          <a:bodyPr/>
          <a:lstStyle/>
          <a:p>
            <a:pPr marL="285750" indent="-285750">
              <a:buFont typeface="Arial" panose="020B0604020202020204" pitchFamily="34" charset="0"/>
              <a:buChar char="•"/>
            </a:pPr>
            <a:r>
              <a:rPr lang="en-US" dirty="0"/>
              <a:t>Each node symbolizes a resource within our environment, illustrating </a:t>
            </a:r>
          </a:p>
          <a:p>
            <a:r>
              <a:rPr lang="en-US" dirty="0"/>
              <a:t>      how the production line is represented.</a:t>
            </a:r>
          </a:p>
          <a:p>
            <a:endParaRPr lang="en-US" dirty="0"/>
          </a:p>
          <a:p>
            <a:pPr marL="285750" indent="-285750">
              <a:buFont typeface="Arial" panose="020B0604020202020204" pitchFamily="34" charset="0"/>
              <a:buChar char="•"/>
            </a:pPr>
            <a:r>
              <a:rPr lang="en-US" dirty="0"/>
              <a:t>Dummy nodes are added to the left and right extremes of the </a:t>
            </a:r>
          </a:p>
          <a:p>
            <a:r>
              <a:rPr lang="en-US" dirty="0"/>
              <a:t>      graph, linking to the first and last layers of nodes, allowing for </a:t>
            </a:r>
          </a:p>
          <a:p>
            <a:r>
              <a:rPr lang="en-US" dirty="0"/>
              <a:t>      bidirectional information flow.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node contains a feature vector with all relevant information about the resource and the current order being processed.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graph-centric perspective emphasizes the relationships between resources, differing from traditional approaches that focus solely on products or operations.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90613"/>
            <a:ext cx="7673966" cy="380810"/>
          </a:xfrm>
        </p:spPr>
        <p:txBody>
          <a:bodyPr wrap="square" anchor="t">
            <a:normAutofit/>
          </a:bodyPr>
          <a:lstStyle/>
          <a:p>
            <a:r>
              <a:rPr lang="en-GB" dirty="0"/>
              <a:t>Graph Structure in Model</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anchor="ctr">
            <a:normAutofit/>
          </a:bodyPr>
          <a:lstStyle/>
          <a:p>
            <a:pPr>
              <a:spcAft>
                <a:spcPts val="600"/>
              </a:spcAft>
            </a:pPr>
            <a:fld id="{CE58CB1E-F828-4F11-99E0-327109AF9DA4}" type="slidenum">
              <a:rPr lang="en-GB" noProof="0" smtClean="0"/>
              <a:pPr>
                <a:spcAft>
                  <a:spcPts val="600"/>
                </a:spcAft>
              </a:pPr>
              <a:t>12</a:t>
            </a:fld>
            <a:endParaRPr lang="en-GB" noProof="0"/>
          </a:p>
        </p:txBody>
      </p:sp>
      <p:sp>
        <p:nvSpPr>
          <p:cNvPr id="4" name="Fußzeilenplatzhalter 3">
            <a:extLst>
              <a:ext uri="{FF2B5EF4-FFF2-40B4-BE49-F238E27FC236}">
                <a16:creationId xmlns:a16="http://schemas.microsoft.com/office/drawing/2014/main" id="{E1B438D8-E14C-1150-6595-8B395D87C099}"/>
              </a:ext>
            </a:extLst>
          </p:cNvPr>
          <p:cNvSpPr>
            <a:spLocks noGrp="1"/>
          </p:cNvSpPr>
          <p:nvPr>
            <p:ph type="ftr" sz="quarter" idx="3"/>
          </p:nvPr>
        </p:nvSpPr>
        <p:spPr>
          <a:xfrm>
            <a:off x="311162" y="4854985"/>
            <a:ext cx="8045536" cy="273844"/>
          </a:xfrm>
        </p:spPr>
        <p:txBody>
          <a:bodyPr anchor="ctr">
            <a:normAutofit/>
          </a:bodyPr>
          <a:lstStyle/>
          <a:p>
            <a:pPr>
              <a:spcAft>
                <a:spcPts val="600"/>
              </a:spcAft>
            </a:pPr>
            <a:r>
              <a:rPr lang="en-GB" dirty="0"/>
              <a:t>Hazar Cakir | </a:t>
            </a:r>
            <a:r>
              <a:rPr lang="de-DE" b="1" dirty="0" err="1"/>
              <a:t>Using</a:t>
            </a:r>
            <a:r>
              <a:rPr lang="de-DE" b="1" dirty="0"/>
              <a:t> Graph </a:t>
            </a:r>
            <a:r>
              <a:rPr lang="de-DE" b="1" dirty="0" err="1"/>
              <a:t>Neural</a:t>
            </a:r>
            <a:r>
              <a:rPr lang="de-DE" b="1" dirty="0"/>
              <a:t> Networks </a:t>
            </a:r>
            <a:r>
              <a:rPr lang="de-DE" b="1" dirty="0" err="1"/>
              <a:t>to</a:t>
            </a:r>
            <a:r>
              <a:rPr lang="de-DE" b="1" dirty="0"/>
              <a:t> </a:t>
            </a:r>
            <a:r>
              <a:rPr lang="de-DE" b="1" dirty="0" err="1"/>
              <a:t>Solve</a:t>
            </a:r>
            <a:r>
              <a:rPr lang="de-DE" b="1" dirty="0"/>
              <a:t> Scheduling Problems</a:t>
            </a:r>
            <a:endParaRPr lang="en-US" dirty="0"/>
          </a:p>
        </p:txBody>
      </p:sp>
    </p:spTree>
    <p:extLst>
      <p:ext uri="{BB962C8B-B14F-4D97-AF65-F5344CB8AC3E}">
        <p14:creationId xmlns:p14="http://schemas.microsoft.com/office/powerpoint/2010/main" val="327541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90613"/>
            <a:ext cx="7673966" cy="380810"/>
          </a:xfrm>
        </p:spPr>
        <p:txBody>
          <a:bodyPr wrap="square" anchor="t">
            <a:normAutofit/>
          </a:bodyPr>
          <a:lstStyle/>
          <a:p>
            <a:r>
              <a:rPr lang="en-GB" dirty="0"/>
              <a:t>Actor Critic Model</a:t>
            </a:r>
          </a:p>
        </p:txBody>
      </p:sp>
      <p:pic>
        <p:nvPicPr>
          <p:cNvPr id="2050" name="Picture 2" descr="A high-level block diagram of the actor-critic reinforcement learning... |  Download Scientific Diagram">
            <a:extLst>
              <a:ext uri="{FF2B5EF4-FFF2-40B4-BE49-F238E27FC236}">
                <a16:creationId xmlns:a16="http://schemas.microsoft.com/office/drawing/2014/main" id="{52B0BE1F-55DA-C62B-242F-FCDC7A325A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9091" y="1817647"/>
            <a:ext cx="4180910" cy="1881409"/>
          </a:xfrm>
          <a:prstGeom prst="rect">
            <a:avLst/>
          </a:prstGeom>
          <a:solidFill>
            <a:srgbClr val="FFFFFF"/>
          </a:solidFill>
          <a:ln w="9525">
            <a:noFill/>
            <a:miter lim="800000"/>
            <a:headEnd/>
            <a:tailEnd/>
          </a:ln>
          <a:extLst>
            <a:ext uri="{909E8E84-426E-40DD-AFC4-6F175D3DCCD1}">
              <a14:hiddenFill xmlns:a14="http://schemas.microsoft.com/office/drawing/2010/main">
                <a:solidFill>
                  <a:srgbClr val="FFFFFF"/>
                </a:solidFill>
              </a14:hiddenFill>
            </a:ext>
          </a:extLst>
        </p:spPr>
      </p:pic>
      <p:sp>
        <p:nvSpPr>
          <p:cNvPr id="2057" name="Content Placeholder 3">
            <a:extLst>
              <a:ext uri="{FF2B5EF4-FFF2-40B4-BE49-F238E27FC236}">
                <a16:creationId xmlns:a16="http://schemas.microsoft.com/office/drawing/2014/main" id="{E152EA2E-2F1D-0896-AEC2-1C07AA5B738A}"/>
              </a:ext>
            </a:extLst>
          </p:cNvPr>
          <p:cNvSpPr>
            <a:spLocks noGrp="1"/>
          </p:cNvSpPr>
          <p:nvPr>
            <p:ph idx="15"/>
          </p:nvPr>
        </p:nvSpPr>
        <p:spPr>
          <a:xfrm>
            <a:off x="4644001" y="671423"/>
            <a:ext cx="4180910" cy="3878549"/>
          </a:xfrm>
        </p:spPr>
        <p:txBody>
          <a:bodyPr/>
          <a:lstStyle/>
          <a:p>
            <a:r>
              <a:rPr lang="en-GB" b="1" dirty="0"/>
              <a:t>Model Structure</a:t>
            </a:r>
          </a:p>
          <a:p>
            <a:endParaRPr lang="en-GB" dirty="0"/>
          </a:p>
          <a:p>
            <a:pPr marL="285750" indent="-285750">
              <a:buFont typeface="Arial" panose="020B0604020202020204" pitchFamily="34" charset="0"/>
              <a:buChar char="•"/>
            </a:pPr>
            <a:r>
              <a:rPr lang="en-GB" dirty="0"/>
              <a:t>The Actor-Critic model is composed of two separate sub-models, each featuring 3-4 fully connected hidden layers.</a:t>
            </a:r>
          </a:p>
          <a:p>
            <a:pPr marL="285750" indent="-285750">
              <a:buFont typeface="Arial" panose="020B0604020202020204" pitchFamily="34" charset="0"/>
              <a:buChar char="•"/>
            </a:pPr>
            <a:r>
              <a:rPr lang="en-GB" dirty="0"/>
              <a:t>The dimensions of these hidden layers and the number of layers themselves are hyperparameters requiring tuning.</a:t>
            </a:r>
          </a:p>
          <a:p>
            <a:pPr marL="285750" indent="-285750">
              <a:buFont typeface="Arial" panose="020B0604020202020204" pitchFamily="34" charset="0"/>
              <a:buChar char="•"/>
            </a:pPr>
            <a:endParaRPr lang="en-GB" dirty="0"/>
          </a:p>
          <a:p>
            <a:r>
              <a:rPr lang="en-GB" b="1" dirty="0"/>
              <a:t>Action Mask Application</a:t>
            </a:r>
          </a:p>
          <a:p>
            <a:endParaRPr lang="en-GB" dirty="0"/>
          </a:p>
          <a:p>
            <a:pPr marL="285750" indent="-285750">
              <a:buFont typeface="Arial" panose="020B0604020202020204" pitchFamily="34" charset="0"/>
              <a:buChar char="•"/>
            </a:pPr>
            <a:r>
              <a:rPr lang="en-GB" dirty="0"/>
              <a:t>During each forward step, an action mask is applied to identify valid actions.</a:t>
            </a:r>
          </a:p>
          <a:p>
            <a:pPr marL="285750" indent="-285750">
              <a:buFont typeface="Arial" panose="020B0604020202020204" pitchFamily="34" charset="0"/>
              <a:buChar char="•"/>
            </a:pPr>
            <a:r>
              <a:rPr lang="en-GB" dirty="0"/>
              <a:t>This mask is derived from simulations of the environment and plays a vital role in the decision-making process.</a:t>
            </a:r>
          </a:p>
          <a:p>
            <a:endParaRPr lang="en-US"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anchor="ctr">
            <a:normAutofit/>
          </a:bodyPr>
          <a:lstStyle/>
          <a:p>
            <a:pPr>
              <a:spcAft>
                <a:spcPts val="600"/>
              </a:spcAft>
            </a:pPr>
            <a:fld id="{CE58CB1E-F828-4F11-99E0-327109AF9DA4}" type="slidenum">
              <a:rPr lang="en-GB" noProof="0" smtClean="0"/>
              <a:pPr>
                <a:spcAft>
                  <a:spcPts val="600"/>
                </a:spcAft>
              </a:pPr>
              <a:t>13</a:t>
            </a:fld>
            <a:endParaRPr lang="en-GB" noProof="0"/>
          </a:p>
        </p:txBody>
      </p:sp>
      <p:sp>
        <p:nvSpPr>
          <p:cNvPr id="4" name="Fußzeilenplatzhalter 3">
            <a:extLst>
              <a:ext uri="{FF2B5EF4-FFF2-40B4-BE49-F238E27FC236}">
                <a16:creationId xmlns:a16="http://schemas.microsoft.com/office/drawing/2014/main" id="{E1B438D8-E14C-1150-6595-8B395D87C099}"/>
              </a:ext>
            </a:extLst>
          </p:cNvPr>
          <p:cNvSpPr>
            <a:spLocks noGrp="1"/>
          </p:cNvSpPr>
          <p:nvPr>
            <p:ph type="ftr" sz="quarter" idx="3"/>
          </p:nvPr>
        </p:nvSpPr>
        <p:spPr>
          <a:xfrm>
            <a:off x="311162" y="4854985"/>
            <a:ext cx="8045536" cy="273844"/>
          </a:xfrm>
        </p:spPr>
        <p:txBody>
          <a:bodyPr anchor="ctr">
            <a:normAutofit/>
          </a:bodyPr>
          <a:lstStyle/>
          <a:p>
            <a:pPr>
              <a:spcAft>
                <a:spcPts val="600"/>
              </a:spcAft>
            </a:pPr>
            <a:r>
              <a:rPr lang="en-GB" dirty="0"/>
              <a:t>Hazar Cakir | </a:t>
            </a:r>
            <a:r>
              <a:rPr lang="de-DE" b="1" dirty="0" err="1"/>
              <a:t>Using</a:t>
            </a:r>
            <a:r>
              <a:rPr lang="de-DE" b="1" dirty="0"/>
              <a:t> Graph </a:t>
            </a:r>
            <a:r>
              <a:rPr lang="de-DE" b="1" dirty="0" err="1"/>
              <a:t>Neural</a:t>
            </a:r>
            <a:r>
              <a:rPr lang="de-DE" b="1" dirty="0"/>
              <a:t> Networks </a:t>
            </a:r>
            <a:r>
              <a:rPr lang="de-DE" b="1" dirty="0" err="1"/>
              <a:t>to</a:t>
            </a:r>
            <a:r>
              <a:rPr lang="de-DE" b="1" dirty="0"/>
              <a:t> </a:t>
            </a:r>
            <a:r>
              <a:rPr lang="de-DE" b="1" dirty="0" err="1"/>
              <a:t>Solve</a:t>
            </a:r>
            <a:r>
              <a:rPr lang="de-DE" b="1" dirty="0"/>
              <a:t> Scheduling Problems</a:t>
            </a:r>
            <a:endParaRPr lang="en-US" dirty="0"/>
          </a:p>
        </p:txBody>
      </p:sp>
    </p:spTree>
    <p:extLst>
      <p:ext uri="{BB962C8B-B14F-4D97-AF65-F5344CB8AC3E}">
        <p14:creationId xmlns:p14="http://schemas.microsoft.com/office/powerpoint/2010/main" val="155015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a:xfrm>
            <a:off x="319090" y="717476"/>
            <a:ext cx="7885109" cy="3876749"/>
          </a:xfrm>
        </p:spPr>
        <p:txBody>
          <a:bodyPr/>
          <a:lstStyle/>
          <a:p>
            <a:endParaRPr lang="en-US" dirty="0"/>
          </a:p>
          <a:p>
            <a:pPr lvl="1" indent="0">
              <a:buNone/>
            </a:pPr>
            <a:endParaRPr lang="en-GB" dirty="0"/>
          </a:p>
          <a:p>
            <a:pPr marL="461963" lvl="1" indent="-285750">
              <a:buFont typeface="Arial" panose="020B0604020202020204" pitchFamily="34" charset="0"/>
              <a:buChar char="•"/>
            </a:pPr>
            <a:r>
              <a:rPr lang="en-GB" dirty="0"/>
              <a:t>To evaluate our model, we devised various setups to assess different aspects of the problem, focusing on two dimensions of complexity: flexibility in resource selection and the incorporation of set-up times. </a:t>
            </a:r>
          </a:p>
          <a:p>
            <a:pPr marL="461963" lvl="1" indent="-285750">
              <a:buFont typeface="Arial" panose="020B0604020202020204" pitchFamily="34" charset="0"/>
              <a:buChar char="•"/>
            </a:pPr>
            <a:endParaRPr lang="en-GB" dirty="0"/>
          </a:p>
          <a:p>
            <a:pPr marL="461963" lvl="1" indent="-285750">
              <a:buFont typeface="Arial" panose="020B0604020202020204" pitchFamily="34" charset="0"/>
              <a:buChar char="•"/>
            </a:pPr>
            <a:r>
              <a:rPr lang="en-GB" dirty="0"/>
              <a:t>Flexibility refers to the ability to choose among different resources within a stage for each order, which complicates decision-making by introducing numerous conflicting options. </a:t>
            </a:r>
          </a:p>
          <a:p>
            <a:pPr marL="461963" lvl="1" indent="-285750">
              <a:buFont typeface="Arial" panose="020B0604020202020204" pitchFamily="34" charset="0"/>
              <a:buChar char="•"/>
            </a:pPr>
            <a:endParaRPr lang="en-GB" dirty="0"/>
          </a:p>
          <a:p>
            <a:pPr marL="461963" lvl="1" indent="-285750">
              <a:buFont typeface="Arial" panose="020B0604020202020204" pitchFamily="34" charset="0"/>
              <a:buChar char="•"/>
            </a:pPr>
            <a:r>
              <a:rPr lang="en-GB" dirty="0"/>
              <a:t>Set-up times represent the duration required to prepare a resource for processing a different type of product, adding a new dimension to the problem due to their substantial impact on the final outcome.</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14</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Results - Evaluation</a:t>
            </a:r>
          </a:p>
        </p:txBody>
      </p:sp>
      <p:sp>
        <p:nvSpPr>
          <p:cNvPr id="4" name="Fußzeilenplatzhalter 3">
            <a:extLst>
              <a:ext uri="{FF2B5EF4-FFF2-40B4-BE49-F238E27FC236}">
                <a16:creationId xmlns:a16="http://schemas.microsoft.com/office/drawing/2014/main" id="{5C8E9480-1954-C3AB-597A-B7606AE8D3D2}"/>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Tree>
    <p:extLst>
      <p:ext uri="{BB962C8B-B14F-4D97-AF65-F5344CB8AC3E}">
        <p14:creationId xmlns:p14="http://schemas.microsoft.com/office/powerpoint/2010/main" val="37971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a:xfrm>
            <a:off x="319090" y="717476"/>
            <a:ext cx="7885109" cy="3876749"/>
          </a:xfrm>
        </p:spPr>
        <p:txBody>
          <a:bodyPr/>
          <a:lstStyle/>
          <a:p>
            <a:pPr marL="461963" lvl="1" indent="-285750"/>
            <a:r>
              <a:rPr lang="en-GB" dirty="0"/>
              <a:t>We employed two distinct assessment processes: examining the gaps between the optimal solutions for specific samples and assessing the model's ability to generalize. </a:t>
            </a:r>
          </a:p>
          <a:p>
            <a:pPr marL="461963" lvl="1" indent="-285750">
              <a:buFont typeface="Arial" panose="020B0604020202020204" pitchFamily="34" charset="0"/>
              <a:buChar char="•"/>
            </a:pPr>
            <a:endParaRPr lang="en-GB" dirty="0"/>
          </a:p>
          <a:p>
            <a:pPr marL="461963" lvl="1" indent="-285750">
              <a:buFont typeface="Arial" panose="020B0604020202020204" pitchFamily="34" charset="0"/>
              <a:buChar char="•"/>
            </a:pPr>
            <a:r>
              <a:rPr lang="en-GB" dirty="0"/>
              <a:t>For the first assessment, we generated various instances across different configurations, each reflecting the complexities of flexibility and set-up times. </a:t>
            </a:r>
          </a:p>
          <a:p>
            <a:pPr marL="461963" lvl="1" indent="-285750">
              <a:buFont typeface="Arial" panose="020B0604020202020204" pitchFamily="34" charset="0"/>
              <a:buChar char="•"/>
            </a:pPr>
            <a:endParaRPr lang="en-GB" dirty="0"/>
          </a:p>
          <a:p>
            <a:pPr marL="461963" lvl="1" indent="-285750">
              <a:buFont typeface="Arial" panose="020B0604020202020204" pitchFamily="34" charset="0"/>
              <a:buChar char="•"/>
            </a:pPr>
            <a:r>
              <a:rPr lang="en-GB" dirty="0"/>
              <a:t>These instances were tested against both the optimal solution and a heuristic benchmark to identify and quantify the gaps between our model’s performance and these reference solutions..</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15</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Results - Evaluation</a:t>
            </a:r>
          </a:p>
        </p:txBody>
      </p:sp>
      <p:sp>
        <p:nvSpPr>
          <p:cNvPr id="4" name="Fußzeilenplatzhalter 3">
            <a:extLst>
              <a:ext uri="{FF2B5EF4-FFF2-40B4-BE49-F238E27FC236}">
                <a16:creationId xmlns:a16="http://schemas.microsoft.com/office/drawing/2014/main" id="{5C8E9480-1954-C3AB-597A-B7606AE8D3D2}"/>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pic>
        <p:nvPicPr>
          <p:cNvPr id="7" name="Picture 6">
            <a:extLst>
              <a:ext uri="{FF2B5EF4-FFF2-40B4-BE49-F238E27FC236}">
                <a16:creationId xmlns:a16="http://schemas.microsoft.com/office/drawing/2014/main" id="{B6806764-A623-7E39-2B2E-F53CA63C1D9B}"/>
              </a:ext>
            </a:extLst>
          </p:cNvPr>
          <p:cNvPicPr>
            <a:picLocks noChangeAspect="1"/>
          </p:cNvPicPr>
          <p:nvPr/>
        </p:nvPicPr>
        <p:blipFill>
          <a:blip r:embed="rId3"/>
          <a:stretch>
            <a:fillRect/>
          </a:stretch>
        </p:blipFill>
        <p:spPr>
          <a:xfrm>
            <a:off x="516117" y="3100940"/>
            <a:ext cx="7772400" cy="1539338"/>
          </a:xfrm>
          <a:prstGeom prst="rect">
            <a:avLst/>
          </a:prstGeom>
        </p:spPr>
      </p:pic>
    </p:spTree>
    <p:extLst>
      <p:ext uri="{BB962C8B-B14F-4D97-AF65-F5344CB8AC3E}">
        <p14:creationId xmlns:p14="http://schemas.microsoft.com/office/powerpoint/2010/main" val="370166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p:txBody>
          <a:bodyPr/>
          <a:lstStyle/>
          <a:p>
            <a:endParaRPr lang="en-US" dirty="0"/>
          </a:p>
          <a:p>
            <a:endParaRPr lang="en-GB"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16</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Results</a:t>
            </a:r>
          </a:p>
        </p:txBody>
      </p:sp>
      <p:sp>
        <p:nvSpPr>
          <p:cNvPr id="6" name="Fußzeilenplatzhalter 3">
            <a:extLst>
              <a:ext uri="{FF2B5EF4-FFF2-40B4-BE49-F238E27FC236}">
                <a16:creationId xmlns:a16="http://schemas.microsoft.com/office/drawing/2014/main" id="{DEE10C7E-0E8F-7A78-0A33-98AB2D58EDA6}"/>
              </a:ext>
            </a:extLst>
          </p:cNvPr>
          <p:cNvSpPr>
            <a:spLocks noGrp="1"/>
          </p:cNvSpPr>
          <p:nvPr>
            <p:ph type="ftr" sz="quarter" idx="3"/>
          </p:nvPr>
        </p:nvSpPr>
        <p:spPr>
          <a:xfrm>
            <a:off x="311162" y="4854985"/>
            <a:ext cx="8045536" cy="273844"/>
          </a:xfrm>
        </p:spPr>
        <p:txBody>
          <a:bodyPr/>
          <a:lstStyle/>
          <a:p>
            <a:r>
              <a:rPr lang="en-GB" dirty="0"/>
              <a:t>Hazar </a:t>
            </a:r>
            <a:r>
              <a:rPr lang="en-GB" dirty="0" err="1"/>
              <a:t>Cakir</a:t>
            </a:r>
            <a:r>
              <a:rPr lang="en-GB" dirty="0"/>
              <a:t> | </a:t>
            </a:r>
            <a:r>
              <a:rPr lang="de-DE" b="1" dirty="0">
                <a:solidFill>
                  <a:schemeClr val="tx2"/>
                </a:solidFill>
              </a:rPr>
              <a:t>Optimal Construction </a:t>
            </a:r>
            <a:r>
              <a:rPr lang="de-DE" b="1" dirty="0" err="1">
                <a:solidFill>
                  <a:schemeClr val="tx2"/>
                </a:solidFill>
              </a:rPr>
              <a:t>of</a:t>
            </a:r>
            <a:r>
              <a:rPr lang="de-DE" b="1" dirty="0">
                <a:solidFill>
                  <a:schemeClr val="tx2"/>
                </a:solidFill>
              </a:rPr>
              <a:t> Matrix </a:t>
            </a:r>
            <a:r>
              <a:rPr lang="de-DE" b="1" dirty="0" err="1">
                <a:solidFill>
                  <a:schemeClr val="tx2"/>
                </a:solidFill>
              </a:rPr>
              <a:t>Product</a:t>
            </a:r>
            <a:r>
              <a:rPr lang="de-DE" b="1" dirty="0">
                <a:solidFill>
                  <a:schemeClr val="tx2"/>
                </a:solidFill>
              </a:rPr>
              <a:t> Operators and </a:t>
            </a:r>
            <a:r>
              <a:rPr lang="de-DE" b="1" dirty="0" err="1">
                <a:solidFill>
                  <a:schemeClr val="tx2"/>
                </a:solidFill>
              </a:rPr>
              <a:t>Tree</a:t>
            </a:r>
            <a:r>
              <a:rPr lang="de-DE" b="1" dirty="0">
                <a:solidFill>
                  <a:schemeClr val="tx2"/>
                </a:solidFill>
              </a:rPr>
              <a:t> Tensor Network Operators</a:t>
            </a:r>
            <a:endParaRPr lang="en-US" dirty="0"/>
          </a:p>
        </p:txBody>
      </p:sp>
      <p:pic>
        <p:nvPicPr>
          <p:cNvPr id="17" name="Picture 16">
            <a:extLst>
              <a:ext uri="{FF2B5EF4-FFF2-40B4-BE49-F238E27FC236}">
                <a16:creationId xmlns:a16="http://schemas.microsoft.com/office/drawing/2014/main" id="{FEB1A6E5-A95D-4528-46F0-186F437592F9}"/>
              </a:ext>
            </a:extLst>
          </p:cNvPr>
          <p:cNvPicPr>
            <a:picLocks noChangeAspect="1"/>
          </p:cNvPicPr>
          <p:nvPr/>
        </p:nvPicPr>
        <p:blipFill>
          <a:blip r:embed="rId3"/>
          <a:stretch>
            <a:fillRect/>
          </a:stretch>
        </p:blipFill>
        <p:spPr>
          <a:xfrm>
            <a:off x="1973830" y="512438"/>
            <a:ext cx="5365671" cy="4262967"/>
          </a:xfrm>
          <a:prstGeom prst="rect">
            <a:avLst/>
          </a:prstGeom>
        </p:spPr>
      </p:pic>
    </p:spTree>
    <p:extLst>
      <p:ext uri="{BB962C8B-B14F-4D97-AF65-F5344CB8AC3E}">
        <p14:creationId xmlns:p14="http://schemas.microsoft.com/office/powerpoint/2010/main" val="319865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90613"/>
            <a:ext cx="7673966" cy="380810"/>
          </a:xfrm>
        </p:spPr>
        <p:txBody>
          <a:bodyPr wrap="square" anchor="t">
            <a:normAutofit/>
          </a:bodyPr>
          <a:lstStyle/>
          <a:p>
            <a:r>
              <a:rPr lang="en-GB" dirty="0"/>
              <a:t>Results - Evaluation</a:t>
            </a:r>
          </a:p>
        </p:txBody>
      </p:sp>
      <p:sp>
        <p:nvSpPr>
          <p:cNvPr id="2" name="Inhaltsplatzhalter 1">
            <a:extLst>
              <a:ext uri="{FF2B5EF4-FFF2-40B4-BE49-F238E27FC236}">
                <a16:creationId xmlns:a16="http://schemas.microsoft.com/office/drawing/2014/main" id="{1FC3204D-D298-4A22-82C4-35AECD718D1A}"/>
              </a:ext>
            </a:extLst>
          </p:cNvPr>
          <p:cNvSpPr>
            <a:spLocks noGrp="1"/>
          </p:cNvSpPr>
          <p:nvPr>
            <p:ph idx="14"/>
          </p:nvPr>
        </p:nvSpPr>
        <p:spPr>
          <a:xfrm>
            <a:off x="319091" y="819077"/>
            <a:ext cx="4180910" cy="3878549"/>
          </a:xfrm>
        </p:spPr>
        <p:txBody>
          <a:bodyPr wrap="square" anchor="t">
            <a:normAutofit/>
          </a:bodyPr>
          <a:lstStyle/>
          <a:p>
            <a:pPr marL="461963" lvl="1" indent="-285750">
              <a:spcAft>
                <a:spcPts val="600"/>
              </a:spcAft>
            </a:pPr>
            <a:endParaRPr lang="en-GB" dirty="0"/>
          </a:p>
          <a:p>
            <a:pPr marL="461963" lvl="1" indent="-285750">
              <a:spcAft>
                <a:spcPts val="600"/>
              </a:spcAft>
            </a:pPr>
            <a:r>
              <a:rPr lang="en-GB" dirty="0"/>
              <a:t>In the second assessment, we focused on a configuration where our model showed promise, generating numerous random instances for training and testing. Given the high computational cost of calculating optimal solutions, we relied solely on heuristic benchmarks for this scenario. </a:t>
            </a:r>
          </a:p>
          <a:p>
            <a:pPr marL="461963" lvl="1" indent="-285750">
              <a:spcAft>
                <a:spcPts val="600"/>
              </a:spcAft>
              <a:buFont typeface="Arial" panose="020B0604020202020204" pitchFamily="34" charset="0"/>
              <a:buChar char="•"/>
            </a:pPr>
            <a:r>
              <a:rPr lang="en-GB" dirty="0"/>
              <a:t>The analysis of the violin plot, supported by additional performance metrics, shows that our model demonstrates commendable generalization abilities, often surpassing the heuristic benchmark.</a:t>
            </a:r>
          </a:p>
        </p:txBody>
      </p:sp>
      <p:pic>
        <p:nvPicPr>
          <p:cNvPr id="6" name="Picture 5" descr="A blue and white lines&#10;&#10;Description automatically generated with medium confidence">
            <a:extLst>
              <a:ext uri="{FF2B5EF4-FFF2-40B4-BE49-F238E27FC236}">
                <a16:creationId xmlns:a16="http://schemas.microsoft.com/office/drawing/2014/main" id="{AE9AAC59-F183-115D-5CDF-2BA171392BFA}"/>
              </a:ext>
            </a:extLst>
          </p:cNvPr>
          <p:cNvPicPr>
            <a:picLocks noChangeAspect="1"/>
          </p:cNvPicPr>
          <p:nvPr/>
        </p:nvPicPr>
        <p:blipFill>
          <a:blip r:embed="rId3"/>
          <a:stretch>
            <a:fillRect/>
          </a:stretch>
        </p:blipFill>
        <p:spPr>
          <a:xfrm>
            <a:off x="4647179" y="1258450"/>
            <a:ext cx="4180910" cy="2999802"/>
          </a:xfrm>
          <a:prstGeom prst="rect">
            <a:avLst/>
          </a:prstGeom>
          <a:noFill/>
          <a:ln w="9525">
            <a:noFill/>
            <a:miter lim="800000"/>
            <a:headEnd/>
            <a:tailEnd/>
          </a:ln>
        </p:spPr>
      </p:pic>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anchor="ctr">
            <a:normAutofit/>
          </a:bodyPr>
          <a:lstStyle/>
          <a:p>
            <a:pPr>
              <a:spcAft>
                <a:spcPts val="600"/>
              </a:spcAft>
            </a:pPr>
            <a:fld id="{CE58CB1E-F828-4F11-99E0-327109AF9DA4}" type="slidenum">
              <a:rPr lang="en-GB" noProof="0" smtClean="0"/>
              <a:pPr>
                <a:spcAft>
                  <a:spcPts val="600"/>
                </a:spcAft>
              </a:pPr>
              <a:t>17</a:t>
            </a:fld>
            <a:endParaRPr lang="en-GB" noProof="0"/>
          </a:p>
        </p:txBody>
      </p:sp>
      <p:sp>
        <p:nvSpPr>
          <p:cNvPr id="4" name="Fußzeilenplatzhalter 3">
            <a:extLst>
              <a:ext uri="{FF2B5EF4-FFF2-40B4-BE49-F238E27FC236}">
                <a16:creationId xmlns:a16="http://schemas.microsoft.com/office/drawing/2014/main" id="{5C8E9480-1954-C3AB-597A-B7606AE8D3D2}"/>
              </a:ext>
            </a:extLst>
          </p:cNvPr>
          <p:cNvSpPr>
            <a:spLocks noGrp="1"/>
          </p:cNvSpPr>
          <p:nvPr>
            <p:ph type="ftr" sz="quarter" idx="3"/>
          </p:nvPr>
        </p:nvSpPr>
        <p:spPr>
          <a:xfrm>
            <a:off x="311162" y="4854985"/>
            <a:ext cx="8045536" cy="273844"/>
          </a:xfrm>
        </p:spPr>
        <p:txBody>
          <a:bodyPr anchor="ctr">
            <a:normAutofit/>
          </a:bodyPr>
          <a:lstStyle/>
          <a:p>
            <a:pPr>
              <a:spcAft>
                <a:spcPts val="600"/>
              </a:spcAft>
            </a:pPr>
            <a:r>
              <a:rPr lang="en-GB" dirty="0"/>
              <a:t>Hazar Cakir | </a:t>
            </a:r>
            <a:r>
              <a:rPr lang="de-DE" b="1" dirty="0" err="1"/>
              <a:t>Using</a:t>
            </a:r>
            <a:r>
              <a:rPr lang="de-DE" b="1" dirty="0"/>
              <a:t> Graph </a:t>
            </a:r>
            <a:r>
              <a:rPr lang="de-DE" b="1" dirty="0" err="1"/>
              <a:t>Neural</a:t>
            </a:r>
            <a:r>
              <a:rPr lang="de-DE" b="1" dirty="0"/>
              <a:t> Networks </a:t>
            </a:r>
            <a:r>
              <a:rPr lang="de-DE" b="1" dirty="0" err="1"/>
              <a:t>to</a:t>
            </a:r>
            <a:r>
              <a:rPr lang="de-DE" b="1" dirty="0"/>
              <a:t> </a:t>
            </a:r>
            <a:r>
              <a:rPr lang="de-DE" b="1" dirty="0" err="1"/>
              <a:t>Solve</a:t>
            </a:r>
            <a:r>
              <a:rPr lang="de-DE" b="1" dirty="0"/>
              <a:t> Scheduling Problems</a:t>
            </a:r>
            <a:endParaRPr lang="en-US" dirty="0"/>
          </a:p>
        </p:txBody>
      </p:sp>
    </p:spTree>
    <p:extLst>
      <p:ext uri="{BB962C8B-B14F-4D97-AF65-F5344CB8AC3E}">
        <p14:creationId xmlns:p14="http://schemas.microsoft.com/office/powerpoint/2010/main" val="157102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0DF722-258D-CE02-C842-BD7155D06166}"/>
              </a:ext>
            </a:extLst>
          </p:cNvPr>
          <p:cNvSpPr txBox="1"/>
          <p:nvPr/>
        </p:nvSpPr>
        <p:spPr>
          <a:xfrm>
            <a:off x="319091" y="819077"/>
            <a:ext cx="7402510" cy="3545533"/>
          </a:xfrm>
          <a:prstGeom prst="rect">
            <a:avLst/>
          </a:prstGeom>
          <a:ln w="9525">
            <a:noFill/>
            <a:miter lim="800000"/>
            <a:headEnd/>
            <a:tailEnd/>
          </a:ln>
        </p:spPr>
        <p:txBody>
          <a:bodyPr vert="horz" wrap="square" lIns="0" tIns="0" rIns="0" bIns="0" numCol="1" anchor="t" anchorCtr="0" compatLnSpc="1">
            <a:prstTxWarp prst="textNoShape">
              <a:avLst/>
            </a:prstTxWarp>
            <a:normAutofit/>
          </a:bodyPr>
          <a:lstStyle/>
          <a:p>
            <a:pPr marL="285750" indent="-285750" eaLnBrk="0" hangingPunct="0">
              <a:lnSpc>
                <a:spcPct val="150000"/>
              </a:lnSpc>
              <a:spcAft>
                <a:spcPts val="600"/>
              </a:spcAft>
              <a:buFont typeface="Arial" panose="020B0604020202020204" pitchFamily="34" charset="0"/>
              <a:buChar char="•"/>
            </a:pPr>
            <a:r>
              <a:rPr lang="en-GB" sz="1400" kern="1200" noProof="0" dirty="0">
                <a:latin typeface="+mn-lt"/>
                <a:ea typeface="+mn-ea"/>
                <a:cs typeface="+mn-cs"/>
              </a:rPr>
              <a:t>In this project, we developed and successfully implemented a simulation environment tailored to address the complexities of the Job Shop Scheduling Problem (JSSP). </a:t>
            </a:r>
          </a:p>
          <a:p>
            <a:pPr marL="285750" indent="-285750" eaLnBrk="0" hangingPunct="0">
              <a:lnSpc>
                <a:spcPct val="150000"/>
              </a:lnSpc>
              <a:spcAft>
                <a:spcPts val="600"/>
              </a:spcAft>
              <a:buFont typeface="Arial" panose="020B0604020202020204" pitchFamily="34" charset="0"/>
              <a:buChar char="•"/>
            </a:pPr>
            <a:r>
              <a:rPr lang="en-GB" sz="1400" kern="1200" noProof="0" dirty="0">
                <a:latin typeface="+mn-lt"/>
                <a:ea typeface="+mn-ea"/>
                <a:cs typeface="+mn-cs"/>
              </a:rPr>
              <a:t>Leveraging the capabilities of Deep Reinforcement Learning (DRL), we incorporated the Proximal Policy Optimization (PPO) method to develop a foundational model aimed at optimizing job scheduling. </a:t>
            </a:r>
          </a:p>
          <a:p>
            <a:pPr marL="285750" indent="-285750" eaLnBrk="0" hangingPunct="0">
              <a:lnSpc>
                <a:spcPct val="150000"/>
              </a:lnSpc>
              <a:spcAft>
                <a:spcPts val="600"/>
              </a:spcAft>
              <a:buFont typeface="Arial" panose="020B0604020202020204" pitchFamily="34" charset="0"/>
              <a:buChar char="•"/>
            </a:pPr>
            <a:r>
              <a:rPr lang="en-GB" sz="1400" kern="1200" noProof="0" dirty="0">
                <a:latin typeface="+mn-lt"/>
                <a:ea typeface="+mn-ea"/>
                <a:cs typeface="+mn-cs"/>
              </a:rPr>
              <a:t>To enhance the model's representation of dynamic production environments, a Graph Neural Network (GNN) layer was introduced, capturing the state as a graph. This adaptation facilitated greater flexibility in accommodating changes in resource setups, proving the utility of GNNs in representing complex operational relationships.</a:t>
            </a:r>
          </a:p>
          <a:p>
            <a:pPr marL="285750" indent="-285750" eaLnBrk="0" hangingPunct="0">
              <a:lnSpc>
                <a:spcPct val="150000"/>
              </a:lnSpc>
              <a:spcAft>
                <a:spcPts val="600"/>
              </a:spcAft>
              <a:buFont typeface="Arial" panose="020B0604020202020204" pitchFamily="34" charset="0"/>
              <a:buChar char="•"/>
            </a:pPr>
            <a:endParaRPr lang="en-GB" sz="1400" kern="1200" noProof="0" dirty="0">
              <a:latin typeface="+mn-lt"/>
              <a:ea typeface="+mn-ea"/>
              <a:cs typeface="+mn-cs"/>
            </a:endParaRPr>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90613"/>
            <a:ext cx="7673966" cy="380810"/>
          </a:xfrm>
        </p:spPr>
        <p:txBody>
          <a:bodyPr vert="horz" wrap="square" lIns="0" tIns="0" rIns="0" bIns="0" numCol="1" anchor="t" anchorCtr="0" compatLnSpc="1">
            <a:prstTxWarp prst="textNoShape">
              <a:avLst/>
            </a:prstTxWarp>
            <a:normAutofit/>
          </a:bodyPr>
          <a:lstStyle/>
          <a:p>
            <a:r>
              <a:rPr lang="en-GB" b="0" kern="1200" noProof="0" dirty="0">
                <a:latin typeface="+mj-lt"/>
                <a:ea typeface="+mj-ea"/>
                <a:cs typeface="+mj-cs"/>
              </a:rPr>
              <a:t>Conclusion - Discussion</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vert="horz" lIns="0" tIns="45720" rIns="0" bIns="45720" rtlCol="0" anchor="ctr">
            <a:normAutofit/>
          </a:bodyPr>
          <a:lstStyle/>
          <a:p>
            <a:pPr>
              <a:spcAft>
                <a:spcPts val="600"/>
              </a:spcAft>
            </a:pPr>
            <a:fld id="{CE58CB1E-F828-4F11-99E0-327109AF9DA4}" type="slidenum">
              <a:rPr lang="en-GB" smtClean="0"/>
              <a:pPr>
                <a:spcAft>
                  <a:spcPts val="600"/>
                </a:spcAft>
              </a:pPr>
              <a:t>18</a:t>
            </a:fld>
            <a:endParaRPr lang="en-GB"/>
          </a:p>
        </p:txBody>
      </p:sp>
      <p:sp>
        <p:nvSpPr>
          <p:cNvPr id="6" name="Fußzeilenplatzhalter 3">
            <a:extLst>
              <a:ext uri="{FF2B5EF4-FFF2-40B4-BE49-F238E27FC236}">
                <a16:creationId xmlns:a16="http://schemas.microsoft.com/office/drawing/2014/main" id="{6599C914-DBC6-BBCF-5F41-79F76626E54B}"/>
              </a:ext>
            </a:extLst>
          </p:cNvPr>
          <p:cNvSpPr>
            <a:spLocks noGrp="1"/>
          </p:cNvSpPr>
          <p:nvPr>
            <p:ph type="ftr" sz="quarter" idx="3"/>
          </p:nvPr>
        </p:nvSpPr>
        <p:spPr>
          <a:xfrm>
            <a:off x="311162" y="4854985"/>
            <a:ext cx="8045536" cy="273844"/>
          </a:xfrm>
        </p:spPr>
        <p:txBody>
          <a:bodyPr vert="horz" lIns="0" tIns="45720" rIns="0" bIns="45720" rtlCol="0" anchor="ctr">
            <a:normAutofit/>
          </a:bodyPr>
          <a:lstStyle/>
          <a:p>
            <a:pPr>
              <a:spcAft>
                <a:spcPts val="600"/>
              </a:spcAft>
            </a:pPr>
            <a:r>
              <a:rPr lang="en-GB" dirty="0"/>
              <a:t>Hazar </a:t>
            </a:r>
            <a:r>
              <a:rPr lang="en-GB"/>
              <a:t>Cakir</a:t>
            </a:r>
            <a:r>
              <a:rPr lang="en-GB" dirty="0"/>
              <a:t> | </a:t>
            </a:r>
            <a:r>
              <a:rPr lang="de-DE" b="1"/>
              <a:t>Optimal Construction of Matrix Product Operators and Tree Tensor Network Operators</a:t>
            </a:r>
            <a:endParaRPr lang="en-US"/>
          </a:p>
        </p:txBody>
      </p:sp>
    </p:spTree>
    <p:extLst>
      <p:ext uri="{BB962C8B-B14F-4D97-AF65-F5344CB8AC3E}">
        <p14:creationId xmlns:p14="http://schemas.microsoft.com/office/powerpoint/2010/main" val="140976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0DF722-258D-CE02-C842-BD7155D06166}"/>
              </a:ext>
            </a:extLst>
          </p:cNvPr>
          <p:cNvSpPr txBox="1"/>
          <p:nvPr/>
        </p:nvSpPr>
        <p:spPr>
          <a:xfrm>
            <a:off x="319091" y="819077"/>
            <a:ext cx="7402510" cy="3545533"/>
          </a:xfrm>
          <a:prstGeom prst="rect">
            <a:avLst/>
          </a:prstGeom>
          <a:ln w="9525">
            <a:noFill/>
            <a:miter lim="800000"/>
            <a:headEnd/>
            <a:tailEnd/>
          </a:ln>
        </p:spPr>
        <p:txBody>
          <a:bodyPr vert="horz" wrap="square" lIns="0" tIns="0" rIns="0" bIns="0" numCol="1" anchor="t" anchorCtr="0" compatLnSpc="1">
            <a:prstTxWarp prst="textNoShape">
              <a:avLst/>
            </a:prstTxWarp>
            <a:normAutofit/>
          </a:bodyPr>
          <a:lstStyle/>
          <a:p>
            <a:pPr marL="285750" indent="-285750" eaLnBrk="0" hangingPunct="0">
              <a:lnSpc>
                <a:spcPct val="150000"/>
              </a:lnSpc>
              <a:spcAft>
                <a:spcPts val="600"/>
              </a:spcAft>
              <a:buFont typeface="Arial" panose="020B0604020202020204" pitchFamily="34" charset="0"/>
              <a:buChar char="•"/>
            </a:pPr>
            <a:r>
              <a:rPr lang="en-GB" sz="1400" kern="1200" noProof="0" dirty="0">
                <a:latin typeface="+mn-lt"/>
                <a:ea typeface="+mn-ea"/>
                <a:cs typeface="+mn-cs"/>
              </a:rPr>
              <a:t>There is substantial scope for refining the system. Further tuning of hyperparameters, experimenting with different network architectures, and integrating more sophisticated learning strategies could potentially enhance performance. </a:t>
            </a:r>
          </a:p>
          <a:p>
            <a:pPr marL="285750" indent="-285750" eaLnBrk="0" hangingPunct="0">
              <a:lnSpc>
                <a:spcPct val="150000"/>
              </a:lnSpc>
              <a:spcAft>
                <a:spcPts val="600"/>
              </a:spcAft>
              <a:buFont typeface="Arial" panose="020B0604020202020204" pitchFamily="34" charset="0"/>
              <a:buChar char="•"/>
            </a:pPr>
            <a:r>
              <a:rPr lang="en-GB" sz="1400" kern="1200" noProof="0" dirty="0">
                <a:latin typeface="+mn-lt"/>
                <a:ea typeface="+mn-ea"/>
                <a:cs typeface="+mn-cs"/>
              </a:rPr>
              <a:t>Additionally, incorporating more detailed feedback mechanisms to adjust learning processes in real-time could address some of the shortcomings encountered in this initial implementation. </a:t>
            </a:r>
          </a:p>
          <a:p>
            <a:pPr marL="285750" indent="-285750" eaLnBrk="0" hangingPunct="0">
              <a:lnSpc>
                <a:spcPct val="150000"/>
              </a:lnSpc>
              <a:spcAft>
                <a:spcPts val="600"/>
              </a:spcAft>
              <a:buFont typeface="Arial" panose="020B0604020202020204" pitchFamily="34" charset="0"/>
              <a:buChar char="•"/>
            </a:pPr>
            <a:r>
              <a:rPr lang="en-GB" sz="1400" kern="1200" noProof="0" dirty="0">
                <a:latin typeface="+mn-lt"/>
                <a:ea typeface="+mn-ea"/>
                <a:cs typeface="+mn-cs"/>
              </a:rPr>
              <a:t>Continued research and experimentation are essential to unlock the full potential of combining DRL with GNN for complex scheduling tasks, aiming to eventually surpass traditional methods in both efficiency and adaptability.</a:t>
            </a:r>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90613"/>
            <a:ext cx="7673966" cy="380810"/>
          </a:xfrm>
        </p:spPr>
        <p:txBody>
          <a:bodyPr vert="horz" wrap="square" lIns="0" tIns="0" rIns="0" bIns="0" numCol="1" anchor="t" anchorCtr="0" compatLnSpc="1">
            <a:prstTxWarp prst="textNoShape">
              <a:avLst/>
            </a:prstTxWarp>
            <a:normAutofit/>
          </a:bodyPr>
          <a:lstStyle/>
          <a:p>
            <a:r>
              <a:rPr lang="en-GB" b="0" kern="1200" noProof="0" dirty="0">
                <a:latin typeface="+mj-lt"/>
                <a:ea typeface="+mj-ea"/>
                <a:cs typeface="+mj-cs"/>
              </a:rPr>
              <a:t>Conclusion - Discussion</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vert="horz" lIns="0" tIns="45720" rIns="0" bIns="45720" rtlCol="0" anchor="ctr">
            <a:normAutofit/>
          </a:bodyPr>
          <a:lstStyle/>
          <a:p>
            <a:pPr>
              <a:spcAft>
                <a:spcPts val="600"/>
              </a:spcAft>
            </a:pPr>
            <a:fld id="{CE58CB1E-F828-4F11-99E0-327109AF9DA4}" type="slidenum">
              <a:rPr lang="en-GB" smtClean="0"/>
              <a:pPr>
                <a:spcAft>
                  <a:spcPts val="600"/>
                </a:spcAft>
              </a:pPr>
              <a:t>19</a:t>
            </a:fld>
            <a:endParaRPr lang="en-GB"/>
          </a:p>
        </p:txBody>
      </p:sp>
      <p:sp>
        <p:nvSpPr>
          <p:cNvPr id="6" name="Fußzeilenplatzhalter 3">
            <a:extLst>
              <a:ext uri="{FF2B5EF4-FFF2-40B4-BE49-F238E27FC236}">
                <a16:creationId xmlns:a16="http://schemas.microsoft.com/office/drawing/2014/main" id="{6599C914-DBC6-BBCF-5F41-79F76626E54B}"/>
              </a:ext>
            </a:extLst>
          </p:cNvPr>
          <p:cNvSpPr>
            <a:spLocks noGrp="1"/>
          </p:cNvSpPr>
          <p:nvPr>
            <p:ph type="ftr" sz="quarter" idx="3"/>
          </p:nvPr>
        </p:nvSpPr>
        <p:spPr>
          <a:xfrm>
            <a:off x="311162" y="4854985"/>
            <a:ext cx="8045536" cy="273844"/>
          </a:xfrm>
        </p:spPr>
        <p:txBody>
          <a:bodyPr vert="horz" lIns="0" tIns="45720" rIns="0" bIns="45720" rtlCol="0" anchor="ctr">
            <a:normAutofit/>
          </a:bodyPr>
          <a:lstStyle/>
          <a:p>
            <a:pPr>
              <a:spcAft>
                <a:spcPts val="600"/>
              </a:spcAft>
            </a:pPr>
            <a:r>
              <a:rPr lang="en-GB" dirty="0"/>
              <a:t>Hazar </a:t>
            </a:r>
            <a:r>
              <a:rPr lang="en-GB"/>
              <a:t>Cakir</a:t>
            </a:r>
            <a:r>
              <a:rPr lang="en-GB" dirty="0"/>
              <a:t> | </a:t>
            </a:r>
            <a:r>
              <a:rPr lang="de-DE" b="1"/>
              <a:t>Optimal Construction of Matrix Product Operators and Tree Tensor Network Operators</a:t>
            </a:r>
            <a:endParaRPr lang="en-US"/>
          </a:p>
        </p:txBody>
      </p:sp>
    </p:spTree>
    <p:extLst>
      <p:ext uri="{BB962C8B-B14F-4D97-AF65-F5344CB8AC3E}">
        <p14:creationId xmlns:p14="http://schemas.microsoft.com/office/powerpoint/2010/main" val="347736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p:txBody>
          <a:bodyPr/>
          <a:lstStyle/>
          <a:p>
            <a:endParaRPr lang="en-US" dirty="0"/>
          </a:p>
          <a:p>
            <a:r>
              <a:rPr lang="en-US" sz="1600" dirty="0"/>
              <a:t>What I am going to talk about today:</a:t>
            </a:r>
          </a:p>
          <a:p>
            <a:pPr marL="461963" lvl="1" indent="-285750">
              <a:lnSpc>
                <a:spcPct val="150000"/>
              </a:lnSpc>
              <a:buFont typeface="Arial" panose="020B0604020202020204" pitchFamily="34" charset="0"/>
              <a:buChar char="•"/>
            </a:pPr>
            <a:r>
              <a:rPr lang="en-GB" sz="1600" dirty="0"/>
              <a:t>Summary of the Project</a:t>
            </a:r>
          </a:p>
          <a:p>
            <a:pPr marL="461963" lvl="1" indent="-285750">
              <a:lnSpc>
                <a:spcPct val="150000"/>
              </a:lnSpc>
              <a:buFont typeface="Arial" panose="020B0604020202020204" pitchFamily="34" charset="0"/>
              <a:buChar char="•"/>
            </a:pPr>
            <a:r>
              <a:rPr lang="en-GB" sz="1600" dirty="0"/>
              <a:t>Problem Definition and Motivation</a:t>
            </a:r>
          </a:p>
          <a:p>
            <a:pPr marL="461963" lvl="1" indent="-285750">
              <a:lnSpc>
                <a:spcPct val="150000"/>
              </a:lnSpc>
              <a:buFont typeface="Arial" panose="020B0604020202020204" pitchFamily="34" charset="0"/>
              <a:buChar char="•"/>
            </a:pPr>
            <a:r>
              <a:rPr lang="en-GB" sz="1600" dirty="0"/>
              <a:t>Algorithm and Implementation details:</a:t>
            </a:r>
          </a:p>
          <a:p>
            <a:pPr marL="461963" lvl="1" indent="-285750">
              <a:lnSpc>
                <a:spcPct val="150000"/>
              </a:lnSpc>
              <a:buFont typeface="Arial" panose="020B0604020202020204" pitchFamily="34" charset="0"/>
              <a:buChar char="•"/>
            </a:pPr>
            <a:r>
              <a:rPr lang="en-GB" sz="1600" dirty="0"/>
              <a:t>Results and Analysis</a:t>
            </a:r>
          </a:p>
          <a:p>
            <a:pPr marL="461963" lvl="1" indent="-285750">
              <a:lnSpc>
                <a:spcPct val="150000"/>
              </a:lnSpc>
              <a:buFont typeface="Arial" panose="020B0604020202020204" pitchFamily="34" charset="0"/>
              <a:buChar char="•"/>
            </a:pPr>
            <a:r>
              <a:rPr lang="en-GB" sz="1600" dirty="0"/>
              <a:t>Discussions and Q/A</a:t>
            </a:r>
            <a:r>
              <a:rPr lang="en-GB" dirty="0"/>
              <a:t>	</a:t>
            </a:r>
          </a:p>
          <a:p>
            <a:r>
              <a:rPr lang="en-GB" dirty="0"/>
              <a:t>	</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2</a:t>
            </a:fld>
            <a:endParaRPr lang="en-GB" noProof="0"/>
          </a:p>
        </p:txBody>
      </p:sp>
      <p:sp>
        <p:nvSpPr>
          <p:cNvPr id="4" name="Fußzeilenplatzhalter 3">
            <a:extLst>
              <a:ext uri="{FF2B5EF4-FFF2-40B4-BE49-F238E27FC236}">
                <a16:creationId xmlns:a16="http://schemas.microsoft.com/office/drawing/2014/main" id="{6EBF48A5-4419-49ED-974E-51DAC4681572}"/>
              </a:ext>
            </a:extLst>
          </p:cNvPr>
          <p:cNvSpPr>
            <a:spLocks noGrp="1"/>
          </p:cNvSpPr>
          <p:nvPr>
            <p:ph type="ftr" sz="quarter" idx="3"/>
          </p:nvPr>
        </p:nvSpPr>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Introduction</a:t>
            </a:r>
          </a:p>
        </p:txBody>
      </p:sp>
    </p:spTree>
    <p:extLst>
      <p:ext uri="{BB962C8B-B14F-4D97-AF65-F5344CB8AC3E}">
        <p14:creationId xmlns:p14="http://schemas.microsoft.com/office/powerpoint/2010/main" val="169763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A6427FD-D5BD-4359-BCCB-699E3FBF1B1C}"/>
              </a:ext>
            </a:extLst>
          </p:cNvPr>
          <p:cNvSpPr>
            <a:spLocks noGrp="1"/>
          </p:cNvSpPr>
          <p:nvPr>
            <p:ph idx="1"/>
          </p:nvPr>
        </p:nvSpPr>
        <p:spPr>
          <a:xfrm>
            <a:off x="319090" y="274320"/>
            <a:ext cx="8508999" cy="4421505"/>
          </a:xfrm>
        </p:spPr>
        <p:txBody>
          <a:bodyPr anchor="ctr"/>
          <a:lstStyle/>
          <a:p>
            <a:pPr algn="ctr"/>
            <a:r>
              <a:rPr lang="en-GB" sz="4400" dirty="0">
                <a:latin typeface="Edwardian Script ITC" panose="030303020407070D0804" pitchFamily="66" charset="77"/>
                <a:cs typeface="Arial"/>
              </a:rPr>
              <a:t>Thanks for listening!</a:t>
            </a:r>
          </a:p>
        </p:txBody>
      </p:sp>
      <p:sp>
        <p:nvSpPr>
          <p:cNvPr id="3" name="Foliennummernplatzhalter 2">
            <a:extLst>
              <a:ext uri="{FF2B5EF4-FFF2-40B4-BE49-F238E27FC236}">
                <a16:creationId xmlns:a16="http://schemas.microsoft.com/office/drawing/2014/main" id="{E4ACD6A1-0278-4121-B3AB-DBB1CE37D070}"/>
              </a:ext>
            </a:extLst>
          </p:cNvPr>
          <p:cNvSpPr>
            <a:spLocks noGrp="1"/>
          </p:cNvSpPr>
          <p:nvPr>
            <p:ph type="sldNum" sz="quarter" idx="4"/>
          </p:nvPr>
        </p:nvSpPr>
        <p:spPr/>
        <p:txBody>
          <a:bodyPr/>
          <a:lstStyle/>
          <a:p>
            <a:fld id="{CE58CB1E-F828-4F11-99E0-327109AF9DA4}" type="slidenum">
              <a:rPr lang="de-DE" smtClean="0"/>
              <a:pPr/>
              <a:t>20</a:t>
            </a:fld>
            <a:endParaRPr lang="de-DE" dirty="0"/>
          </a:p>
        </p:txBody>
      </p:sp>
      <p:sp>
        <p:nvSpPr>
          <p:cNvPr id="5" name="Fußzeilenplatzhalter 3">
            <a:extLst>
              <a:ext uri="{FF2B5EF4-FFF2-40B4-BE49-F238E27FC236}">
                <a16:creationId xmlns:a16="http://schemas.microsoft.com/office/drawing/2014/main" id="{F1328379-6EBB-12AF-DFB3-5F30C3E89963}"/>
              </a:ext>
            </a:extLst>
          </p:cNvPr>
          <p:cNvSpPr>
            <a:spLocks noGrp="1"/>
          </p:cNvSpPr>
          <p:nvPr>
            <p:ph type="ftr" sz="quarter" idx="3"/>
          </p:nvPr>
        </p:nvSpPr>
        <p:spPr>
          <a:xfrm>
            <a:off x="311162" y="4854985"/>
            <a:ext cx="8045536" cy="273844"/>
          </a:xfrm>
        </p:spPr>
        <p:txBody>
          <a:bodyPr/>
          <a:lstStyle/>
          <a:p>
            <a:r>
              <a:rPr lang="en-GB" dirty="0"/>
              <a:t>Hazar </a:t>
            </a:r>
            <a:r>
              <a:rPr lang="en-GB" dirty="0" err="1"/>
              <a:t>Cakir</a:t>
            </a:r>
            <a:r>
              <a:rPr lang="en-GB" dirty="0"/>
              <a:t> | </a:t>
            </a:r>
            <a:r>
              <a:rPr lang="de-DE" b="1" dirty="0">
                <a:solidFill>
                  <a:schemeClr val="bg1">
                    <a:lumMod val="95000"/>
                  </a:schemeClr>
                </a:solidFill>
              </a:rPr>
              <a:t>Optimal Construction </a:t>
            </a:r>
            <a:r>
              <a:rPr lang="de-DE" b="1" dirty="0" err="1">
                <a:solidFill>
                  <a:schemeClr val="bg1">
                    <a:lumMod val="95000"/>
                  </a:schemeClr>
                </a:solidFill>
              </a:rPr>
              <a:t>of</a:t>
            </a:r>
            <a:r>
              <a:rPr lang="de-DE" b="1" dirty="0">
                <a:solidFill>
                  <a:schemeClr val="bg1">
                    <a:lumMod val="95000"/>
                  </a:schemeClr>
                </a:solidFill>
              </a:rPr>
              <a:t> Matrix </a:t>
            </a:r>
            <a:r>
              <a:rPr lang="de-DE" b="1" dirty="0" err="1">
                <a:solidFill>
                  <a:schemeClr val="bg1">
                    <a:lumMod val="95000"/>
                  </a:schemeClr>
                </a:solidFill>
              </a:rPr>
              <a:t>Product</a:t>
            </a:r>
            <a:r>
              <a:rPr lang="de-DE" b="1" dirty="0">
                <a:solidFill>
                  <a:schemeClr val="bg1">
                    <a:lumMod val="95000"/>
                  </a:schemeClr>
                </a:solidFill>
              </a:rPr>
              <a:t> Operators and </a:t>
            </a:r>
            <a:r>
              <a:rPr lang="de-DE" b="1" dirty="0" err="1">
                <a:solidFill>
                  <a:schemeClr val="bg1">
                    <a:lumMod val="95000"/>
                  </a:schemeClr>
                </a:solidFill>
              </a:rPr>
              <a:t>Tree</a:t>
            </a:r>
            <a:r>
              <a:rPr lang="de-DE" b="1" dirty="0">
                <a:solidFill>
                  <a:schemeClr val="bg1">
                    <a:lumMod val="95000"/>
                  </a:schemeClr>
                </a:solidFill>
              </a:rPr>
              <a:t> Tensor Network Operators</a:t>
            </a:r>
            <a:endParaRPr lang="en-US" dirty="0">
              <a:solidFill>
                <a:schemeClr val="bg1">
                  <a:lumMod val="95000"/>
                </a:schemeClr>
              </a:solidFill>
            </a:endParaRPr>
          </a:p>
        </p:txBody>
      </p:sp>
    </p:spTree>
    <p:extLst>
      <p:ext uri="{BB962C8B-B14F-4D97-AF65-F5344CB8AC3E}">
        <p14:creationId xmlns:p14="http://schemas.microsoft.com/office/powerpoint/2010/main" val="37661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p:txBody>
          <a:bodyPr/>
          <a:lstStyle/>
          <a:p>
            <a:endParaRPr lang="en-US" dirty="0"/>
          </a:p>
          <a:p>
            <a:r>
              <a:rPr lang="en-GB" b="1" dirty="0"/>
              <a:t>  Main goal:</a:t>
            </a:r>
          </a:p>
          <a:p>
            <a:pPr marL="461963" lvl="1" indent="-285750">
              <a:buFont typeface="Arial" panose="020B0604020202020204" pitchFamily="34" charset="0"/>
              <a:buChar char="•"/>
            </a:pPr>
            <a:r>
              <a:rPr lang="en-GB" dirty="0"/>
              <a:t>Development of Deep Reinforcement Learning models to optimize job scheduling on a production line with the help of Graph Neural Networks</a:t>
            </a:r>
          </a:p>
          <a:p>
            <a:pPr marL="461963" lvl="1" indent="-285750">
              <a:buFont typeface="Arial" panose="020B0604020202020204" pitchFamily="34" charset="0"/>
              <a:buChar char="•"/>
            </a:pPr>
            <a:endParaRPr lang="en-GB" dirty="0"/>
          </a:p>
          <a:p>
            <a:pPr marL="519113" lvl="1" indent="-342900">
              <a:buFont typeface="+mj-lt"/>
              <a:buAutoNum type="arabicPeriod"/>
            </a:pPr>
            <a:r>
              <a:rPr lang="en-GB" b="1" dirty="0"/>
              <a:t>Development of Environment Model and Heuristic and PPO Agents</a:t>
            </a:r>
          </a:p>
          <a:p>
            <a:pPr marL="646113" lvl="2" indent="-285750">
              <a:buFont typeface="Wingdings" pitchFamily="2" charset="2"/>
              <a:buChar char="§"/>
            </a:pPr>
            <a:r>
              <a:rPr lang="en-GB" dirty="0"/>
              <a:t>To represent the problem, we first designed and implemented an environment model incorporating all relevant problem properties. Next, we implemented a heuristic model and a standard PPO model as the foundation.</a:t>
            </a:r>
          </a:p>
          <a:p>
            <a:pPr marL="646113" lvl="2" indent="-285750">
              <a:buFont typeface="Wingdings" pitchFamily="2" charset="2"/>
              <a:buChar char="§"/>
            </a:pPr>
            <a:endParaRPr lang="en-GB" dirty="0"/>
          </a:p>
          <a:p>
            <a:pPr marL="519113" lvl="1" indent="-342900">
              <a:buFont typeface="+mj-lt"/>
              <a:buAutoNum type="arabicPeriod"/>
            </a:pPr>
            <a:r>
              <a:rPr lang="en-GB" b="1" dirty="0"/>
              <a:t>Implementing the Graph Neural Network approach</a:t>
            </a:r>
          </a:p>
          <a:p>
            <a:pPr marL="646113" lvl="2" indent="-285750">
              <a:buFont typeface="Wingdings" pitchFamily="2" charset="2"/>
              <a:buChar char="§"/>
            </a:pPr>
            <a:r>
              <a:rPr lang="en-GB" dirty="0"/>
              <a:t>As a unique contribution to the project, we implemented and tested a novel approach using graph neural networks for flexible state representation. This new method was then compared with previous models.</a:t>
            </a:r>
          </a:p>
          <a:p>
            <a:pPr marL="646113" lvl="2" indent="-285750">
              <a:buFont typeface="Wingdings" pitchFamily="2" charset="2"/>
              <a:buChar char="Ø"/>
            </a:pPr>
            <a:endParaRPr lang="en-GB" dirty="0"/>
          </a:p>
          <a:p>
            <a:endParaRPr lang="en-GB" dirty="0"/>
          </a:p>
          <a:p>
            <a:r>
              <a:rPr lang="en-GB" dirty="0"/>
              <a:t>	</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3</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Project Summary</a:t>
            </a:r>
          </a:p>
        </p:txBody>
      </p:sp>
      <p:sp>
        <p:nvSpPr>
          <p:cNvPr id="7" name="Fußzeilenplatzhalter 3">
            <a:extLst>
              <a:ext uri="{FF2B5EF4-FFF2-40B4-BE49-F238E27FC236}">
                <a16:creationId xmlns:a16="http://schemas.microsoft.com/office/drawing/2014/main" id="{AC3F8C69-EE58-487B-3A56-E2BDA52104AA}"/>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Tree>
    <p:extLst>
      <p:ext uri="{BB962C8B-B14F-4D97-AF65-F5344CB8AC3E}">
        <p14:creationId xmlns:p14="http://schemas.microsoft.com/office/powerpoint/2010/main" val="136341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p:txBody>
          <a:bodyPr/>
          <a:lstStyle/>
          <a:p>
            <a:endParaRPr lang="en-GB" dirty="0"/>
          </a:p>
          <a:p>
            <a:pPr marL="285750" indent="-285750">
              <a:buFont typeface="Arial" panose="020B0604020202020204" pitchFamily="34" charset="0"/>
              <a:buChar char="•"/>
            </a:pPr>
            <a:r>
              <a:rPr lang="en-GB" dirty="0"/>
              <a:t>Job Shop Scheduling Problems (JSSP) involve the assignment and sequencing of jobs to machines. Each job in JSSP comprises a series of tasks that need to be completed in a specific order.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4</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19493"/>
            <a:ext cx="7673966" cy="380810"/>
          </a:xfrm>
        </p:spPr>
        <p:txBody>
          <a:bodyPr/>
          <a:lstStyle/>
          <a:p>
            <a:r>
              <a:rPr lang="en-GB" dirty="0"/>
              <a:t>Problem Definition - Environment</a:t>
            </a:r>
          </a:p>
        </p:txBody>
      </p:sp>
      <p:sp>
        <p:nvSpPr>
          <p:cNvPr id="4" name="Fußzeilenplatzhalter 3">
            <a:extLst>
              <a:ext uri="{FF2B5EF4-FFF2-40B4-BE49-F238E27FC236}">
                <a16:creationId xmlns:a16="http://schemas.microsoft.com/office/drawing/2014/main" id="{16CB40B3-25A8-67B7-1C90-0216F8D527D5}"/>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pic>
        <p:nvPicPr>
          <p:cNvPr id="7" name="Picture 6">
            <a:extLst>
              <a:ext uri="{FF2B5EF4-FFF2-40B4-BE49-F238E27FC236}">
                <a16:creationId xmlns:a16="http://schemas.microsoft.com/office/drawing/2014/main" id="{02B29FA0-7D42-2125-43F1-FD194479E206}"/>
              </a:ext>
            </a:extLst>
          </p:cNvPr>
          <p:cNvPicPr>
            <a:picLocks noChangeAspect="1"/>
          </p:cNvPicPr>
          <p:nvPr/>
        </p:nvPicPr>
        <p:blipFill>
          <a:blip r:embed="rId3"/>
          <a:stretch>
            <a:fillRect/>
          </a:stretch>
        </p:blipFill>
        <p:spPr>
          <a:xfrm>
            <a:off x="2434437" y="1848426"/>
            <a:ext cx="4023514" cy="2655517"/>
          </a:xfrm>
          <a:prstGeom prst="rect">
            <a:avLst/>
          </a:prstGeom>
          <a:noFill/>
          <a:ln w="9525">
            <a:noFill/>
            <a:miter lim="800000"/>
            <a:headEnd/>
            <a:tailEnd/>
          </a:ln>
        </p:spPr>
      </p:pic>
    </p:spTree>
    <p:extLst>
      <p:ext uri="{BB962C8B-B14F-4D97-AF65-F5344CB8AC3E}">
        <p14:creationId xmlns:p14="http://schemas.microsoft.com/office/powerpoint/2010/main" val="327853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D63168-5AF0-75F6-0701-9DF104A32153}"/>
              </a:ext>
            </a:extLst>
          </p:cNvPr>
          <p:cNvPicPr>
            <a:picLocks noChangeAspect="1"/>
          </p:cNvPicPr>
          <p:nvPr/>
        </p:nvPicPr>
        <p:blipFill>
          <a:blip r:embed="rId3"/>
          <a:stretch>
            <a:fillRect/>
          </a:stretch>
        </p:blipFill>
        <p:spPr>
          <a:xfrm>
            <a:off x="311162" y="335638"/>
            <a:ext cx="6776100" cy="4472223"/>
          </a:xfrm>
          <a:prstGeom prst="rect">
            <a:avLst/>
          </a:prstGeom>
          <a:noFill/>
          <a:ln w="9525">
            <a:noFill/>
            <a:miter lim="800000"/>
            <a:headEnd/>
            <a:tailEnd/>
          </a:ln>
        </p:spPr>
      </p:pic>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a:xfrm>
            <a:off x="8356698" y="4854985"/>
            <a:ext cx="470236" cy="273844"/>
          </a:xfrm>
        </p:spPr>
        <p:txBody>
          <a:bodyPr anchor="ctr">
            <a:normAutofit/>
          </a:bodyPr>
          <a:lstStyle/>
          <a:p>
            <a:pPr>
              <a:spcAft>
                <a:spcPts val="600"/>
              </a:spcAft>
            </a:pPr>
            <a:fld id="{CE58CB1E-F828-4F11-99E0-327109AF9DA4}" type="slidenum">
              <a:rPr lang="en-GB" noProof="0" smtClean="0"/>
              <a:pPr>
                <a:spcAft>
                  <a:spcPts val="600"/>
                </a:spcAft>
              </a:pPr>
              <a:t>5</a:t>
            </a:fld>
            <a:endParaRPr lang="en-GB" noProof="0"/>
          </a:p>
        </p:txBody>
      </p:sp>
      <p:sp>
        <p:nvSpPr>
          <p:cNvPr id="4" name="Fußzeilenplatzhalter 3">
            <a:extLst>
              <a:ext uri="{FF2B5EF4-FFF2-40B4-BE49-F238E27FC236}">
                <a16:creationId xmlns:a16="http://schemas.microsoft.com/office/drawing/2014/main" id="{16CB40B3-25A8-67B7-1C90-0216F8D527D5}"/>
              </a:ext>
            </a:extLst>
          </p:cNvPr>
          <p:cNvSpPr>
            <a:spLocks noGrp="1"/>
          </p:cNvSpPr>
          <p:nvPr>
            <p:ph type="ftr" sz="quarter" idx="3"/>
          </p:nvPr>
        </p:nvSpPr>
        <p:spPr>
          <a:xfrm>
            <a:off x="311162" y="4854985"/>
            <a:ext cx="8045536" cy="273844"/>
          </a:xfrm>
        </p:spPr>
        <p:txBody>
          <a:bodyPr anchor="ctr">
            <a:normAutofit/>
          </a:bodyPr>
          <a:lstStyle/>
          <a:p>
            <a:pPr>
              <a:spcAft>
                <a:spcPts val="600"/>
              </a:spcAft>
            </a:pPr>
            <a:r>
              <a:rPr lang="en-GB"/>
              <a:t>Hazar Cakir | </a:t>
            </a:r>
            <a:r>
              <a:rPr lang="de-DE" b="1"/>
              <a:t>Using Graph Neural Networks to Solve Scheduling Problems</a:t>
            </a:r>
            <a:endParaRPr lang="en-US"/>
          </a:p>
        </p:txBody>
      </p:sp>
      <p:sp>
        <p:nvSpPr>
          <p:cNvPr id="7" name="TextBox 6">
            <a:extLst>
              <a:ext uri="{FF2B5EF4-FFF2-40B4-BE49-F238E27FC236}">
                <a16:creationId xmlns:a16="http://schemas.microsoft.com/office/drawing/2014/main" id="{79DABAB6-41F3-B741-9E0D-EB181DF4E154}"/>
              </a:ext>
            </a:extLst>
          </p:cNvPr>
          <p:cNvSpPr txBox="1"/>
          <p:nvPr/>
        </p:nvSpPr>
        <p:spPr>
          <a:xfrm>
            <a:off x="7087262" y="853440"/>
            <a:ext cx="1504554" cy="1660839"/>
          </a:xfrm>
          <a:prstGeom prst="rect">
            <a:avLst/>
          </a:prstGeom>
          <a:noFill/>
        </p:spPr>
        <p:txBody>
          <a:bodyPr wrap="square" lIns="0" tIns="0" rIns="0" bIns="0" rtlCol="0">
            <a:spAutoFit/>
          </a:bodyPr>
          <a:lstStyle/>
          <a:p>
            <a:pPr>
              <a:lnSpc>
                <a:spcPct val="114000"/>
              </a:lnSpc>
            </a:pPr>
            <a:r>
              <a:rPr lang="en-DE" sz="1600" dirty="0">
                <a:latin typeface="+mn-lt"/>
              </a:rPr>
              <a:t>Products:</a:t>
            </a:r>
          </a:p>
          <a:p>
            <a:pPr marL="285750" indent="-285750">
              <a:lnSpc>
                <a:spcPct val="114000"/>
              </a:lnSpc>
              <a:buFontTx/>
              <a:buChar char="-"/>
            </a:pPr>
            <a:r>
              <a:rPr lang="en-DE" sz="1600" dirty="0">
                <a:solidFill>
                  <a:srgbClr val="C00000"/>
                </a:solidFill>
                <a:latin typeface="+mn-lt"/>
              </a:rPr>
              <a:t>Product_1</a:t>
            </a:r>
          </a:p>
          <a:p>
            <a:pPr marL="285750" indent="-285750">
              <a:lnSpc>
                <a:spcPct val="114000"/>
              </a:lnSpc>
              <a:buFontTx/>
              <a:buChar char="-"/>
            </a:pPr>
            <a:r>
              <a:rPr lang="en-DE" sz="1600" dirty="0">
                <a:solidFill>
                  <a:schemeClr val="tx2">
                    <a:lumMod val="75000"/>
                    <a:lumOff val="25000"/>
                  </a:schemeClr>
                </a:solidFill>
                <a:latin typeface="+mn-lt"/>
              </a:rPr>
              <a:t>Product_2</a:t>
            </a:r>
          </a:p>
          <a:p>
            <a:pPr marL="285750" indent="-285750">
              <a:lnSpc>
                <a:spcPct val="114000"/>
              </a:lnSpc>
              <a:buFontTx/>
              <a:buChar char="-"/>
            </a:pPr>
            <a:r>
              <a:rPr lang="en-DE" sz="1600" dirty="0">
                <a:solidFill>
                  <a:srgbClr val="00B050"/>
                </a:solidFill>
                <a:latin typeface="+mn-lt"/>
              </a:rPr>
              <a:t>Product_3</a:t>
            </a:r>
          </a:p>
          <a:p>
            <a:pPr>
              <a:lnSpc>
                <a:spcPct val="114000"/>
              </a:lnSpc>
            </a:pPr>
            <a:endParaRPr lang="en-DE" sz="1600" dirty="0">
              <a:latin typeface="+mn-lt"/>
            </a:endParaRPr>
          </a:p>
          <a:p>
            <a:pPr marL="285750" indent="-285750">
              <a:lnSpc>
                <a:spcPct val="114000"/>
              </a:lnSpc>
              <a:buFontTx/>
              <a:buChar char="-"/>
            </a:pPr>
            <a:endParaRPr lang="en-DE" sz="1600" dirty="0" err="1">
              <a:latin typeface="+mn-lt"/>
            </a:endParaRPr>
          </a:p>
        </p:txBody>
      </p:sp>
    </p:spTree>
    <p:extLst>
      <p:ext uri="{BB962C8B-B14F-4D97-AF65-F5344CB8AC3E}">
        <p14:creationId xmlns:p14="http://schemas.microsoft.com/office/powerpoint/2010/main" val="174649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p:txBody>
          <a:bodyPr/>
          <a:lstStyle/>
          <a:p>
            <a:r>
              <a:rPr lang="en-GB" b="1" dirty="0"/>
              <a:t>Operation and Resource Compatibility</a:t>
            </a:r>
          </a:p>
          <a:p>
            <a:endParaRPr lang="en-GB" dirty="0"/>
          </a:p>
          <a:p>
            <a:pPr lvl="1"/>
            <a:r>
              <a:rPr lang="en-GB" dirty="0"/>
              <a:t>The compatibility between operations and resources varies depending on the product type. For example, "Operation 1" at stage 1 may have different compatible resources for "Product 1" compared to "Product 2", even within the same stage.</a:t>
            </a:r>
          </a:p>
          <a:p>
            <a:pPr marL="0" lvl="1" indent="0">
              <a:buNone/>
            </a:pPr>
            <a:endParaRPr lang="en-GB" dirty="0"/>
          </a:p>
          <a:p>
            <a:r>
              <a:rPr lang="en-GB" b="1" dirty="0"/>
              <a:t>Set-up and Processing Times</a:t>
            </a:r>
          </a:p>
          <a:p>
            <a:endParaRPr lang="en-GB" dirty="0"/>
          </a:p>
          <a:p>
            <a:pPr marL="285750" indent="-285750">
              <a:buFont typeface="Arial" panose="020B0604020202020204" pitchFamily="34" charset="0"/>
              <a:buChar char="•"/>
            </a:pPr>
            <a:r>
              <a:rPr lang="en-GB" dirty="0"/>
              <a:t>Each product type has associated "Set-up Times" and "Processing Times" when processed on a resource. The processing time refers to the duration required to manufacture a given product type on that resource.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Set-up time is the period needed to prepare the resource for processing a different type of product. If successive products processed on a resource are of the same type, the set-up time is effectively zero. However, switching between different product types incurs a specific set-up time.</a:t>
            </a:r>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6</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19493"/>
            <a:ext cx="7673966" cy="380810"/>
          </a:xfrm>
        </p:spPr>
        <p:txBody>
          <a:bodyPr/>
          <a:lstStyle/>
          <a:p>
            <a:r>
              <a:rPr lang="en-GB" dirty="0"/>
              <a:t>Problem Definition - Environment</a:t>
            </a:r>
          </a:p>
        </p:txBody>
      </p:sp>
      <p:sp>
        <p:nvSpPr>
          <p:cNvPr id="4" name="Fußzeilenplatzhalter 3">
            <a:extLst>
              <a:ext uri="{FF2B5EF4-FFF2-40B4-BE49-F238E27FC236}">
                <a16:creationId xmlns:a16="http://schemas.microsoft.com/office/drawing/2014/main" id="{16CB40B3-25A8-67B7-1C90-0216F8D527D5}"/>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Tree>
    <p:extLst>
      <p:ext uri="{BB962C8B-B14F-4D97-AF65-F5344CB8AC3E}">
        <p14:creationId xmlns:p14="http://schemas.microsoft.com/office/powerpoint/2010/main" val="336451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p:txBody>
          <a:bodyPr/>
          <a:lstStyle/>
          <a:p>
            <a:r>
              <a:rPr lang="en-GB" b="1" dirty="0"/>
              <a:t>Flexibility in Resource Selection</a:t>
            </a:r>
          </a:p>
          <a:p>
            <a:endParaRPr lang="en-GB" dirty="0"/>
          </a:p>
          <a:p>
            <a:pPr marL="285750" indent="-285750">
              <a:buFont typeface="Arial" panose="020B0604020202020204" pitchFamily="34" charset="0"/>
              <a:buChar char="•"/>
            </a:pPr>
            <a:r>
              <a:rPr lang="en-GB" dirty="0"/>
              <a:t>A unique aspect of our scheduling problem is the flexibility in selecting resources within a stage for each order. Each operation in an order offers the possibility of choosing from among compatible resources in a stage. This choice represents a critical juncture in the decision-making process.</a:t>
            </a:r>
          </a:p>
          <a:p>
            <a:endParaRPr lang="en-GB" dirty="0"/>
          </a:p>
          <a:p>
            <a:pPr algn="l"/>
            <a:r>
              <a:rPr lang="en-GB" b="1" i="0" u="none" strike="noStrike" dirty="0">
                <a:solidFill>
                  <a:srgbClr val="000000"/>
                </a:solidFill>
                <a:effectLst/>
              </a:rPr>
              <a:t>Waiting Periods and Resource Management</a:t>
            </a:r>
          </a:p>
          <a:p>
            <a:pPr algn="l"/>
            <a:endParaRPr lang="en-GB" b="0" i="0" u="none" strike="noStrike" dirty="0">
              <a:solidFill>
                <a:srgbClr val="000000"/>
              </a:solidFill>
              <a:effectLst/>
            </a:endParaRPr>
          </a:p>
          <a:p>
            <a:pPr marL="285750" indent="-285750" algn="l">
              <a:buFont typeface="Arial" panose="020B0604020202020204" pitchFamily="34" charset="0"/>
              <a:buChar char="•"/>
            </a:pPr>
            <a:r>
              <a:rPr lang="en-GB" b="0" i="0" u="none" strike="noStrike" dirty="0">
                <a:solidFill>
                  <a:srgbClr val="000000"/>
                </a:solidFill>
                <a:effectLst/>
              </a:rPr>
              <a:t>Orders may experience waiting periods between stages after being processed by a resource, although they release the resource immediately following the processing time. This aspect is crucial for managing resource allocation and ensuring efficient flow through the production line.</a:t>
            </a:r>
          </a:p>
          <a:p>
            <a:endParaRPr lang="en-GB"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7</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a:xfrm>
            <a:off x="319091" y="219493"/>
            <a:ext cx="7673966" cy="380810"/>
          </a:xfrm>
        </p:spPr>
        <p:txBody>
          <a:bodyPr/>
          <a:lstStyle/>
          <a:p>
            <a:r>
              <a:rPr lang="en-GB" dirty="0"/>
              <a:t>Problem Definition - Environment</a:t>
            </a:r>
          </a:p>
        </p:txBody>
      </p:sp>
      <p:sp>
        <p:nvSpPr>
          <p:cNvPr id="4" name="Fußzeilenplatzhalter 3">
            <a:extLst>
              <a:ext uri="{FF2B5EF4-FFF2-40B4-BE49-F238E27FC236}">
                <a16:creationId xmlns:a16="http://schemas.microsoft.com/office/drawing/2014/main" id="{16CB40B3-25A8-67B7-1C90-0216F8D527D5}"/>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Tree>
    <p:extLst>
      <p:ext uri="{BB962C8B-B14F-4D97-AF65-F5344CB8AC3E}">
        <p14:creationId xmlns:p14="http://schemas.microsoft.com/office/powerpoint/2010/main" val="41655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a:xfrm>
            <a:off x="319090" y="717476"/>
            <a:ext cx="8508999" cy="3876749"/>
          </a:xfrm>
        </p:spPr>
        <p:txBody>
          <a:bodyPr/>
          <a:lstStyle/>
          <a:p>
            <a:pPr marL="646113" lvl="2" indent="-285750">
              <a:buFont typeface="Arial" panose="020B0604020202020204" pitchFamily="34" charset="0"/>
              <a:buChar char="•"/>
            </a:pPr>
            <a:endParaRPr lang="en-GB" dirty="0">
              <a:solidFill>
                <a:srgbClr val="000000"/>
              </a:solidFill>
            </a:endParaRPr>
          </a:p>
          <a:p>
            <a:pPr marL="285750" indent="-285750">
              <a:buFont typeface="Arial" panose="020B0604020202020204" pitchFamily="34" charset="0"/>
              <a:buChar char="•"/>
            </a:pPr>
            <a:r>
              <a:rPr lang="en-GB" b="0" i="0" u="none" strike="noStrike" dirty="0">
                <a:solidFill>
                  <a:srgbClr val="000000"/>
                </a:solidFill>
                <a:effectLst/>
              </a:rPr>
              <a:t>Our model comprises two key sub-models. The first is the GNN-State model, responsible for learning and representing the state of the environment. The second is the Actor-Critic model, which processes this state information to determine the appropriate actions. Both models are trained simultaneously, with the output from the GNN-State model serving as input for the Actor-Critic model.</a:t>
            </a:r>
          </a:p>
          <a:p>
            <a:pPr marL="285750" indent="-285750" algn="l">
              <a:buFont typeface="Arial" panose="020B0604020202020204" pitchFamily="34" charset="0"/>
              <a:buChar char="•"/>
            </a:pPr>
            <a:endParaRPr lang="en-GB" b="1" i="0" u="none" strike="noStrike" dirty="0">
              <a:solidFill>
                <a:srgbClr val="000000"/>
              </a:solidFill>
              <a:effectLst/>
            </a:endParaRPr>
          </a:p>
          <a:p>
            <a:pPr marL="285750" indent="-285750" algn="l">
              <a:buFont typeface="Arial" panose="020B0604020202020204" pitchFamily="34" charset="0"/>
              <a:buChar char="•"/>
            </a:pPr>
            <a:r>
              <a:rPr lang="en-GB" b="1" i="0" u="none" strike="noStrike" dirty="0">
                <a:solidFill>
                  <a:srgbClr val="000000"/>
                </a:solidFill>
                <a:effectLst/>
              </a:rPr>
              <a:t>GNN-State Model</a:t>
            </a:r>
          </a:p>
          <a:p>
            <a:pPr marL="646113" lvl="2" indent="-285750">
              <a:buFont typeface="Arial" panose="020B0604020202020204" pitchFamily="34" charset="0"/>
              <a:buChar char="•"/>
            </a:pPr>
            <a:r>
              <a:rPr lang="en-GB" b="0" i="0" u="none" strike="noStrike" dirty="0">
                <a:solidFill>
                  <a:srgbClr val="000000"/>
                </a:solidFill>
                <a:effectLst/>
              </a:rPr>
              <a:t>Learns and represents the state of the environment.</a:t>
            </a:r>
          </a:p>
          <a:p>
            <a:pPr marL="646113" lvl="2" indent="-285750">
              <a:buFont typeface="Arial" panose="020B0604020202020204" pitchFamily="34" charset="0"/>
              <a:buChar char="•"/>
            </a:pPr>
            <a:endParaRPr lang="en-GB" b="0" i="0" u="none" strike="noStrike" dirty="0">
              <a:solidFill>
                <a:srgbClr val="000000"/>
              </a:solidFill>
              <a:effectLst/>
            </a:endParaRPr>
          </a:p>
          <a:p>
            <a:pPr marL="285750" indent="-285750" algn="l">
              <a:buFont typeface="Arial" panose="020B0604020202020204" pitchFamily="34" charset="0"/>
              <a:buChar char="•"/>
            </a:pPr>
            <a:r>
              <a:rPr lang="en-GB" b="1" i="0" u="none" strike="noStrike" dirty="0">
                <a:solidFill>
                  <a:srgbClr val="000000"/>
                </a:solidFill>
                <a:effectLst/>
              </a:rPr>
              <a:t>Actor-Critic Model</a:t>
            </a:r>
            <a:endParaRPr lang="en-GB" dirty="0">
              <a:solidFill>
                <a:srgbClr val="000000"/>
              </a:solidFill>
            </a:endParaRPr>
          </a:p>
          <a:p>
            <a:pPr marL="646113" lvl="2" indent="-285750">
              <a:buFont typeface="Arial" panose="020B0604020202020204" pitchFamily="34" charset="0"/>
              <a:buChar char="•"/>
            </a:pPr>
            <a:r>
              <a:rPr lang="en-GB" b="0" i="0" u="none" strike="noStrike" dirty="0">
                <a:solidFill>
                  <a:srgbClr val="000000"/>
                </a:solidFill>
                <a:effectLst/>
              </a:rPr>
              <a:t>Processes the state to determine the appropriate actions.</a:t>
            </a:r>
          </a:p>
          <a:p>
            <a:pPr marL="646113" lvl="2" indent="-285750">
              <a:buFont typeface="Arial" panose="020B0604020202020204" pitchFamily="34" charset="0"/>
              <a:buChar char="•"/>
            </a:pPr>
            <a:r>
              <a:rPr lang="en-GB" b="0" i="0" u="none" strike="noStrike" dirty="0">
                <a:solidFill>
                  <a:srgbClr val="000000"/>
                </a:solidFill>
                <a:effectLst/>
              </a:rPr>
              <a:t>Trained simultaneously with the GNN-State model, using its output as input.</a:t>
            </a:r>
          </a:p>
          <a:p>
            <a:pPr marL="285750" indent="-285750">
              <a:buFont typeface="Arial" panose="020B0604020202020204" pitchFamily="34" charset="0"/>
              <a:buChar char="•"/>
            </a:pPr>
            <a:endParaRPr lang="en-GB" b="0" i="0" u="none" strike="noStrike" dirty="0">
              <a:solidFill>
                <a:srgbClr val="000000"/>
              </a:solidFill>
              <a:effectLst/>
            </a:endParaRPr>
          </a:p>
          <a:p>
            <a:pPr marL="285750" indent="-285750">
              <a:buFont typeface="Arial" panose="020B0604020202020204" pitchFamily="34" charset="0"/>
              <a:buChar char="•"/>
            </a:pPr>
            <a:endParaRPr lang="en-GB" b="0" i="0" u="none" strike="noStrike" dirty="0">
              <a:solidFill>
                <a:srgbClr val="000000"/>
              </a:solidFill>
              <a:effectLst/>
            </a:endParaRPr>
          </a:p>
          <a:p>
            <a:endParaRPr lang="en-US"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8</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Implementation - Models</a:t>
            </a:r>
          </a:p>
        </p:txBody>
      </p:sp>
      <p:sp>
        <p:nvSpPr>
          <p:cNvPr id="4" name="Fußzeilenplatzhalter 3">
            <a:extLst>
              <a:ext uri="{FF2B5EF4-FFF2-40B4-BE49-F238E27FC236}">
                <a16:creationId xmlns:a16="http://schemas.microsoft.com/office/drawing/2014/main" id="{E1B438D8-E14C-1150-6595-8B395D87C099}"/>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Tree>
    <p:extLst>
      <p:ext uri="{BB962C8B-B14F-4D97-AF65-F5344CB8AC3E}">
        <p14:creationId xmlns:p14="http://schemas.microsoft.com/office/powerpoint/2010/main" val="324068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FC3204D-D298-4A22-82C4-35AECD718D1A}"/>
              </a:ext>
            </a:extLst>
          </p:cNvPr>
          <p:cNvSpPr>
            <a:spLocks noGrp="1"/>
          </p:cNvSpPr>
          <p:nvPr>
            <p:ph idx="13"/>
          </p:nvPr>
        </p:nvSpPr>
        <p:spPr>
          <a:xfrm>
            <a:off x="319090" y="717476"/>
            <a:ext cx="8508999" cy="3876749"/>
          </a:xfrm>
        </p:spPr>
        <p:txBody>
          <a:bodyPr/>
          <a:lstStyle/>
          <a:p>
            <a:pPr algn="l"/>
            <a:endParaRPr lang="en-GB" b="1" i="0" u="none" strike="noStrike" dirty="0">
              <a:solidFill>
                <a:srgbClr val="000000"/>
              </a:solidFill>
              <a:effectLst/>
            </a:endParaRPr>
          </a:p>
          <a:p>
            <a:pPr algn="l"/>
            <a:r>
              <a:rPr lang="en-GB" b="1" i="0" u="none" strike="noStrike" dirty="0">
                <a:solidFill>
                  <a:srgbClr val="000000"/>
                </a:solidFill>
                <a:effectLst/>
              </a:rPr>
              <a:t>Deep Reinforcement Learning Approach</a:t>
            </a:r>
          </a:p>
          <a:p>
            <a:pPr algn="l"/>
            <a:endParaRPr lang="en-GB" b="0" i="0" u="none" strike="noStrike" dirty="0">
              <a:solidFill>
                <a:srgbClr val="000000"/>
              </a:solidFill>
              <a:effectLst/>
            </a:endParaRPr>
          </a:p>
          <a:p>
            <a:pPr marL="285750" indent="-285750" algn="l">
              <a:buFont typeface="Arial" panose="020B0604020202020204" pitchFamily="34" charset="0"/>
              <a:buChar char="•"/>
            </a:pPr>
            <a:r>
              <a:rPr lang="en-GB" b="0" i="0" u="none" strike="noStrike" dirty="0">
                <a:solidFill>
                  <a:srgbClr val="000000"/>
                </a:solidFill>
                <a:effectLst/>
              </a:rPr>
              <a:t>Within deep reinforcement learning, we selected the Proximal Policy Optimization (PPO) model due to its effectiveness in managing complex, dynamic, and uncertain environments. PPO is known for its robustness and stability in training, which is essential for the unpredictable nature of job shop scheduling problems.</a:t>
            </a:r>
          </a:p>
          <a:p>
            <a:pPr marL="285750" indent="-285750" algn="l">
              <a:buFont typeface="Arial" panose="020B0604020202020204" pitchFamily="34" charset="0"/>
              <a:buChar char="•"/>
            </a:pPr>
            <a:endParaRPr lang="en-GB" dirty="0">
              <a:solidFill>
                <a:srgbClr val="000000"/>
              </a:solidFill>
            </a:endParaRPr>
          </a:p>
          <a:p>
            <a:pPr marL="285750" indent="-285750" algn="l">
              <a:buFont typeface="Arial" panose="020B0604020202020204" pitchFamily="34" charset="0"/>
              <a:buChar char="•"/>
            </a:pPr>
            <a:r>
              <a:rPr lang="en-GB" b="0" i="0" u="none" strike="noStrike" dirty="0">
                <a:solidFill>
                  <a:srgbClr val="000000"/>
                </a:solidFill>
                <a:effectLst/>
              </a:rPr>
              <a:t>Rather than utilizing a pre-existing model from a library, we opted to implement the model ourselves. This approach allowed us to seamlessly integrate Graph Neural Network (GNN) layers, enhancing the model's adaptability to our specific requirements.</a:t>
            </a:r>
          </a:p>
          <a:p>
            <a:endParaRPr lang="en-US" dirty="0"/>
          </a:p>
        </p:txBody>
      </p:sp>
      <p:sp>
        <p:nvSpPr>
          <p:cNvPr id="3" name="Foliennummernplatzhalter 2">
            <a:extLst>
              <a:ext uri="{FF2B5EF4-FFF2-40B4-BE49-F238E27FC236}">
                <a16:creationId xmlns:a16="http://schemas.microsoft.com/office/drawing/2014/main" id="{5AF25CE9-56AF-49D7-8807-714A60E48BD2}"/>
              </a:ext>
            </a:extLst>
          </p:cNvPr>
          <p:cNvSpPr>
            <a:spLocks noGrp="1"/>
          </p:cNvSpPr>
          <p:nvPr>
            <p:ph type="sldNum" sz="quarter" idx="4"/>
          </p:nvPr>
        </p:nvSpPr>
        <p:spPr/>
        <p:txBody>
          <a:bodyPr/>
          <a:lstStyle/>
          <a:p>
            <a:fld id="{CE58CB1E-F828-4F11-99E0-327109AF9DA4}" type="slidenum">
              <a:rPr lang="en-GB" noProof="0" smtClean="0"/>
              <a:pPr/>
              <a:t>9</a:t>
            </a:fld>
            <a:endParaRPr lang="en-GB" noProof="0"/>
          </a:p>
        </p:txBody>
      </p:sp>
      <p:sp>
        <p:nvSpPr>
          <p:cNvPr id="5" name="Titel 4">
            <a:extLst>
              <a:ext uri="{FF2B5EF4-FFF2-40B4-BE49-F238E27FC236}">
                <a16:creationId xmlns:a16="http://schemas.microsoft.com/office/drawing/2014/main" id="{4123ACFE-6C2A-4F01-BB01-D1C101CC1DE6}"/>
              </a:ext>
            </a:extLst>
          </p:cNvPr>
          <p:cNvSpPr>
            <a:spLocks noGrp="1"/>
          </p:cNvSpPr>
          <p:nvPr>
            <p:ph type="title"/>
          </p:nvPr>
        </p:nvSpPr>
        <p:spPr/>
        <p:txBody>
          <a:bodyPr/>
          <a:lstStyle/>
          <a:p>
            <a:r>
              <a:rPr lang="en-GB" dirty="0"/>
              <a:t>Implementation - Models</a:t>
            </a:r>
          </a:p>
        </p:txBody>
      </p:sp>
      <p:sp>
        <p:nvSpPr>
          <p:cNvPr id="4" name="Fußzeilenplatzhalter 3">
            <a:extLst>
              <a:ext uri="{FF2B5EF4-FFF2-40B4-BE49-F238E27FC236}">
                <a16:creationId xmlns:a16="http://schemas.microsoft.com/office/drawing/2014/main" id="{E1B438D8-E14C-1150-6595-8B395D87C099}"/>
              </a:ext>
            </a:extLst>
          </p:cNvPr>
          <p:cNvSpPr>
            <a:spLocks noGrp="1"/>
          </p:cNvSpPr>
          <p:nvPr>
            <p:ph type="ftr" sz="quarter" idx="3"/>
          </p:nvPr>
        </p:nvSpPr>
        <p:spPr>
          <a:xfrm>
            <a:off x="311162" y="4854985"/>
            <a:ext cx="8045536" cy="273844"/>
          </a:xfrm>
        </p:spPr>
        <p:txBody>
          <a:bodyPr/>
          <a:lstStyle/>
          <a:p>
            <a:r>
              <a:rPr lang="en-GB" dirty="0"/>
              <a:t>Hazar Cakir | </a:t>
            </a:r>
            <a:r>
              <a:rPr lang="de-DE" b="1" dirty="0" err="1">
                <a:solidFill>
                  <a:schemeClr val="tx2"/>
                </a:solidFill>
              </a:rPr>
              <a:t>Using</a:t>
            </a:r>
            <a:r>
              <a:rPr lang="de-DE" b="1" dirty="0">
                <a:solidFill>
                  <a:schemeClr val="tx2"/>
                </a:solidFill>
              </a:rPr>
              <a:t> Graph </a:t>
            </a:r>
            <a:r>
              <a:rPr lang="de-DE" b="1" dirty="0" err="1">
                <a:solidFill>
                  <a:schemeClr val="tx2"/>
                </a:solidFill>
              </a:rPr>
              <a:t>Neural</a:t>
            </a:r>
            <a:r>
              <a:rPr lang="de-DE" b="1" dirty="0">
                <a:solidFill>
                  <a:schemeClr val="tx2"/>
                </a:solidFill>
              </a:rPr>
              <a:t> Networks </a:t>
            </a:r>
            <a:r>
              <a:rPr lang="de-DE" b="1" dirty="0" err="1">
                <a:solidFill>
                  <a:schemeClr val="tx2"/>
                </a:solidFill>
              </a:rPr>
              <a:t>to</a:t>
            </a:r>
            <a:r>
              <a:rPr lang="de-DE" b="1" dirty="0">
                <a:solidFill>
                  <a:schemeClr val="tx2"/>
                </a:solidFill>
              </a:rPr>
              <a:t> </a:t>
            </a:r>
            <a:r>
              <a:rPr lang="de-DE" b="1" dirty="0" err="1">
                <a:solidFill>
                  <a:schemeClr val="tx2"/>
                </a:solidFill>
              </a:rPr>
              <a:t>Solve</a:t>
            </a:r>
            <a:r>
              <a:rPr lang="de-DE" b="1" dirty="0">
                <a:solidFill>
                  <a:schemeClr val="tx2"/>
                </a:solidFill>
              </a:rPr>
              <a:t> Scheduling Problems</a:t>
            </a:r>
            <a:endParaRPr lang="en-US" dirty="0"/>
          </a:p>
        </p:txBody>
      </p:sp>
    </p:spTree>
    <p:extLst>
      <p:ext uri="{BB962C8B-B14F-4D97-AF65-F5344CB8AC3E}">
        <p14:creationId xmlns:p14="http://schemas.microsoft.com/office/powerpoint/2010/main" val="1187574113"/>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4.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5.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6.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 (1)</Template>
  <TotalTime>1239</TotalTime>
  <Words>2172</Words>
  <Application>Microsoft Macintosh PowerPoint</Application>
  <PresentationFormat>On-screen Show (16:9)</PresentationFormat>
  <Paragraphs>218</Paragraphs>
  <Slides>20</Slides>
  <Notes>19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20</vt:i4>
      </vt:variant>
    </vt:vector>
  </HeadingPairs>
  <TitlesOfParts>
    <vt:vector size="33" baseType="lpstr">
      <vt:lpstr>-webkit-standard</vt:lpstr>
      <vt:lpstr>Arial</vt:lpstr>
      <vt:lpstr>Calibri</vt:lpstr>
      <vt:lpstr>Courier New</vt:lpstr>
      <vt:lpstr>Edwardian Script ITC</vt:lpstr>
      <vt:lpstr>Symbol</vt:lpstr>
      <vt:lpstr>Wingdings</vt:lpstr>
      <vt:lpstr>Titel 1</vt:lpstr>
      <vt:lpstr>Titel 2</vt:lpstr>
      <vt:lpstr>Inhalt</vt:lpstr>
      <vt:lpstr>Kapiteltrenner blau</vt:lpstr>
      <vt:lpstr>Kapiteltrenner schwarz</vt:lpstr>
      <vt:lpstr>Kapiteltrenner blau</vt:lpstr>
      <vt:lpstr>Using Graph Neural Networks to Solve Scheduling Problems</vt:lpstr>
      <vt:lpstr>Introduction</vt:lpstr>
      <vt:lpstr>Project Summary</vt:lpstr>
      <vt:lpstr>Problem Definition - Environment</vt:lpstr>
      <vt:lpstr>PowerPoint Presentation</vt:lpstr>
      <vt:lpstr>Problem Definition - Environment</vt:lpstr>
      <vt:lpstr>Problem Definition - Environment</vt:lpstr>
      <vt:lpstr>Implementation - Models</vt:lpstr>
      <vt:lpstr>Implementation - Models</vt:lpstr>
      <vt:lpstr>Implementation - Models</vt:lpstr>
      <vt:lpstr>Graph Structure in Model</vt:lpstr>
      <vt:lpstr>Graph Structure in Model</vt:lpstr>
      <vt:lpstr>Actor Critic Model</vt:lpstr>
      <vt:lpstr>Results - Evaluation</vt:lpstr>
      <vt:lpstr>Results - Evaluation</vt:lpstr>
      <vt:lpstr>Results</vt:lpstr>
      <vt:lpstr>Results - Evaluation</vt:lpstr>
      <vt:lpstr>Conclusion - Discussion</vt:lpstr>
      <vt:lpstr>Conclusion - Discussion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Alexander</dc:creator>
  <cp:lastModifiedBy>Hazar Çakır</cp:lastModifiedBy>
  <cp:revision>44</cp:revision>
  <cp:lastPrinted>2015-07-30T14:04:45Z</cp:lastPrinted>
  <dcterms:created xsi:type="dcterms:W3CDTF">2020-10-28T23:24:00Z</dcterms:created>
  <dcterms:modified xsi:type="dcterms:W3CDTF">2024-07-12T16:15:03Z</dcterms:modified>
</cp:coreProperties>
</file>