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9"/>
  </p:notesMasterIdLst>
  <p:sldIdLst>
    <p:sldId id="494" r:id="rId3"/>
    <p:sldId id="503" r:id="rId4"/>
    <p:sldId id="545" r:id="rId5"/>
    <p:sldId id="546" r:id="rId6"/>
    <p:sldId id="547" r:id="rId7"/>
    <p:sldId id="510" r:id="rId8"/>
    <p:sldId id="535" r:id="rId9"/>
    <p:sldId id="550" r:id="rId10"/>
    <p:sldId id="551" r:id="rId11"/>
    <p:sldId id="548" r:id="rId12"/>
    <p:sldId id="552" r:id="rId13"/>
    <p:sldId id="553" r:id="rId14"/>
    <p:sldId id="554" r:id="rId15"/>
    <p:sldId id="555" r:id="rId16"/>
    <p:sldId id="557" r:id="rId17"/>
    <p:sldId id="556" r:id="rId18"/>
    <p:sldId id="549" r:id="rId19"/>
    <p:sldId id="560" r:id="rId20"/>
    <p:sldId id="561" r:id="rId21"/>
    <p:sldId id="562" r:id="rId22"/>
    <p:sldId id="563" r:id="rId23"/>
    <p:sldId id="564" r:id="rId24"/>
    <p:sldId id="565" r:id="rId25"/>
    <p:sldId id="566" r:id="rId26"/>
    <p:sldId id="567" r:id="rId27"/>
    <p:sldId id="568" r:id="rId28"/>
    <p:sldId id="558" r:id="rId29"/>
    <p:sldId id="570" r:id="rId30"/>
    <p:sldId id="571" r:id="rId31"/>
    <p:sldId id="572" r:id="rId32"/>
    <p:sldId id="573" r:id="rId33"/>
    <p:sldId id="574" r:id="rId34"/>
    <p:sldId id="575" r:id="rId35"/>
    <p:sldId id="576" r:id="rId36"/>
    <p:sldId id="577" r:id="rId37"/>
    <p:sldId id="578" r:id="rId38"/>
    <p:sldId id="579" r:id="rId39"/>
    <p:sldId id="559" r:id="rId40"/>
    <p:sldId id="580" r:id="rId41"/>
    <p:sldId id="581" r:id="rId42"/>
    <p:sldId id="582" r:id="rId43"/>
    <p:sldId id="583" r:id="rId44"/>
    <p:sldId id="584" r:id="rId45"/>
    <p:sldId id="585" r:id="rId46"/>
    <p:sldId id="511" r:id="rId47"/>
    <p:sldId id="536" r:id="rId48"/>
    <p:sldId id="542" r:id="rId49"/>
    <p:sldId id="543" r:id="rId50"/>
    <p:sldId id="544" r:id="rId51"/>
    <p:sldId id="512" r:id="rId52"/>
    <p:sldId id="537" r:id="rId53"/>
    <p:sldId id="538" r:id="rId54"/>
    <p:sldId id="539" r:id="rId55"/>
    <p:sldId id="540" r:id="rId56"/>
    <p:sldId id="541" r:id="rId57"/>
    <p:sldId id="534" r:id="rId5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F:\&#24037;&#20316;\&#32534;&#20889;&#20070;&#30446;\&#31532;13&#31456;%20&#23478;&#29992;&#30005;&#22120;&#29992;&#25143;&#34892;&#20026;&#20998;&#26512;&#21450;&#20107;&#20214;&#35782;&#21035;\&#26032;&#24314;%20Microsoft%20Excel%20&#24037;&#20316;&#34920;.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xVal>
            <c:numRef>
              <c:f>Sheet2!$A$2:$A$25</c:f>
              <c:numCache>
                <c:formatCode>General</c:formatCode>
                <c:ptCount val="24"/>
                <c:pt idx="0">
                  <c:v>2.25</c:v>
                </c:pt>
                <c:pt idx="1">
                  <c:v>2.5</c:v>
                </c:pt>
                <c:pt idx="2">
                  <c:v>2.75</c:v>
                </c:pt>
                <c:pt idx="3">
                  <c:v>3</c:v>
                </c:pt>
                <c:pt idx="4">
                  <c:v>3.25</c:v>
                </c:pt>
                <c:pt idx="5">
                  <c:v>3.5</c:v>
                </c:pt>
                <c:pt idx="6">
                  <c:v>3.75</c:v>
                </c:pt>
                <c:pt idx="7">
                  <c:v>4</c:v>
                </c:pt>
                <c:pt idx="8">
                  <c:v>4.25</c:v>
                </c:pt>
                <c:pt idx="9">
                  <c:v>4.5</c:v>
                </c:pt>
                <c:pt idx="10">
                  <c:v>4.75</c:v>
                </c:pt>
                <c:pt idx="11">
                  <c:v>5</c:v>
                </c:pt>
                <c:pt idx="12">
                  <c:v>5.25</c:v>
                </c:pt>
                <c:pt idx="13">
                  <c:v>5.5</c:v>
                </c:pt>
                <c:pt idx="14">
                  <c:v>5.75</c:v>
                </c:pt>
                <c:pt idx="15">
                  <c:v>6</c:v>
                </c:pt>
                <c:pt idx="16">
                  <c:v>6.25</c:v>
                </c:pt>
                <c:pt idx="17">
                  <c:v>6.5</c:v>
                </c:pt>
                <c:pt idx="18">
                  <c:v>6.75</c:v>
                </c:pt>
                <c:pt idx="19">
                  <c:v>7</c:v>
                </c:pt>
                <c:pt idx="20">
                  <c:v>7.25</c:v>
                </c:pt>
                <c:pt idx="21">
                  <c:v>7.5</c:v>
                </c:pt>
                <c:pt idx="22">
                  <c:v>7.75</c:v>
                </c:pt>
                <c:pt idx="23">
                  <c:v>8</c:v>
                </c:pt>
              </c:numCache>
            </c:numRef>
          </c:xVal>
          <c:yVal>
            <c:numRef>
              <c:f>Sheet2!$B$2:$B$25</c:f>
              <c:numCache>
                <c:formatCode>General</c:formatCode>
                <c:ptCount val="24"/>
                <c:pt idx="0">
                  <c:v>650</c:v>
                </c:pt>
                <c:pt idx="1">
                  <c:v>644</c:v>
                </c:pt>
                <c:pt idx="2">
                  <c:v>626</c:v>
                </c:pt>
                <c:pt idx="3">
                  <c:v>602</c:v>
                </c:pt>
                <c:pt idx="4">
                  <c:v>588</c:v>
                </c:pt>
                <c:pt idx="5">
                  <c:v>565</c:v>
                </c:pt>
                <c:pt idx="6">
                  <c:v>533</c:v>
                </c:pt>
                <c:pt idx="7">
                  <c:v>530</c:v>
                </c:pt>
                <c:pt idx="8">
                  <c:v>530</c:v>
                </c:pt>
                <c:pt idx="9">
                  <c:v>530</c:v>
                </c:pt>
                <c:pt idx="10">
                  <c:v>522</c:v>
                </c:pt>
                <c:pt idx="11">
                  <c:v>520</c:v>
                </c:pt>
                <c:pt idx="12">
                  <c:v>510</c:v>
                </c:pt>
                <c:pt idx="13">
                  <c:v>506</c:v>
                </c:pt>
                <c:pt idx="14">
                  <c:v>503</c:v>
                </c:pt>
                <c:pt idx="15">
                  <c:v>500</c:v>
                </c:pt>
                <c:pt idx="16">
                  <c:v>480</c:v>
                </c:pt>
                <c:pt idx="17">
                  <c:v>472</c:v>
                </c:pt>
                <c:pt idx="18">
                  <c:v>466</c:v>
                </c:pt>
                <c:pt idx="19">
                  <c:v>462</c:v>
                </c:pt>
                <c:pt idx="20">
                  <c:v>460</c:v>
                </c:pt>
                <c:pt idx="21">
                  <c:v>460</c:v>
                </c:pt>
                <c:pt idx="22">
                  <c:v>460</c:v>
                </c:pt>
                <c:pt idx="23">
                  <c:v>460</c:v>
                </c:pt>
              </c:numCache>
            </c:numRef>
          </c:yVal>
          <c:smooth val="0"/>
          <c:extLst>
            <c:ext xmlns:c16="http://schemas.microsoft.com/office/drawing/2014/chart" uri="{C3380CC4-5D6E-409C-BE32-E72D297353CC}">
              <c16:uniqueId val="{00000000-E357-44A8-80EF-328944173917}"/>
            </c:ext>
          </c:extLst>
        </c:ser>
        <c:dLbls>
          <c:showLegendKey val="0"/>
          <c:showVal val="0"/>
          <c:showCatName val="0"/>
          <c:showSerName val="0"/>
          <c:showPercent val="0"/>
          <c:showBubbleSize val="0"/>
        </c:dLbls>
        <c:axId val="755527040"/>
        <c:axId val="755529216"/>
      </c:scatterChart>
      <c:valAx>
        <c:axId val="755527040"/>
        <c:scaling>
          <c:orientation val="minMax"/>
          <c:max val="9"/>
          <c:min val="0"/>
        </c:scaling>
        <c:delete val="0"/>
        <c:axPos val="b"/>
        <c:title>
          <c:tx>
            <c:rich>
              <a:bodyPr rot="0" spcFirstLastPara="0" vertOverflow="ellipsis" vert="horz" wrap="square" anchor="ctr" anchorCtr="1"/>
              <a:lstStyle/>
              <a:p>
                <a:pPr>
                  <a:defRPr lang="zh-CN" sz="1000" b="1" i="0" u="none" strike="noStrike" kern="1200" baseline="0">
                    <a:solidFill>
                      <a:schemeClr val="tx1"/>
                    </a:solidFill>
                    <a:latin typeface="+mn-lt"/>
                    <a:ea typeface="+mn-ea"/>
                    <a:cs typeface="+mn-cs"/>
                  </a:defRPr>
                </a:pPr>
                <a:r>
                  <a:rPr lang="zh-CN" altLang="en-US"/>
                  <a:t>阈值</a:t>
                </a:r>
              </a:p>
            </c:rich>
          </c:tx>
          <c:overlay val="0"/>
        </c:title>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755529216"/>
        <c:crosses val="autoZero"/>
        <c:crossBetween val="midCat"/>
      </c:valAx>
      <c:valAx>
        <c:axId val="755529216"/>
        <c:scaling>
          <c:orientation val="minMax"/>
        </c:scaling>
        <c:delete val="0"/>
        <c:axPos val="l"/>
        <c:majorGridlines/>
        <c:title>
          <c:tx>
            <c:rich>
              <a:bodyPr rot="0" spcFirstLastPara="0" vertOverflow="ellipsis" vert="wordArtVertRtl" wrap="square" anchor="ctr" anchorCtr="1"/>
              <a:lstStyle/>
              <a:p>
                <a:pPr>
                  <a:defRPr lang="zh-CN" sz="1000" b="1" i="0" u="none" strike="noStrike" kern="1200" baseline="0">
                    <a:solidFill>
                      <a:schemeClr val="tx1"/>
                    </a:solidFill>
                    <a:latin typeface="+mn-lt"/>
                    <a:ea typeface="+mn-ea"/>
                    <a:cs typeface="+mn-cs"/>
                  </a:defRPr>
                </a:pPr>
                <a:r>
                  <a:rPr lang="zh-CN" altLang="en-US"/>
                  <a:t>事件个数</a:t>
                </a:r>
              </a:p>
            </c:rich>
          </c:tx>
          <c:overlay val="0"/>
        </c:title>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755527040"/>
        <c:crosses val="autoZero"/>
        <c:crossBetween val="midCat"/>
      </c:valAx>
    </c:plotArea>
    <c:plotVisOnly val="1"/>
    <c:dispBlanksAs val="gap"/>
    <c:showDLblsOverMax val="0"/>
  </c:chart>
  <c:txPr>
    <a:bodyPr/>
    <a:lstStyle/>
    <a:p>
      <a:pPr>
        <a:defRPr lang="zh-CN"/>
      </a:pPr>
      <a:endParaRPr lang="zh-CN"/>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0.47091</cdr:x>
      <cdr:y>0.16134</cdr:y>
    </cdr:from>
    <cdr:to>
      <cdr:x>0.58545</cdr:x>
      <cdr:y>0.28615</cdr:y>
    </cdr:to>
    <cdr:sp macro="" textlink="">
      <cdr:nvSpPr>
        <cdr:cNvPr id="2" name="矩形 1"/>
        <cdr:cNvSpPr/>
      </cdr:nvSpPr>
      <cdr:spPr>
        <a:xfrm xmlns:a="http://schemas.openxmlformats.org/drawingml/2006/main">
          <a:off x="2466975" y="504825"/>
          <a:ext cx="600075" cy="390525"/>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vert="horz" wrap="none" lIns="45720" tIns="45720" rIns="45720" bIns="45720" anchor="t" anchorCtr="0">
          <a:normAutofit/>
        </a:bodyPr>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6C07623-B7DF-4701-9663-440887984207}"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a:ln>
            <a:solidFill>
              <a:srgbClr val="000000">
                <a:alpha val="100000"/>
              </a:srgbClr>
            </a:solidFill>
            <a:miter lim="800000"/>
          </a:ln>
        </p:spPr>
      </p:sp>
      <p:sp>
        <p:nvSpPr>
          <p:cNvPr id="75779"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内容页">
    <p:bg>
      <p:bgPr>
        <a:solidFill>
          <a:schemeClr val="bg1"/>
        </a:solidFill>
        <a:effectLst/>
      </p:bgPr>
    </p:bg>
    <p:spTree>
      <p:nvGrpSpPr>
        <p:cNvPr id="1" name=""/>
        <p:cNvGrpSpPr/>
        <p:nvPr/>
      </p:nvGrpSpPr>
      <p:grpSpPr>
        <a:xfrm>
          <a:off x="0" y="0"/>
          <a:ext cx="0" cy="0"/>
          <a:chOff x="0" y="0"/>
          <a:chExt cx="0" cy="0"/>
        </a:xfrm>
      </p:grpSpPr>
      <p:sp>
        <p:nvSpPr>
          <p:cNvPr id="12290"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2296"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内容页">
    <p:bg>
      <p:bgPr>
        <a:solidFill>
          <a:schemeClr val="bg1"/>
        </a:solidFill>
        <a:effectLst/>
      </p:bgPr>
    </p:bg>
    <p:spTree>
      <p:nvGrpSpPr>
        <p:cNvPr id="1" name=""/>
        <p:cNvGrpSpPr/>
        <p:nvPr/>
      </p:nvGrpSpPr>
      <p:grpSpPr>
        <a:xfrm>
          <a:off x="0" y="0"/>
          <a:ext cx="0" cy="0"/>
          <a:chOff x="0" y="0"/>
          <a:chExt cx="0" cy="0"/>
        </a:xfrm>
      </p:grpSpPr>
      <p:sp>
        <p:nvSpPr>
          <p:cNvPr id="1331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3320"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内容页">
    <p:bg>
      <p:bgPr>
        <a:solidFill>
          <a:schemeClr val="bg1"/>
        </a:solidFill>
        <a:effectLst/>
      </p:bgPr>
    </p:bg>
    <p:spTree>
      <p:nvGrpSpPr>
        <p:cNvPr id="1" name=""/>
        <p:cNvGrpSpPr/>
        <p:nvPr/>
      </p:nvGrpSpPr>
      <p:grpSpPr>
        <a:xfrm>
          <a:off x="0" y="0"/>
          <a:ext cx="0" cy="0"/>
          <a:chOff x="0" y="0"/>
          <a:chExt cx="0" cy="0"/>
        </a:xfrm>
      </p:grpSpPr>
      <p:sp>
        <p:nvSpPr>
          <p:cNvPr id="1433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4344"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内容页">
    <p:bg>
      <p:bgPr>
        <a:solidFill>
          <a:schemeClr val="bg1"/>
        </a:solidFill>
        <a:effectLst/>
      </p:bgPr>
    </p:bg>
    <p:spTree>
      <p:nvGrpSpPr>
        <p:cNvPr id="1" name=""/>
        <p:cNvGrpSpPr/>
        <p:nvPr/>
      </p:nvGrpSpPr>
      <p:grpSpPr>
        <a:xfrm>
          <a:off x="0" y="0"/>
          <a:ext cx="0" cy="0"/>
          <a:chOff x="0" y="0"/>
          <a:chExt cx="0" cy="0"/>
        </a:xfrm>
      </p:grpSpPr>
      <p:sp>
        <p:nvSpPr>
          <p:cNvPr id="1536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5368"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内容页">
    <p:bg>
      <p:bgPr>
        <a:solidFill>
          <a:schemeClr val="bg1"/>
        </a:solidFill>
        <a:effectLst/>
      </p:bgPr>
    </p:bg>
    <p:spTree>
      <p:nvGrpSpPr>
        <p:cNvPr id="1" name=""/>
        <p:cNvGrpSpPr/>
        <p:nvPr/>
      </p:nvGrpSpPr>
      <p:grpSpPr>
        <a:xfrm>
          <a:off x="0" y="0"/>
          <a:ext cx="0" cy="0"/>
          <a:chOff x="0" y="0"/>
          <a:chExt cx="0" cy="0"/>
        </a:xfrm>
      </p:grpSpPr>
      <p:sp>
        <p:nvSpPr>
          <p:cNvPr id="16386"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6392"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565B164-3878-404E-929C-0747C6042445}"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565B164-3878-404E-929C-0747C6042445}"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6151"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F7F9D5-A847-43F8-B86A-7C479A6192A9}"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170"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7176"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9224"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9225"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内容页">
    <p:bg>
      <p:bgPr>
        <a:solidFill>
          <a:schemeClr val="bg1"/>
        </a:solidFill>
        <a:effectLst/>
      </p:bgPr>
    </p:bg>
    <p:spTree>
      <p:nvGrpSpPr>
        <p:cNvPr id="1" name=""/>
        <p:cNvGrpSpPr/>
        <p:nvPr/>
      </p:nvGrpSpPr>
      <p:grpSpPr>
        <a:xfrm>
          <a:off x="0" y="0"/>
          <a:ext cx="0" cy="0"/>
          <a:chOff x="0" y="0"/>
          <a:chExt cx="0" cy="0"/>
        </a:xfrm>
      </p:grpSpPr>
      <p:sp>
        <p:nvSpPr>
          <p:cNvPr id="1024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0248"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内容页">
    <p:bg>
      <p:bgPr>
        <a:solidFill>
          <a:schemeClr val="bg1"/>
        </a:solidFill>
        <a:effectLst/>
      </p:bgPr>
    </p:bg>
    <p:spTree>
      <p:nvGrpSpPr>
        <p:cNvPr id="1" name=""/>
        <p:cNvGrpSpPr/>
        <p:nvPr/>
      </p:nvGrpSpPr>
      <p:grpSpPr>
        <a:xfrm>
          <a:off x="0" y="0"/>
          <a:ext cx="0" cy="0"/>
          <a:chOff x="0" y="0"/>
          <a:chExt cx="0" cy="0"/>
        </a:xfrm>
      </p:grpSpPr>
      <p:sp>
        <p:nvSpPr>
          <p:cNvPr id="11266"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11272"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565B164-3878-404E-929C-0747C6042445}"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7467BC0-3B6B-44FC-A38B-1CA5A6D290D6}"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6.xml"/><Relationship Id="rId1" Type="http://schemas.openxmlformats.org/officeDocument/2006/relationships/slideLayout" Target="../slideLayouts/slideLayout3.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3.xml"/><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3.xml"/><Relationship Id="rId6" Type="http://schemas.openxmlformats.org/officeDocument/2006/relationships/oleObject" Target="../embeddings/oleObject8.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6.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0.wmf"/><Relationship Id="rId12" Type="http://schemas.openxmlformats.org/officeDocument/2006/relationships/oleObject" Target="../embeddings/oleObject16.bin"/><Relationship Id="rId2" Type="http://schemas.openxmlformats.org/officeDocument/2006/relationships/oleObject" Target="../embeddings/oleObject11.bin"/><Relationship Id="rId1" Type="http://schemas.openxmlformats.org/officeDocument/2006/relationships/slideLayout" Target="../slideLayouts/slideLayout3.xml"/><Relationship Id="rId6" Type="http://schemas.openxmlformats.org/officeDocument/2006/relationships/oleObject" Target="../embeddings/oleObject13.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10</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家用热水器用户行为分析与事件识别</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7411"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在热水器的使用过程中，热水器的状态会经常发生改变，比如开机和关机、由加热转到保温、由无水流到有水流、水温由</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℃变为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℃等。而智能热水器在状态发生改变或者水流量非零时，每两秒会采集一条状态数据。由于数据的采集频率较高，并且数据来自大量用户，数据总量非常大。</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对原始数据采用无放回随机抽样法抽取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家热水器用户从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2014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日的用水记录作为原始建模数据。</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由于用户不仅使用热水器来洗浴，而且包括了洗手、洗脸、刷牙、洗菜、做饭等用水行为，所以热水器采集到的数据来自各种不同的用水事件。</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热水器采集的用水数据包含</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个属性：热水器编码，发生时间，开关机状态，加热中，保温中，有无水流，实际温度，热水量，水流量，节能模式，加热剩余时间和当前设置温度。其解释说明下表所示。</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554413" y="1030288"/>
          <a:ext cx="7818438" cy="5499100"/>
        </p:xfrm>
        <a:graphic>
          <a:graphicData uri="http://schemas.openxmlformats.org/drawingml/2006/table">
            <a:tbl>
              <a:tblPr firstRow="1" firstCol="1" bandRow="1">
                <a:tableStyleId>{5C22544A-7EE6-4342-B048-85BDC9FD1C3A}</a:tableStyleId>
              </a:tblPr>
              <a:tblGrid>
                <a:gridCol w="2476142">
                  <a:extLst>
                    <a:ext uri="{9D8B030D-6E8A-4147-A177-3AD203B41FA5}">
                      <a16:colId xmlns:a16="http://schemas.microsoft.com/office/drawing/2014/main" val="20000"/>
                    </a:ext>
                  </a:extLst>
                </a:gridCol>
                <a:gridCol w="5342295">
                  <a:extLst>
                    <a:ext uri="{9D8B030D-6E8A-4147-A177-3AD203B41FA5}">
                      <a16:colId xmlns:a16="http://schemas.microsoft.com/office/drawing/2014/main" val="20001"/>
                    </a:ext>
                  </a:extLst>
                </a:gridCol>
              </a:tblGrid>
              <a:tr h="423008">
                <a:tc>
                  <a:txBody>
                    <a:bodyPr/>
                    <a:lstStyle/>
                    <a:p>
                      <a:pPr algn="ctr" fontAlgn="auto">
                        <a:spcAft>
                          <a:spcPts val="0"/>
                        </a:spcAft>
                      </a:pPr>
                      <a:r>
                        <a:rPr lang="zh-CN" sz="1800" kern="100" dirty="0">
                          <a:effectLst/>
                        </a:rPr>
                        <a:t>属性名称</a:t>
                      </a:r>
                      <a:endParaRPr lang="zh-CN" sz="1800" kern="100" dirty="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indent="266700" algn="ctr" fontAlgn="auto">
                        <a:spcAft>
                          <a:spcPts val="0"/>
                        </a:spcAft>
                      </a:pPr>
                      <a:r>
                        <a:rPr lang="zh-CN" sz="1800" kern="100">
                          <a:effectLst/>
                        </a:rPr>
                        <a:t>说明</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0"/>
                  </a:ext>
                </a:extLst>
              </a:tr>
              <a:tr h="423008">
                <a:tc>
                  <a:txBody>
                    <a:bodyPr/>
                    <a:lstStyle/>
                    <a:p>
                      <a:pPr algn="ctr" fontAlgn="auto">
                        <a:spcAft>
                          <a:spcPts val="0"/>
                        </a:spcAft>
                      </a:pPr>
                      <a:r>
                        <a:rPr lang="zh-CN" sz="1800" kern="100">
                          <a:effectLst/>
                        </a:rPr>
                        <a:t>热水器编码</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热水器出厂编号</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1"/>
                  </a:ext>
                </a:extLst>
              </a:tr>
              <a:tr h="423008">
                <a:tc>
                  <a:txBody>
                    <a:bodyPr/>
                    <a:lstStyle/>
                    <a:p>
                      <a:pPr algn="ctr" fontAlgn="auto">
                        <a:spcAft>
                          <a:spcPts val="0"/>
                        </a:spcAft>
                      </a:pPr>
                      <a:r>
                        <a:rPr lang="zh-CN" sz="1800" kern="100">
                          <a:effectLst/>
                        </a:rPr>
                        <a:t>发生时间</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dirty="0">
                          <a:effectLst/>
                        </a:rPr>
                        <a:t>记录热水器处于某状态的时刻</a:t>
                      </a:r>
                      <a:endParaRPr lang="zh-CN" sz="1800" kern="100" dirty="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2"/>
                  </a:ext>
                </a:extLst>
              </a:tr>
              <a:tr h="423008">
                <a:tc>
                  <a:txBody>
                    <a:bodyPr/>
                    <a:lstStyle/>
                    <a:p>
                      <a:pPr algn="ctr" fontAlgn="auto">
                        <a:spcAft>
                          <a:spcPts val="0"/>
                        </a:spcAft>
                      </a:pPr>
                      <a:r>
                        <a:rPr lang="zh-CN" sz="1800" kern="100">
                          <a:effectLst/>
                        </a:rPr>
                        <a:t>开关机状态</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热水器是否开机</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3"/>
                  </a:ext>
                </a:extLst>
              </a:tr>
              <a:tr h="423008">
                <a:tc>
                  <a:txBody>
                    <a:bodyPr/>
                    <a:lstStyle/>
                    <a:p>
                      <a:pPr algn="ctr" fontAlgn="auto">
                        <a:spcAft>
                          <a:spcPts val="0"/>
                        </a:spcAft>
                      </a:pPr>
                      <a:r>
                        <a:rPr lang="zh-CN" sz="1800" kern="100">
                          <a:effectLst/>
                        </a:rPr>
                        <a:t>加热中</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热水器处于对水进行加热的状态</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4"/>
                  </a:ext>
                </a:extLst>
              </a:tr>
              <a:tr h="423008">
                <a:tc>
                  <a:txBody>
                    <a:bodyPr/>
                    <a:lstStyle/>
                    <a:p>
                      <a:pPr algn="ctr" fontAlgn="auto">
                        <a:spcAft>
                          <a:spcPts val="0"/>
                        </a:spcAft>
                      </a:pPr>
                      <a:r>
                        <a:rPr lang="zh-CN" sz="1800" kern="100">
                          <a:effectLst/>
                        </a:rPr>
                        <a:t>保温中</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dirty="0">
                          <a:effectLst/>
                        </a:rPr>
                        <a:t>热水器处于对水进行保温的状态</a:t>
                      </a:r>
                      <a:endParaRPr lang="zh-CN" sz="1800" kern="100" dirty="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5"/>
                  </a:ext>
                </a:extLst>
              </a:tr>
              <a:tr h="423008">
                <a:tc>
                  <a:txBody>
                    <a:bodyPr/>
                    <a:lstStyle/>
                    <a:p>
                      <a:pPr algn="ctr" fontAlgn="auto">
                        <a:spcAft>
                          <a:spcPts val="0"/>
                        </a:spcAft>
                      </a:pPr>
                      <a:r>
                        <a:rPr lang="zh-CN" sz="1800" kern="100">
                          <a:effectLst/>
                        </a:rPr>
                        <a:t>有无水流</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热水水流量大于等于</a:t>
                      </a:r>
                      <a:r>
                        <a:rPr lang="en-US" sz="1800" kern="100">
                          <a:effectLst/>
                        </a:rPr>
                        <a:t>10L/min</a:t>
                      </a:r>
                      <a:r>
                        <a:rPr lang="zh-CN" sz="1800" kern="100">
                          <a:effectLst/>
                        </a:rPr>
                        <a:t>为有水，否则为无</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6"/>
                  </a:ext>
                </a:extLst>
              </a:tr>
              <a:tr h="423008">
                <a:tc>
                  <a:txBody>
                    <a:bodyPr/>
                    <a:lstStyle/>
                    <a:p>
                      <a:pPr algn="ctr" fontAlgn="auto">
                        <a:spcAft>
                          <a:spcPts val="0"/>
                        </a:spcAft>
                      </a:pPr>
                      <a:r>
                        <a:rPr lang="zh-CN" sz="1800" kern="100">
                          <a:effectLst/>
                        </a:rPr>
                        <a:t>实际温度</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热水器中热水的实际温度</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7"/>
                  </a:ext>
                </a:extLst>
              </a:tr>
              <a:tr h="423008">
                <a:tc>
                  <a:txBody>
                    <a:bodyPr/>
                    <a:lstStyle/>
                    <a:p>
                      <a:pPr algn="ctr" fontAlgn="auto">
                        <a:spcAft>
                          <a:spcPts val="0"/>
                        </a:spcAft>
                      </a:pPr>
                      <a:r>
                        <a:rPr lang="zh-CN" sz="1800" kern="100">
                          <a:effectLst/>
                        </a:rPr>
                        <a:t>热水量</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热水器热水的含量</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8"/>
                  </a:ext>
                </a:extLst>
              </a:tr>
              <a:tr h="423008">
                <a:tc>
                  <a:txBody>
                    <a:bodyPr/>
                    <a:lstStyle/>
                    <a:p>
                      <a:pPr algn="ctr" fontAlgn="auto">
                        <a:spcAft>
                          <a:spcPts val="0"/>
                        </a:spcAft>
                      </a:pPr>
                      <a:r>
                        <a:rPr lang="zh-CN" sz="1800" kern="100">
                          <a:effectLst/>
                        </a:rPr>
                        <a:t>水流量</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热水器热水的水流速度，单位：</a:t>
                      </a:r>
                      <a:r>
                        <a:rPr lang="en-US" sz="1800" kern="100">
                          <a:effectLst/>
                        </a:rPr>
                        <a:t>L/min</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09"/>
                  </a:ext>
                </a:extLst>
              </a:tr>
              <a:tr h="423008">
                <a:tc>
                  <a:txBody>
                    <a:bodyPr/>
                    <a:lstStyle/>
                    <a:p>
                      <a:pPr algn="ctr" fontAlgn="auto">
                        <a:spcAft>
                          <a:spcPts val="0"/>
                        </a:spcAft>
                      </a:pPr>
                      <a:r>
                        <a:rPr lang="zh-CN" sz="1800" kern="100">
                          <a:effectLst/>
                        </a:rPr>
                        <a:t>节能模式</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热水器的一种节能工作模式</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10"/>
                  </a:ext>
                </a:extLst>
              </a:tr>
              <a:tr h="423008">
                <a:tc>
                  <a:txBody>
                    <a:bodyPr/>
                    <a:lstStyle/>
                    <a:p>
                      <a:pPr algn="ctr" fontAlgn="auto">
                        <a:spcAft>
                          <a:spcPts val="0"/>
                        </a:spcAft>
                      </a:pPr>
                      <a:r>
                        <a:rPr lang="zh-CN" sz="1800" kern="100">
                          <a:effectLst/>
                        </a:rPr>
                        <a:t>加热剩余时间</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a:effectLst/>
                        </a:rPr>
                        <a:t>加热到设定温度还需多长时间</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11"/>
                  </a:ext>
                </a:extLst>
              </a:tr>
              <a:tr h="423008">
                <a:tc>
                  <a:txBody>
                    <a:bodyPr/>
                    <a:lstStyle/>
                    <a:p>
                      <a:pPr algn="ctr" fontAlgn="auto">
                        <a:spcAft>
                          <a:spcPts val="0"/>
                        </a:spcAft>
                      </a:pPr>
                      <a:r>
                        <a:rPr lang="zh-CN" sz="1800" kern="100">
                          <a:effectLst/>
                        </a:rPr>
                        <a:t>当前设置温度</a:t>
                      </a:r>
                      <a:endParaRPr lang="zh-CN" sz="1800" kern="100">
                        <a:effectLst/>
                        <a:latin typeface="Times New Roman" panose="02020603050405020304"/>
                        <a:ea typeface="宋体" panose="02010600030101010101" pitchFamily="2" charset="-122"/>
                        <a:cs typeface="Times New Roman" panose="02020603050405020304"/>
                      </a:endParaRPr>
                    </a:p>
                  </a:txBody>
                  <a:tcPr marL="29590" marR="29590" marT="0" marB="0" anchor="ctr"/>
                </a:tc>
                <a:tc>
                  <a:txBody>
                    <a:bodyPr/>
                    <a:lstStyle/>
                    <a:p>
                      <a:pPr algn="just" fontAlgn="auto">
                        <a:spcAft>
                          <a:spcPts val="0"/>
                        </a:spcAft>
                      </a:pPr>
                      <a:r>
                        <a:rPr lang="zh-CN" sz="1800" kern="100" dirty="0">
                          <a:effectLst/>
                        </a:rPr>
                        <a:t>热水器加热时热水能够到达的最大温度</a:t>
                      </a:r>
                      <a:endParaRPr lang="zh-CN" sz="1800" kern="100" dirty="0">
                        <a:effectLst/>
                        <a:latin typeface="Times New Roman" panose="02020603050405020304"/>
                        <a:ea typeface="宋体" panose="02010600030101010101" pitchFamily="2" charset="-122"/>
                        <a:cs typeface="Times New Roman" panose="02020603050405020304"/>
                      </a:endParaRPr>
                    </a:p>
                  </a:txBody>
                  <a:tcPr marL="29590" marR="29590" marT="0"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探索分析热水器的水流量状况，其中有无水流和水流量属性最能直观体现热水器的水流量情况，对这两个属性进行探索分析，</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得到不同水流状态的记录的条形图</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无水流状态的记录明显比有水流状态的记录要多。</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9700" name="图片 3"/>
          <p:cNvPicPr>
            <a:picLocks noChangeAspect="1"/>
          </p:cNvPicPr>
          <p:nvPr/>
        </p:nvPicPr>
        <p:blipFill>
          <a:blip r:embed="rId2"/>
          <a:stretch>
            <a:fillRect/>
          </a:stretch>
        </p:blipFill>
        <p:spPr>
          <a:xfrm>
            <a:off x="3886200" y="2568575"/>
            <a:ext cx="5114925" cy="396081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6105525"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不同水流状态的记录的箱线图，</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箱体贴近</a:t>
            </a:r>
            <a:r>
              <a:rPr kumimoji="1" lang="x-none"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，说明无水流量的记录较多，水流量的分布与水流状态的分布一致。</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7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30724" name="图片 4"/>
          <p:cNvPicPr>
            <a:picLocks noChangeAspect="1"/>
          </p:cNvPicPr>
          <p:nvPr/>
        </p:nvPicPr>
        <p:blipFill>
          <a:blip r:embed="rId2"/>
          <a:stretch>
            <a:fillRect/>
          </a:stretch>
        </p:blipFill>
        <p:spPr>
          <a:xfrm>
            <a:off x="6724650" y="1052513"/>
            <a:ext cx="4476750" cy="5434012"/>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63300"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数据探索分析：</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用水停顿时间间隔定义为一条水流量不为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的流水记录同下一条水流量不为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的流水记录之间的时间间隔。</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根据现场实验统计，两次用水的过程的用水停顿的间隔时长一般在不大于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分钟。</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为了探究用户真实用水停顿时间间隔的分布情况，统计用水停顿的时间间隔并做频率分布表。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通过频率分布表分析用户用水停顿时间间隔的规律性，具体的数据如下表所示。</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a:xfrm>
            <a:off x="423863" y="1079500"/>
            <a:ext cx="11163300"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数据探索分析：</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用水停顿时间间隔频数分布表</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停顿时间间隔为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0~0.3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分钟的频率很高，根据日常用水经验可以判断其为一次用水时间中的停顿；停顿时间间隔为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6~13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分钟的频率较低，分析其为两次用水事件之间的停顿间隔。</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两次用水事件的停顿时间间隔分布在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3~7</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分钟。根据现场实验统计用水停顿的时间间隔近似。</a:t>
            </a:r>
          </a:p>
          <a:p>
            <a:pPr marL="0" indent="0">
              <a:buClr>
                <a:srgbClr val="032089"/>
              </a:buClr>
              <a:buFont typeface="Wingdings" panose="05000000000000000000" pitchFamily="2" charset="2"/>
              <a:buNone/>
            </a:pP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600075" y="2314575"/>
          <a:ext cx="10687050" cy="2357438"/>
        </p:xfrm>
        <a:graphic>
          <a:graphicData uri="http://schemas.openxmlformats.org/drawingml/2006/table">
            <a:tbl>
              <a:tblPr firstRow="1" firstCol="1" bandRow="1">
                <a:tableStyleId>{5C22544A-7EE6-4342-B048-85BDC9FD1C3A}</a:tableStyleId>
              </a:tblPr>
              <a:tblGrid>
                <a:gridCol w="1385887">
                  <a:extLst>
                    <a:ext uri="{9D8B030D-6E8A-4147-A177-3AD203B41FA5}">
                      <a16:colId xmlns:a16="http://schemas.microsoft.com/office/drawing/2014/main" val="20000"/>
                    </a:ext>
                  </a:extLst>
                </a:gridCol>
                <a:gridCol w="1000126">
                  <a:extLst>
                    <a:ext uri="{9D8B030D-6E8A-4147-A177-3AD203B41FA5}">
                      <a16:colId xmlns:a16="http://schemas.microsoft.com/office/drawing/2014/main" val="20001"/>
                    </a:ext>
                  </a:extLst>
                </a:gridCol>
                <a:gridCol w="1022985">
                  <a:extLst>
                    <a:ext uri="{9D8B030D-6E8A-4147-A177-3AD203B41FA5}">
                      <a16:colId xmlns:a16="http://schemas.microsoft.com/office/drawing/2014/main" val="20002"/>
                    </a:ext>
                  </a:extLst>
                </a:gridCol>
                <a:gridCol w="1157087">
                  <a:extLst>
                    <a:ext uri="{9D8B030D-6E8A-4147-A177-3AD203B41FA5}">
                      <a16:colId xmlns:a16="http://schemas.microsoft.com/office/drawing/2014/main" val="20003"/>
                    </a:ext>
                  </a:extLst>
                </a:gridCol>
                <a:gridCol w="1090751">
                  <a:extLst>
                    <a:ext uri="{9D8B030D-6E8A-4147-A177-3AD203B41FA5}">
                      <a16:colId xmlns:a16="http://schemas.microsoft.com/office/drawing/2014/main" val="20004"/>
                    </a:ext>
                  </a:extLst>
                </a:gridCol>
                <a:gridCol w="968282">
                  <a:extLst>
                    <a:ext uri="{9D8B030D-6E8A-4147-A177-3AD203B41FA5}">
                      <a16:colId xmlns:a16="http://schemas.microsoft.com/office/drawing/2014/main" val="20005"/>
                    </a:ext>
                  </a:extLst>
                </a:gridCol>
                <a:gridCol w="968282">
                  <a:extLst>
                    <a:ext uri="{9D8B030D-6E8A-4147-A177-3AD203B41FA5}">
                      <a16:colId xmlns:a16="http://schemas.microsoft.com/office/drawing/2014/main" val="20006"/>
                    </a:ext>
                  </a:extLst>
                </a:gridCol>
                <a:gridCol w="968282">
                  <a:extLst>
                    <a:ext uri="{9D8B030D-6E8A-4147-A177-3AD203B41FA5}">
                      <a16:colId xmlns:a16="http://schemas.microsoft.com/office/drawing/2014/main" val="20007"/>
                    </a:ext>
                  </a:extLst>
                </a:gridCol>
                <a:gridCol w="968282">
                  <a:extLst>
                    <a:ext uri="{9D8B030D-6E8A-4147-A177-3AD203B41FA5}">
                      <a16:colId xmlns:a16="http://schemas.microsoft.com/office/drawing/2014/main" val="20008"/>
                    </a:ext>
                  </a:extLst>
                </a:gridCol>
                <a:gridCol w="1157087">
                  <a:extLst>
                    <a:ext uri="{9D8B030D-6E8A-4147-A177-3AD203B41FA5}">
                      <a16:colId xmlns:a16="http://schemas.microsoft.com/office/drawing/2014/main" val="20009"/>
                    </a:ext>
                  </a:extLst>
                </a:gridCol>
              </a:tblGrid>
              <a:tr h="589360">
                <a:tc>
                  <a:txBody>
                    <a:bodyPr/>
                    <a:lstStyle/>
                    <a:p>
                      <a:pPr algn="ctr">
                        <a:spcAft>
                          <a:spcPts val="0"/>
                        </a:spcAft>
                      </a:pPr>
                      <a:r>
                        <a:rPr lang="zh-CN" sz="1800" kern="100" dirty="0">
                          <a:effectLst/>
                        </a:rPr>
                        <a:t>间隔时长</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0~0.1</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0.1~0.2</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0.2~0.3</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0.3~0.5</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0.5~1</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1~2</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2~3</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3~4</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4~5</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extLst>
                  <a:ext uri="{0D108BD9-81ED-4DB2-BD59-A6C34878D82A}">
                    <a16:rowId xmlns:a16="http://schemas.microsoft.com/office/drawing/2014/main" val="10000"/>
                  </a:ext>
                </a:extLst>
              </a:tr>
              <a:tr h="589360">
                <a:tc>
                  <a:txBody>
                    <a:bodyPr/>
                    <a:lstStyle/>
                    <a:p>
                      <a:pPr algn="ctr">
                        <a:spcAft>
                          <a:spcPts val="0"/>
                        </a:spcAft>
                      </a:pPr>
                      <a:r>
                        <a:rPr lang="zh-CN" sz="1800" kern="100">
                          <a:effectLst/>
                        </a:rPr>
                        <a:t>停顿频率</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78.71%</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9.55%</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2.52%</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1.49%</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1.46%</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1.29%</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0.74%</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0.48%</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0.26%</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extLst>
                  <a:ext uri="{0D108BD9-81ED-4DB2-BD59-A6C34878D82A}">
                    <a16:rowId xmlns:a16="http://schemas.microsoft.com/office/drawing/2014/main" val="10001"/>
                  </a:ext>
                </a:extLst>
              </a:tr>
              <a:tr h="589360">
                <a:tc>
                  <a:txBody>
                    <a:bodyPr/>
                    <a:lstStyle/>
                    <a:p>
                      <a:pPr algn="ctr">
                        <a:spcAft>
                          <a:spcPts val="0"/>
                        </a:spcAft>
                      </a:pPr>
                      <a:r>
                        <a:rPr lang="zh-CN" sz="1800" kern="100">
                          <a:effectLst/>
                        </a:rPr>
                        <a:t>间隔时长</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5~6</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6~7</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7~8</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8~9</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9~10</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10~11</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11~12</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12~13</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13</a:t>
                      </a:r>
                      <a:r>
                        <a:rPr lang="zh-CN" sz="1800" kern="100">
                          <a:effectLst/>
                        </a:rPr>
                        <a:t>以上</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extLst>
                  <a:ext uri="{0D108BD9-81ED-4DB2-BD59-A6C34878D82A}">
                    <a16:rowId xmlns:a16="http://schemas.microsoft.com/office/drawing/2014/main" val="10002"/>
                  </a:ext>
                </a:extLst>
              </a:tr>
              <a:tr h="589360">
                <a:tc>
                  <a:txBody>
                    <a:bodyPr/>
                    <a:lstStyle/>
                    <a:p>
                      <a:pPr algn="ctr">
                        <a:spcAft>
                          <a:spcPts val="0"/>
                        </a:spcAft>
                      </a:pPr>
                      <a:r>
                        <a:rPr lang="zh-CN" sz="1800" kern="100" dirty="0">
                          <a:effectLst/>
                        </a:rPr>
                        <a:t>停顿频率</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0.27%</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0.19%</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0.17%</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0.12%</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0.09%</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0.09%</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a:effectLst/>
                        </a:rPr>
                        <a:t>0.10%</a:t>
                      </a:r>
                      <a:endParaRPr lang="zh-CN" sz="1800" kern="10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0.11%</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tc>
                  <a:txBody>
                    <a:bodyPr/>
                    <a:lstStyle/>
                    <a:p>
                      <a:pPr algn="ctr">
                        <a:spcAft>
                          <a:spcPts val="0"/>
                        </a:spcAft>
                      </a:pPr>
                      <a:r>
                        <a:rPr lang="en-US" sz="1800" kern="100" dirty="0">
                          <a:effectLst/>
                        </a:rPr>
                        <a:t>2.36%</a:t>
                      </a:r>
                      <a:endParaRPr lang="zh-CN" sz="1800" kern="100" dirty="0">
                        <a:effectLst/>
                        <a:latin typeface="Times New Roman" panose="02020603050405020304"/>
                        <a:ea typeface="宋体" panose="02010600030101010101" pitchFamily="2" charset="-122"/>
                        <a:cs typeface="Times New Roman" panose="02020603050405020304"/>
                      </a:endParaRPr>
                    </a:p>
                  </a:txBody>
                  <a:tcPr marL="54003" marR="54003"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由于热水器采集的用水数据属性较多，</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做以下处理，</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因分析的主要对象为用户，分析的主要目标为用户的洗浴行为的一般规律，所以“热水器编号”属性可以去除；因热水器采集的数据中，“有无水流”属性可以通过“水流量”属性反应，“节能模式”属性取值相同均为“关”，对分析无作用，可以去除。</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第一步：属性归约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删除冗余属性“热水器编号”“有无水流”“节能模式”，</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删除冗余属性后得到用来建模的属性如</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下表所示。</a:t>
            </a:r>
          </a:p>
        </p:txBody>
      </p:sp>
      <p:sp>
        <p:nvSpPr>
          <p:cNvPr id="3481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642938" y="2571750"/>
          <a:ext cx="10801350" cy="4057650"/>
        </p:xfrm>
        <a:graphic>
          <a:graphicData uri="http://schemas.openxmlformats.org/drawingml/2006/table">
            <a:tbl>
              <a:tblPr firstRow="1" firstCol="1" bandRow="1">
                <a:tableStyleId>{5C22544A-7EE6-4342-B048-85BDC9FD1C3A}</a:tableStyleId>
              </a:tblPr>
              <a:tblGrid>
                <a:gridCol w="1900238">
                  <a:extLst>
                    <a:ext uri="{9D8B030D-6E8A-4147-A177-3AD203B41FA5}">
                      <a16:colId xmlns:a16="http://schemas.microsoft.com/office/drawing/2014/main" val="20000"/>
                    </a:ext>
                  </a:extLst>
                </a:gridCol>
                <a:gridCol w="1300163">
                  <a:extLst>
                    <a:ext uri="{9D8B030D-6E8A-4147-A177-3AD203B41FA5}">
                      <a16:colId xmlns:a16="http://schemas.microsoft.com/office/drawing/2014/main" val="20001"/>
                    </a:ext>
                  </a:extLst>
                </a:gridCol>
                <a:gridCol w="857251">
                  <a:extLst>
                    <a:ext uri="{9D8B030D-6E8A-4147-A177-3AD203B41FA5}">
                      <a16:colId xmlns:a16="http://schemas.microsoft.com/office/drawing/2014/main" val="20002"/>
                    </a:ext>
                  </a:extLst>
                </a:gridCol>
                <a:gridCol w="800099">
                  <a:extLst>
                    <a:ext uri="{9D8B030D-6E8A-4147-A177-3AD203B41FA5}">
                      <a16:colId xmlns:a16="http://schemas.microsoft.com/office/drawing/2014/main" val="20003"/>
                    </a:ext>
                  </a:extLst>
                </a:gridCol>
                <a:gridCol w="1100137">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828675">
                  <a:extLst>
                    <a:ext uri="{9D8B030D-6E8A-4147-A177-3AD203B41FA5}">
                      <a16:colId xmlns:a16="http://schemas.microsoft.com/office/drawing/2014/main" val="20006"/>
                    </a:ext>
                  </a:extLst>
                </a:gridCol>
                <a:gridCol w="1643063">
                  <a:extLst>
                    <a:ext uri="{9D8B030D-6E8A-4147-A177-3AD203B41FA5}">
                      <a16:colId xmlns:a16="http://schemas.microsoft.com/office/drawing/2014/main" val="20007"/>
                    </a:ext>
                  </a:extLst>
                </a:gridCol>
                <a:gridCol w="1571625">
                  <a:extLst>
                    <a:ext uri="{9D8B030D-6E8A-4147-A177-3AD203B41FA5}">
                      <a16:colId xmlns:a16="http://schemas.microsoft.com/office/drawing/2014/main" val="20008"/>
                    </a:ext>
                  </a:extLst>
                </a:gridCol>
              </a:tblGrid>
              <a:tr h="716057">
                <a:tc>
                  <a:txBody>
                    <a:bodyPr/>
                    <a:lstStyle/>
                    <a:p>
                      <a:pPr algn="just" fontAlgn="auto">
                        <a:spcAft>
                          <a:spcPts val="0"/>
                        </a:spcAft>
                      </a:pPr>
                      <a:r>
                        <a:rPr lang="zh-CN" sz="1800" kern="100">
                          <a:effectLst/>
                        </a:rPr>
                        <a:t>发生时间</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开关机状态</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加热中</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保温中</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实际温度</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热水量</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水流量</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加热剩余时间</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当前设置温度</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0"/>
                  </a:ext>
                </a:extLst>
              </a:tr>
              <a:tr h="477370">
                <a:tc>
                  <a:txBody>
                    <a:bodyPr/>
                    <a:lstStyle/>
                    <a:p>
                      <a:pPr algn="just" fontAlgn="auto">
                        <a:spcAft>
                          <a:spcPts val="0"/>
                        </a:spcAft>
                      </a:pPr>
                      <a:r>
                        <a:rPr lang="en-US" sz="1800" kern="100">
                          <a:effectLst/>
                        </a:rPr>
                        <a:t>20141019161042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48°C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25%</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1</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1"/>
                  </a:ext>
                </a:extLst>
              </a:tr>
              <a:tr h="477370">
                <a:tc>
                  <a:txBody>
                    <a:bodyPr/>
                    <a:lstStyle/>
                    <a:p>
                      <a:pPr algn="just" fontAlgn="auto">
                        <a:spcAft>
                          <a:spcPts val="0"/>
                        </a:spcAft>
                      </a:pPr>
                      <a:r>
                        <a:rPr lang="en-US" sz="1800" kern="100">
                          <a:effectLst/>
                        </a:rPr>
                        <a:t>20141019161106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49°C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25%</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1</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2"/>
                  </a:ext>
                </a:extLst>
              </a:tr>
              <a:tr h="477370">
                <a:tc>
                  <a:txBody>
                    <a:bodyPr/>
                    <a:lstStyle/>
                    <a:p>
                      <a:pPr algn="just" fontAlgn="auto">
                        <a:spcAft>
                          <a:spcPts val="0"/>
                        </a:spcAft>
                      </a:pPr>
                      <a:r>
                        <a:rPr lang="en-US" sz="1800" kern="100">
                          <a:effectLst/>
                        </a:rPr>
                        <a:t>20141019161147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49°C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25%</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3"/>
                  </a:ext>
                </a:extLst>
              </a:tr>
              <a:tr h="477370">
                <a:tc>
                  <a:txBody>
                    <a:bodyPr/>
                    <a:lstStyle/>
                    <a:p>
                      <a:pPr algn="just" fontAlgn="auto">
                        <a:spcAft>
                          <a:spcPts val="0"/>
                        </a:spcAft>
                      </a:pPr>
                      <a:r>
                        <a:rPr lang="en-US" sz="1800" kern="100">
                          <a:effectLst/>
                        </a:rPr>
                        <a:t>20141019161149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100%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4"/>
                  </a:ext>
                </a:extLst>
              </a:tr>
              <a:tr h="477370">
                <a:tc>
                  <a:txBody>
                    <a:bodyPr/>
                    <a:lstStyle/>
                    <a:p>
                      <a:pPr algn="just" fontAlgn="auto">
                        <a:spcAft>
                          <a:spcPts val="0"/>
                        </a:spcAft>
                      </a:pPr>
                      <a:r>
                        <a:rPr lang="en-US" sz="1800" kern="100">
                          <a:effectLst/>
                        </a:rPr>
                        <a:t>20141019172319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开</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5"/>
                  </a:ext>
                </a:extLst>
              </a:tr>
              <a:tr h="477370">
                <a:tc>
                  <a:txBody>
                    <a:bodyPr/>
                    <a:lstStyle/>
                    <a:p>
                      <a:pPr algn="just" fontAlgn="auto">
                        <a:spcAft>
                          <a:spcPts val="0"/>
                        </a:spcAft>
                      </a:pPr>
                      <a:r>
                        <a:rPr lang="en-US" sz="1800" kern="100">
                          <a:effectLst/>
                        </a:rPr>
                        <a:t>20141019172321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62</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6"/>
                  </a:ext>
                </a:extLst>
              </a:tr>
              <a:tr h="477370">
                <a:tc>
                  <a:txBody>
                    <a:bodyPr/>
                    <a:lstStyle/>
                    <a:p>
                      <a:pPr algn="just" fontAlgn="auto">
                        <a:spcAft>
                          <a:spcPts val="0"/>
                        </a:spcAft>
                      </a:pPr>
                      <a:r>
                        <a:rPr lang="en-US" sz="1800" kern="100">
                          <a:effectLst/>
                        </a:rPr>
                        <a:t>20141019172323 </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zh-CN" sz="1800" kern="100">
                          <a:effectLst/>
                        </a:rPr>
                        <a:t>关</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50°C</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50%</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63</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a:effectLst/>
                        </a:rPr>
                        <a:t>0</a:t>
                      </a:r>
                      <a:r>
                        <a:rPr lang="zh-CN" sz="1800" kern="100">
                          <a:effectLst/>
                        </a:rPr>
                        <a:t>分钟</a:t>
                      </a:r>
                      <a:endParaRPr lang="zh-CN" sz="1800" kern="100">
                        <a:effectLst/>
                        <a:latin typeface="Times New Roman" panose="02020603050405020304"/>
                        <a:ea typeface="宋体" panose="02010600030101010101" pitchFamily="2" charset="-122"/>
                        <a:cs typeface="Times New Roman" panose="02020603050405020304"/>
                      </a:endParaRPr>
                    </a:p>
                  </a:txBody>
                  <a:tcPr marL="25413" marR="25413" marT="0" marB="0" anchor="ctr"/>
                </a:tc>
                <a:tc>
                  <a:txBody>
                    <a:bodyPr/>
                    <a:lstStyle/>
                    <a:p>
                      <a:pPr algn="just" fontAlgn="auto">
                        <a:spcAft>
                          <a:spcPts val="0"/>
                        </a:spcAft>
                      </a:pPr>
                      <a:r>
                        <a:rPr lang="en-US" sz="1800" kern="100" dirty="0">
                          <a:effectLst/>
                        </a:rPr>
                        <a:t>50°C</a:t>
                      </a:r>
                      <a:endParaRPr lang="zh-CN" sz="1800" kern="100" dirty="0">
                        <a:effectLst/>
                        <a:latin typeface="Times New Roman" panose="02020603050405020304"/>
                        <a:ea typeface="宋体" panose="02010600030101010101" pitchFamily="2" charset="-122"/>
                        <a:cs typeface="Times New Roman" panose="02020603050405020304"/>
                      </a:endParaRPr>
                    </a:p>
                  </a:txBody>
                  <a:tcPr marL="25413" marR="25413"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第二步：划分用水事件</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用户的用水数据存储在数据库中，记录了各种各样的用水事件，包括洗浴，洗手，刷牙，洗脸，洗衣，洗菜等，而且一次用水事件由数条甚至数千条的状态记录组成。</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首先需要在大量的状态记录中划分出哪些连续的数据是一次完整的用水事件。</a:t>
            </a:r>
          </a:p>
        </p:txBody>
      </p:sp>
      <p:sp>
        <p:nvSpPr>
          <p:cNvPr id="3584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844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第二步：划分用水事件</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用水状态记录中，水流量不为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表明用户正在使用热水；而水流量为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时用户用热水发生停顿或者用热水结束。对于任一个用水记录，如果它的向前时差超过阈值    ，则将它记为事件的开始编号；如果向后时差超过阈值    ，则将其记为事件的结束编号。划分模型的符号说明如下表所示。</a:t>
            </a:r>
          </a:p>
        </p:txBody>
      </p:sp>
      <p:sp>
        <p:nvSpPr>
          <p:cNvPr id="3686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6868" name="对象 2"/>
          <p:cNvGraphicFramePr>
            <a:graphicFrameLocks noChangeAspect="1"/>
          </p:cNvGraphicFramePr>
          <p:nvPr/>
        </p:nvGraphicFramePr>
        <p:xfrm>
          <a:off x="6383338" y="2143125"/>
          <a:ext cx="288925" cy="314325"/>
        </p:xfrm>
        <a:graphic>
          <a:graphicData uri="http://schemas.openxmlformats.org/presentationml/2006/ole">
            <mc:AlternateContent xmlns:mc="http://schemas.openxmlformats.org/markup-compatibility/2006">
              <mc:Choice xmlns:v="urn:schemas-microsoft-com:vml" Requires="v">
                <p:oleObj r:id="rId2" imgW="139700" imgH="165100" progId="Equation.DSMT4">
                  <p:embed/>
                </p:oleObj>
              </mc:Choice>
              <mc:Fallback>
                <p:oleObj r:id="rId2" imgW="139700" imgH="165100" progId="Equation.DSMT4">
                  <p:embed/>
                  <p:pic>
                    <p:nvPicPr>
                      <p:cNvPr id="0" name="图片 3075"/>
                      <p:cNvPicPr/>
                      <p:nvPr/>
                    </p:nvPicPr>
                    <p:blipFill>
                      <a:blip r:embed="rId3"/>
                      <a:stretch>
                        <a:fillRect/>
                      </a:stretch>
                    </p:blipFill>
                    <p:spPr>
                      <a:xfrm>
                        <a:off x="6383338" y="2143125"/>
                        <a:ext cx="288925" cy="314325"/>
                      </a:xfrm>
                      <a:prstGeom prst="rect">
                        <a:avLst/>
                      </a:prstGeom>
                      <a:noFill/>
                      <a:ln w="38100">
                        <a:noFill/>
                        <a:miter/>
                      </a:ln>
                    </p:spPr>
                  </p:pic>
                </p:oleObj>
              </mc:Fallback>
            </mc:AlternateContent>
          </a:graphicData>
        </a:graphic>
      </p:graphicFrame>
      <p:graphicFrame>
        <p:nvGraphicFramePr>
          <p:cNvPr id="36869" name="对象 3"/>
          <p:cNvGraphicFramePr>
            <a:graphicFrameLocks noChangeAspect="1"/>
          </p:cNvGraphicFramePr>
          <p:nvPr/>
        </p:nvGraphicFramePr>
        <p:xfrm>
          <a:off x="1606550" y="2552700"/>
          <a:ext cx="288925" cy="314325"/>
        </p:xfrm>
        <a:graphic>
          <a:graphicData uri="http://schemas.openxmlformats.org/presentationml/2006/ole">
            <mc:AlternateContent xmlns:mc="http://schemas.openxmlformats.org/markup-compatibility/2006">
              <mc:Choice xmlns:v="urn:schemas-microsoft-com:vml" Requires="v">
                <p:oleObj r:id="rId4" imgW="139700" imgH="165100" progId="Equation.DSMT4">
                  <p:embed/>
                </p:oleObj>
              </mc:Choice>
              <mc:Fallback>
                <p:oleObj r:id="rId4" imgW="139700" imgH="165100" progId="Equation.DSMT4">
                  <p:embed/>
                  <p:pic>
                    <p:nvPicPr>
                      <p:cNvPr id="0" name="图片 3081"/>
                      <p:cNvPicPr/>
                      <p:nvPr/>
                    </p:nvPicPr>
                    <p:blipFill>
                      <a:blip r:embed="rId3"/>
                      <a:stretch>
                        <a:fillRect/>
                      </a:stretch>
                    </p:blipFill>
                    <p:spPr>
                      <a:xfrm>
                        <a:off x="1606550" y="2552700"/>
                        <a:ext cx="288925" cy="314325"/>
                      </a:xfrm>
                      <a:prstGeom prst="rect">
                        <a:avLst/>
                      </a:prstGeom>
                      <a:noFill/>
                      <a:ln w="38100">
                        <a:noFill/>
                        <a:miter/>
                      </a:ln>
                    </p:spPr>
                  </p:pic>
                </p:oleObj>
              </mc:Fallback>
            </mc:AlternateContent>
          </a:graphicData>
        </a:graphic>
      </p:graphicFrame>
      <p:graphicFrame>
        <p:nvGraphicFramePr>
          <p:cNvPr id="5" name="表格 4"/>
          <p:cNvGraphicFramePr>
            <a:graphicFrameLocks noGrp="1"/>
          </p:cNvGraphicFramePr>
          <p:nvPr/>
        </p:nvGraphicFramePr>
        <p:xfrm>
          <a:off x="2174875" y="3529013"/>
          <a:ext cx="7897813" cy="1657350"/>
        </p:xfrm>
        <a:graphic>
          <a:graphicData uri="http://schemas.openxmlformats.org/drawingml/2006/table">
            <a:tbl>
              <a:tblPr firstRow="1" firstCol="1" bandRow="1">
                <a:tableStyleId>{5C22544A-7EE6-4342-B048-85BDC9FD1C3A}</a:tableStyleId>
              </a:tblPr>
              <a:tblGrid>
                <a:gridCol w="2875866">
                  <a:extLst>
                    <a:ext uri="{9D8B030D-6E8A-4147-A177-3AD203B41FA5}">
                      <a16:colId xmlns:a16="http://schemas.microsoft.com/office/drawing/2014/main" val="20000"/>
                    </a:ext>
                  </a:extLst>
                </a:gridCol>
                <a:gridCol w="5021947">
                  <a:extLst>
                    <a:ext uri="{9D8B030D-6E8A-4147-A177-3AD203B41FA5}">
                      <a16:colId xmlns:a16="http://schemas.microsoft.com/office/drawing/2014/main" val="20001"/>
                    </a:ext>
                  </a:extLst>
                </a:gridCol>
              </a:tblGrid>
              <a:tr h="552450">
                <a:tc>
                  <a:txBody>
                    <a:bodyPr/>
                    <a:lstStyle/>
                    <a:p>
                      <a:pPr algn="ctr" fontAlgn="auto">
                        <a:spcAft>
                          <a:spcPts val="0"/>
                        </a:spcAft>
                      </a:pPr>
                      <a:r>
                        <a:rPr lang="zh-CN" sz="1800" kern="100">
                          <a:effectLst/>
                        </a:rPr>
                        <a:t>符号</a:t>
                      </a:r>
                      <a:endParaRPr lang="zh-CN" sz="1800" kern="100">
                        <a:effectLst/>
                        <a:latin typeface="Times New Roman" panose="02020603050405020304"/>
                        <a:ea typeface="宋体" panose="02010600030101010101" pitchFamily="2" charset="-122"/>
                        <a:cs typeface="Times New Roman" panose="02020603050405020304"/>
                      </a:endParaRPr>
                    </a:p>
                  </a:txBody>
                  <a:tcPr marL="68577" marR="68577" marT="0" marB="0" anchor="ctr"/>
                </a:tc>
                <a:tc>
                  <a:txBody>
                    <a:bodyPr/>
                    <a:lstStyle/>
                    <a:p>
                      <a:pPr algn="ctr" fontAlgn="auto">
                        <a:spcAft>
                          <a:spcPts val="0"/>
                        </a:spcAft>
                      </a:pPr>
                      <a:r>
                        <a:rPr lang="zh-CN" sz="1800" kern="100">
                          <a:effectLst/>
                        </a:rPr>
                        <a:t>释义</a:t>
                      </a:r>
                      <a:endParaRPr lang="zh-CN" sz="1800" kern="100">
                        <a:effectLst/>
                        <a:latin typeface="Times New Roman" panose="02020603050405020304"/>
                        <a:ea typeface="宋体" panose="02010600030101010101" pitchFamily="2" charset="-122"/>
                        <a:cs typeface="Times New Roman" panose="02020603050405020304"/>
                      </a:endParaRPr>
                    </a:p>
                  </a:txBody>
                  <a:tcPr marL="68577" marR="68577" marT="0" marB="0" anchor="ctr"/>
                </a:tc>
                <a:extLst>
                  <a:ext uri="{0D108BD9-81ED-4DB2-BD59-A6C34878D82A}">
                    <a16:rowId xmlns:a16="http://schemas.microsoft.com/office/drawing/2014/main" val="10000"/>
                  </a:ext>
                </a:extLst>
              </a:tr>
              <a:tr h="552450">
                <a:tc>
                  <a:txBody>
                    <a:bodyPr/>
                    <a:lstStyle/>
                    <a:p>
                      <a:pPr algn="l" fontAlgn="auto">
                        <a:spcAft>
                          <a:spcPts val="0"/>
                        </a:spcAft>
                      </a:pPr>
                      <a:r>
                        <a:rPr lang="en-US" sz="1800" kern="100">
                          <a:effectLst/>
                        </a:rPr>
                        <a:t>t1</a:t>
                      </a:r>
                      <a:endParaRPr lang="zh-CN" sz="1800" kern="100">
                        <a:effectLst/>
                        <a:latin typeface="Times New Roman" panose="02020603050405020304"/>
                        <a:ea typeface="宋体" panose="02010600030101010101" pitchFamily="2" charset="-122"/>
                        <a:cs typeface="Times New Roman" panose="02020603050405020304"/>
                      </a:endParaRPr>
                    </a:p>
                  </a:txBody>
                  <a:tcPr marL="68577" marR="68577" marT="0" marB="0" anchor="ctr"/>
                </a:tc>
                <a:tc>
                  <a:txBody>
                    <a:bodyPr/>
                    <a:lstStyle/>
                    <a:p>
                      <a:pPr algn="just" fontAlgn="auto">
                        <a:spcAft>
                          <a:spcPts val="0"/>
                        </a:spcAft>
                      </a:pPr>
                      <a:r>
                        <a:rPr lang="zh-CN" sz="1800" kern="100" dirty="0">
                          <a:effectLst/>
                        </a:rPr>
                        <a:t>所有水流量不为</a:t>
                      </a:r>
                      <a:r>
                        <a:rPr lang="en-US" sz="1800" kern="100" dirty="0">
                          <a:effectLst/>
                        </a:rPr>
                        <a:t>0</a:t>
                      </a:r>
                      <a:r>
                        <a:rPr lang="zh-CN" sz="1800" kern="100" dirty="0">
                          <a:effectLst/>
                        </a:rPr>
                        <a:t>的用水行为的发生时间</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7" marR="68577" marT="0" marB="0" anchor="ctr"/>
                </a:tc>
                <a:extLst>
                  <a:ext uri="{0D108BD9-81ED-4DB2-BD59-A6C34878D82A}">
                    <a16:rowId xmlns:a16="http://schemas.microsoft.com/office/drawing/2014/main" val="10001"/>
                  </a:ext>
                </a:extLst>
              </a:tr>
              <a:tr h="552450">
                <a:tc>
                  <a:txBody>
                    <a:bodyPr/>
                    <a:lstStyle/>
                    <a:p>
                      <a:pPr algn="l" fontAlgn="auto">
                        <a:spcAft>
                          <a:spcPts val="0"/>
                        </a:spcAft>
                      </a:pPr>
                      <a:r>
                        <a:rPr lang="zh-CN" sz="1800" kern="100">
                          <a:effectLst/>
                        </a:rPr>
                        <a:t>时间间隔阈值</a:t>
                      </a:r>
                      <a:endParaRPr lang="zh-CN" sz="1800" kern="100">
                        <a:effectLst/>
                        <a:latin typeface="Times New Roman" panose="02020603050405020304"/>
                        <a:ea typeface="宋体" panose="02010600030101010101" pitchFamily="2" charset="-122"/>
                        <a:cs typeface="Times New Roman" panose="02020603050405020304"/>
                      </a:endParaRPr>
                    </a:p>
                  </a:txBody>
                  <a:tcPr marL="68577" marR="68577" marT="0" marB="0" anchor="ctr"/>
                </a:tc>
                <a:tc>
                  <a:txBody>
                    <a:bodyPr/>
                    <a:lstStyle/>
                    <a:p>
                      <a:pPr algn="just" fontAlgn="auto">
                        <a:spcAft>
                          <a:spcPts val="0"/>
                        </a:spcAft>
                      </a:pPr>
                      <a:r>
                        <a:rPr lang="en-US" sz="1800" kern="100" dirty="0">
                          <a:effectLst/>
                        </a:rPr>
                        <a:t>T</a:t>
                      </a:r>
                      <a:endParaRPr lang="zh-CN" sz="1800" kern="100" dirty="0">
                        <a:effectLst/>
                        <a:latin typeface="Times New Roman" panose="02020603050405020304"/>
                        <a:ea typeface="宋体" panose="02010600030101010101" pitchFamily="2" charset="-122"/>
                        <a:cs typeface="Times New Roman" panose="02020603050405020304"/>
                      </a:endParaRPr>
                    </a:p>
                  </a:txBody>
                  <a:tcPr marL="68577" marR="68577"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第二步：划分用水事件</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一次完整用水事件的划分步骤如下。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读取数据记录，识别到所有水流量不为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的状态记录，将它们的发生时间记为序列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对序列</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构建其向前时差列和向后时差列，并分别与阈值进行比较。向前时差超过阈值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，则将它记为新的用水事件的开始编号；如果向后时差超过阈值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，则将其记为用水事件的结束编号。</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循环执行步骤（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）直到向前时差列和向后时差列与均值比较完毕，结束事件划分。</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第二步：划分用水事件</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用水事件划分主要分为两个步骤：</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）确定单次用水时长间隔</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）计算两条相邻记录的时间</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9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第二步：划分用水事件</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对用户的用水数据进行划分结果</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如下表所示。</a:t>
            </a:r>
          </a:p>
        </p:txBody>
      </p:sp>
      <p:sp>
        <p:nvSpPr>
          <p:cNvPr id="3993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5" name="表格 4"/>
          <p:cNvGraphicFramePr>
            <a:graphicFrameLocks noGrp="1"/>
          </p:cNvGraphicFramePr>
          <p:nvPr/>
        </p:nvGraphicFramePr>
        <p:xfrm>
          <a:off x="3128963" y="2557463"/>
          <a:ext cx="6129338" cy="3043238"/>
        </p:xfrm>
        <a:graphic>
          <a:graphicData uri="http://schemas.openxmlformats.org/drawingml/2006/table">
            <a:tbl>
              <a:tblPr firstRow="1" firstCol="1" bandRow="1">
                <a:tableStyleId>{5C22544A-7EE6-4342-B048-85BDC9FD1C3A}</a:tableStyleId>
              </a:tblPr>
              <a:tblGrid>
                <a:gridCol w="854283">
                  <a:extLst>
                    <a:ext uri="{9D8B030D-6E8A-4147-A177-3AD203B41FA5}">
                      <a16:colId xmlns:a16="http://schemas.microsoft.com/office/drawing/2014/main" val="20000"/>
                    </a:ext>
                  </a:extLst>
                </a:gridCol>
                <a:gridCol w="2430678">
                  <a:extLst>
                    <a:ext uri="{9D8B030D-6E8A-4147-A177-3AD203B41FA5}">
                      <a16:colId xmlns:a16="http://schemas.microsoft.com/office/drawing/2014/main" val="20001"/>
                    </a:ext>
                  </a:extLst>
                </a:gridCol>
                <a:gridCol w="1462528">
                  <a:extLst>
                    <a:ext uri="{9D8B030D-6E8A-4147-A177-3AD203B41FA5}">
                      <a16:colId xmlns:a16="http://schemas.microsoft.com/office/drawing/2014/main" val="20002"/>
                    </a:ext>
                  </a:extLst>
                </a:gridCol>
                <a:gridCol w="1381849">
                  <a:extLst>
                    <a:ext uri="{9D8B030D-6E8A-4147-A177-3AD203B41FA5}">
                      <a16:colId xmlns:a16="http://schemas.microsoft.com/office/drawing/2014/main" val="20003"/>
                    </a:ext>
                  </a:extLst>
                </a:gridCol>
              </a:tblGrid>
              <a:tr h="592747">
                <a:tc>
                  <a:txBody>
                    <a:bodyPr/>
                    <a:lstStyle/>
                    <a:p>
                      <a:pPr indent="266700" algn="just" fontAlgn="auto">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zh-CN" sz="1800" kern="100" dirty="0">
                          <a:effectLst/>
                        </a:rPr>
                        <a:t>发生时间</a:t>
                      </a:r>
                      <a:endParaRPr lang="zh-CN" sz="1800" kern="100" dirty="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fontAlgn="auto">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zh-CN" sz="1800" kern="100">
                          <a:effectLst/>
                        </a:rPr>
                        <a:t>事件编号</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0"/>
                  </a:ext>
                </a:extLst>
              </a:tr>
              <a:tr h="350070">
                <a:tc>
                  <a:txBody>
                    <a:bodyPr/>
                    <a:lstStyle/>
                    <a:p>
                      <a:pPr indent="266700" algn="just" fontAlgn="auto">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2014-10-19 07:01:56</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1"/>
                  </a:ext>
                </a:extLst>
              </a:tr>
              <a:tr h="350070">
                <a:tc>
                  <a:txBody>
                    <a:bodyPr/>
                    <a:lstStyle/>
                    <a:p>
                      <a:pPr indent="266700" algn="just" fontAlgn="auto">
                        <a:spcAft>
                          <a:spcPts val="0"/>
                        </a:spcAft>
                      </a:pPr>
                      <a:r>
                        <a:rPr lang="en-US" sz="1800" kern="100">
                          <a:effectLst/>
                        </a:rPr>
                        <a:t>56</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2014-10-19 07:38:16</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2"/>
                  </a:ext>
                </a:extLst>
              </a:tr>
              <a:tr h="350070">
                <a:tc>
                  <a:txBody>
                    <a:bodyPr/>
                    <a:lstStyle/>
                    <a:p>
                      <a:pPr indent="266700" algn="just" fontAlgn="auto">
                        <a:spcAft>
                          <a:spcPts val="0"/>
                        </a:spcAft>
                      </a:pPr>
                      <a:r>
                        <a:rPr lang="en-US" sz="1800" kern="100">
                          <a:effectLst/>
                        </a:rPr>
                        <a:t>381</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2014-10-19 09:46:38</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3"/>
                  </a:ext>
                </a:extLst>
              </a:tr>
              <a:tr h="350070">
                <a:tc>
                  <a:txBody>
                    <a:bodyPr/>
                    <a:lstStyle/>
                    <a:p>
                      <a:pPr indent="266700" algn="just" fontAlgn="auto">
                        <a:spcAft>
                          <a:spcPts val="0"/>
                        </a:spcAft>
                      </a:pPr>
                      <a:r>
                        <a:rPr lang="en-US" sz="1800" kern="100">
                          <a:effectLst/>
                        </a:rPr>
                        <a:t>382</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2014-10-19 09:46:40</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4"/>
                  </a:ext>
                </a:extLst>
              </a:tr>
              <a:tr h="350070">
                <a:tc>
                  <a:txBody>
                    <a:bodyPr/>
                    <a:lstStyle/>
                    <a:p>
                      <a:pPr indent="266700" algn="just" fontAlgn="auto">
                        <a:spcAft>
                          <a:spcPts val="0"/>
                        </a:spcAft>
                      </a:pPr>
                      <a:r>
                        <a:rPr lang="en-US" sz="1800" kern="100">
                          <a:effectLst/>
                        </a:rPr>
                        <a:t>384</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2014-10-19 09:47:15</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5"/>
                  </a:ext>
                </a:extLst>
              </a:tr>
              <a:tr h="350070">
                <a:tc>
                  <a:txBody>
                    <a:bodyPr/>
                    <a:lstStyle/>
                    <a:p>
                      <a:pPr indent="266700" algn="just" fontAlgn="auto">
                        <a:spcAft>
                          <a:spcPts val="0"/>
                        </a:spcAft>
                      </a:pPr>
                      <a:r>
                        <a:rPr lang="en-US" sz="1800" kern="100">
                          <a:effectLst/>
                        </a:rPr>
                        <a:t>404</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2014-10-19 11:50:17</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indent="266700" algn="ctr" fontAlgn="auto">
                        <a:spcAft>
                          <a:spcPts val="0"/>
                        </a:spcAft>
                      </a:pPr>
                      <a:r>
                        <a:rPr lang="en-US" sz="1800" kern="10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6"/>
                  </a:ext>
                </a:extLst>
              </a:tr>
              <a:tr h="350070">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a:effectLst/>
                        </a:rPr>
                        <a:t>……</a:t>
                      </a:r>
                      <a:endParaRPr lang="zh-CN" sz="1800" kern="100">
                        <a:effectLst/>
                        <a:latin typeface="Times New Roman" panose="02020603050405020304"/>
                        <a:ea typeface="宋体" panose="02010600030101010101" pitchFamily="2" charset="-122"/>
                        <a:cs typeface="Times New Roman" panose="02020603050405020304"/>
                      </a:endParaRPr>
                    </a:p>
                  </a:txBody>
                  <a:tcPr marL="48088" marR="48088" marT="0" marB="0" anchor="ctr"/>
                </a:tc>
                <a:tc>
                  <a:txBody>
                    <a:bodyPr/>
                    <a:lstStyle/>
                    <a:p>
                      <a:pPr algn="ctr">
                        <a:spcAft>
                          <a:spcPts val="0"/>
                        </a:spcAft>
                      </a:pPr>
                      <a:r>
                        <a:rPr lang="zh-CN" sz="1800" kern="10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48088" marR="48088"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第三步：确定单次用水事件时长阈值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对某热水器用户的数据根据不同的阈值划分用水事件，得到了相应的事件个数，阈值变化与划分得到事件个数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如下表所示。</a:t>
            </a:r>
          </a:p>
        </p:txBody>
      </p:sp>
      <p:sp>
        <p:nvSpPr>
          <p:cNvPr id="4096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1528763" y="2828925"/>
          <a:ext cx="9244013" cy="2743200"/>
        </p:xfrm>
        <a:graphic>
          <a:graphicData uri="http://schemas.openxmlformats.org/drawingml/2006/table">
            <a:tbl>
              <a:tblPr firstRow="1" firstCol="1" bandRow="1">
                <a:tableStyleId>{5C22544A-7EE6-4342-B048-85BDC9FD1C3A}</a:tableStyleId>
              </a:tblPr>
              <a:tblGrid>
                <a:gridCol w="1685920">
                  <a:extLst>
                    <a:ext uri="{9D8B030D-6E8A-4147-A177-3AD203B41FA5}">
                      <a16:colId xmlns:a16="http://schemas.microsoft.com/office/drawing/2014/main" val="20000"/>
                    </a:ext>
                  </a:extLst>
                </a:gridCol>
                <a:gridCol w="626010">
                  <a:extLst>
                    <a:ext uri="{9D8B030D-6E8A-4147-A177-3AD203B41FA5}">
                      <a16:colId xmlns:a16="http://schemas.microsoft.com/office/drawing/2014/main" val="20001"/>
                    </a:ext>
                  </a:extLst>
                </a:gridCol>
                <a:gridCol w="630189">
                  <a:extLst>
                    <a:ext uri="{9D8B030D-6E8A-4147-A177-3AD203B41FA5}">
                      <a16:colId xmlns:a16="http://schemas.microsoft.com/office/drawing/2014/main" val="20002"/>
                    </a:ext>
                  </a:extLst>
                </a:gridCol>
                <a:gridCol w="630189">
                  <a:extLst>
                    <a:ext uri="{9D8B030D-6E8A-4147-A177-3AD203B41FA5}">
                      <a16:colId xmlns:a16="http://schemas.microsoft.com/office/drawing/2014/main" val="20003"/>
                    </a:ext>
                  </a:extLst>
                </a:gridCol>
                <a:gridCol w="630189">
                  <a:extLst>
                    <a:ext uri="{9D8B030D-6E8A-4147-A177-3AD203B41FA5}">
                      <a16:colId xmlns:a16="http://schemas.microsoft.com/office/drawing/2014/main" val="20004"/>
                    </a:ext>
                  </a:extLst>
                </a:gridCol>
                <a:gridCol w="630189">
                  <a:extLst>
                    <a:ext uri="{9D8B030D-6E8A-4147-A177-3AD203B41FA5}">
                      <a16:colId xmlns:a16="http://schemas.microsoft.com/office/drawing/2014/main" val="20005"/>
                    </a:ext>
                  </a:extLst>
                </a:gridCol>
                <a:gridCol w="630189">
                  <a:extLst>
                    <a:ext uri="{9D8B030D-6E8A-4147-A177-3AD203B41FA5}">
                      <a16:colId xmlns:a16="http://schemas.microsoft.com/office/drawing/2014/main" val="20006"/>
                    </a:ext>
                  </a:extLst>
                </a:gridCol>
                <a:gridCol w="630189">
                  <a:extLst>
                    <a:ext uri="{9D8B030D-6E8A-4147-A177-3AD203B41FA5}">
                      <a16:colId xmlns:a16="http://schemas.microsoft.com/office/drawing/2014/main" val="20007"/>
                    </a:ext>
                  </a:extLst>
                </a:gridCol>
                <a:gridCol w="630189">
                  <a:extLst>
                    <a:ext uri="{9D8B030D-6E8A-4147-A177-3AD203B41FA5}">
                      <a16:colId xmlns:a16="http://schemas.microsoft.com/office/drawing/2014/main" val="20008"/>
                    </a:ext>
                  </a:extLst>
                </a:gridCol>
                <a:gridCol w="630189">
                  <a:extLst>
                    <a:ext uri="{9D8B030D-6E8A-4147-A177-3AD203B41FA5}">
                      <a16:colId xmlns:a16="http://schemas.microsoft.com/office/drawing/2014/main" val="20009"/>
                    </a:ext>
                  </a:extLst>
                </a:gridCol>
                <a:gridCol w="630189">
                  <a:extLst>
                    <a:ext uri="{9D8B030D-6E8A-4147-A177-3AD203B41FA5}">
                      <a16:colId xmlns:a16="http://schemas.microsoft.com/office/drawing/2014/main" val="20010"/>
                    </a:ext>
                  </a:extLst>
                </a:gridCol>
                <a:gridCol w="630189">
                  <a:extLst>
                    <a:ext uri="{9D8B030D-6E8A-4147-A177-3AD203B41FA5}">
                      <a16:colId xmlns:a16="http://schemas.microsoft.com/office/drawing/2014/main" val="20011"/>
                    </a:ext>
                  </a:extLst>
                </a:gridCol>
                <a:gridCol w="630189">
                  <a:extLst>
                    <a:ext uri="{9D8B030D-6E8A-4147-A177-3AD203B41FA5}">
                      <a16:colId xmlns:a16="http://schemas.microsoft.com/office/drawing/2014/main" val="20012"/>
                    </a:ext>
                  </a:extLst>
                </a:gridCol>
              </a:tblGrid>
              <a:tr h="685800">
                <a:tc>
                  <a:txBody>
                    <a:bodyPr/>
                    <a:lstStyle/>
                    <a:p>
                      <a:pPr algn="ctr" fontAlgn="auto">
                        <a:spcAft>
                          <a:spcPts val="0"/>
                        </a:spcAft>
                      </a:pPr>
                      <a:r>
                        <a:rPr lang="zh-CN" sz="1800" kern="100" dirty="0">
                          <a:effectLst/>
                        </a:rPr>
                        <a:t>阈值（分钟）</a:t>
                      </a:r>
                      <a:endParaRPr lang="zh-CN" sz="1800" kern="100" dirty="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2.25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dirty="0">
                          <a:effectLst/>
                        </a:rPr>
                        <a:t>2.5</a:t>
                      </a:r>
                      <a:endParaRPr lang="zh-CN" sz="1800" kern="100" dirty="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2.75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3.25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3.5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3.75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4.25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extLst>
                  <a:ext uri="{0D108BD9-81ED-4DB2-BD59-A6C34878D82A}">
                    <a16:rowId xmlns:a16="http://schemas.microsoft.com/office/drawing/2014/main" val="10000"/>
                  </a:ext>
                </a:extLst>
              </a:tr>
              <a:tr h="685800">
                <a:tc>
                  <a:txBody>
                    <a:bodyPr/>
                    <a:lstStyle/>
                    <a:p>
                      <a:pPr algn="ctr" fontAlgn="auto">
                        <a:spcAft>
                          <a:spcPts val="0"/>
                        </a:spcAft>
                      </a:pPr>
                      <a:r>
                        <a:rPr lang="zh-CN" sz="1800" kern="0">
                          <a:effectLst/>
                        </a:rPr>
                        <a:t>事件个数</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650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644</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626</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602</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588</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565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533</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530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530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530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522</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520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extLst>
                  <a:ext uri="{0D108BD9-81ED-4DB2-BD59-A6C34878D82A}">
                    <a16:rowId xmlns:a16="http://schemas.microsoft.com/office/drawing/2014/main" val="10001"/>
                  </a:ext>
                </a:extLst>
              </a:tr>
              <a:tr h="685800">
                <a:tc>
                  <a:txBody>
                    <a:bodyPr/>
                    <a:lstStyle/>
                    <a:p>
                      <a:pPr algn="ctr" fontAlgn="auto">
                        <a:spcAft>
                          <a:spcPts val="0"/>
                        </a:spcAft>
                      </a:pPr>
                      <a:r>
                        <a:rPr lang="zh-CN" sz="1800" kern="0">
                          <a:effectLst/>
                        </a:rPr>
                        <a:t>阈值（分钟）</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5.25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6.25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6.75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7</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7.25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7.75</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8</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extLst>
                  <a:ext uri="{0D108BD9-81ED-4DB2-BD59-A6C34878D82A}">
                    <a16:rowId xmlns:a16="http://schemas.microsoft.com/office/drawing/2014/main" val="10002"/>
                  </a:ext>
                </a:extLst>
              </a:tr>
              <a:tr h="685800">
                <a:tc>
                  <a:txBody>
                    <a:bodyPr/>
                    <a:lstStyle/>
                    <a:p>
                      <a:pPr algn="ctr" fontAlgn="auto">
                        <a:spcAft>
                          <a:spcPts val="0"/>
                        </a:spcAft>
                      </a:pPr>
                      <a:r>
                        <a:rPr lang="zh-CN" sz="1800" kern="0">
                          <a:effectLst/>
                        </a:rPr>
                        <a:t>事件个数</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510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506</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503</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500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480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472</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466</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462</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460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460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a:effectLst/>
                        </a:rPr>
                        <a:t>460</a:t>
                      </a:r>
                      <a:endParaRPr lang="zh-CN" sz="1800" kern="100">
                        <a:effectLst/>
                        <a:latin typeface="Times New Roman" panose="02020603050405020304"/>
                        <a:ea typeface="宋体" panose="02010600030101010101" pitchFamily="2" charset="-122"/>
                        <a:cs typeface="Times New Roman" panose="02020603050405020304"/>
                      </a:endParaRPr>
                    </a:p>
                  </a:txBody>
                  <a:tcPr marL="56704" marR="56704" marT="0" marB="0" anchor="ctr"/>
                </a:tc>
                <a:tc>
                  <a:txBody>
                    <a:bodyPr/>
                    <a:lstStyle/>
                    <a:p>
                      <a:pPr algn="ctr" fontAlgn="auto">
                        <a:spcAft>
                          <a:spcPts val="0"/>
                        </a:spcAft>
                      </a:pPr>
                      <a:r>
                        <a:rPr lang="en-US" sz="1800" kern="0" dirty="0">
                          <a:effectLst/>
                        </a:rPr>
                        <a:t>460</a:t>
                      </a:r>
                      <a:endParaRPr lang="zh-CN" sz="1800" kern="100" dirty="0">
                        <a:effectLst/>
                        <a:latin typeface="Times New Roman" panose="02020603050405020304"/>
                        <a:ea typeface="宋体" panose="02010600030101010101" pitchFamily="2" charset="-122"/>
                        <a:cs typeface="Times New Roman" panose="02020603050405020304"/>
                      </a:endParaRPr>
                    </a:p>
                  </a:txBody>
                  <a:tcPr marL="56704" marR="56704"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第三步：确定单次用水事件时长阈值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阈值与划分事件个数关系如下图所示。</a:t>
            </a:r>
          </a:p>
        </p:txBody>
      </p:sp>
      <p:sp>
        <p:nvSpPr>
          <p:cNvPr id="4198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5" name="图表 4"/>
          <p:cNvGraphicFramePr/>
          <p:nvPr/>
        </p:nvGraphicFramePr>
        <p:xfrm>
          <a:off x="3851592" y="2314575"/>
          <a:ext cx="6063933"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第三步：确定单次用水事件时长阈值</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上图为阈值与划分事件个数的散点图，图中某段阈值范围内，下降趋势明显，说明在该段阈值范围内，用户的停顿习惯比较集中。如果趋势比较平缓，则说明用户的停顿热水的习惯趋于稳定，所以取该段时间开始的时间点作为阈值，既不会将短的用水事件合并，又不会将长的用水事件拆开。</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用户停顿热水的习惯在方框的位置趋于稳定，说明热水器用户的用水的停顿习惯用方框开始的时间点作为划分阈值会有一个好的效果。</a:t>
            </a:r>
          </a:p>
        </p:txBody>
      </p:sp>
      <p:sp>
        <p:nvSpPr>
          <p:cNvPr id="430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第三步：确定单次用水事件时长阈值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曲线在上图（散点图）中方框趋于稳定时，其方框开始的点的斜率趋于一个较小的值。为了用程序来识别这一特征，将这一特征提取为规则。根据</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用水停顿时间间隔频数分布表说明如何识别上图中的方框中起始的时间。</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40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44036" name="图片 3" descr="1"/>
          <p:cNvPicPr>
            <a:picLocks noChangeAspect="1"/>
          </p:cNvPicPr>
          <p:nvPr/>
        </p:nvPicPr>
        <p:blipFill>
          <a:blip r:embed="rId2"/>
          <a:stretch>
            <a:fillRect/>
          </a:stretch>
        </p:blipFill>
        <p:spPr>
          <a:xfrm>
            <a:off x="3271838" y="2643188"/>
            <a:ext cx="5757862" cy="3629025"/>
          </a:xfrm>
          <a:prstGeom prst="rect">
            <a:avLst/>
          </a:prstGeom>
          <a:noFill/>
          <a:ln w="3175" cap="flat" cmpd="sng">
            <a:solidFill>
              <a:schemeClr val="tx1"/>
            </a:solidFill>
            <a:prstDash val="solid"/>
            <a:miter/>
            <a:headEnd type="none" w="med" len="med"/>
            <a:tailEnd type="none" w="med" len="me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第三步：确定单次用水事件时长阈值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每个阈值对应一个点，给每个阈值计算得到一个斜率指标，如上图所示，</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点是要计算的斜率指标点。为了直观的展示，</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如下表所示。</a:t>
            </a:r>
          </a:p>
        </p:txBody>
      </p:sp>
      <p:sp>
        <p:nvSpPr>
          <p:cNvPr id="450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2055494" y="2742405"/>
          <a:ext cx="6517005" cy="3129757"/>
        </p:xfrm>
        <a:graphic>
          <a:graphicData uri="http://schemas.openxmlformats.org/drawingml/2006/table">
            <a:tbl>
              <a:tblPr firstRow="1" firstCol="1" bandRow="1">
                <a:tableStyleId>{5C22544A-7EE6-4342-B048-85BDC9FD1C3A}</a:tableStyleId>
              </a:tblPr>
              <a:tblGrid>
                <a:gridCol w="1869540">
                  <a:extLst>
                    <a:ext uri="{9D8B030D-6E8A-4147-A177-3AD203B41FA5}">
                      <a16:colId xmlns:a16="http://schemas.microsoft.com/office/drawing/2014/main" val="20000"/>
                    </a:ext>
                  </a:extLst>
                </a:gridCol>
                <a:gridCol w="4647465">
                  <a:extLst>
                    <a:ext uri="{9D8B030D-6E8A-4147-A177-3AD203B41FA5}">
                      <a16:colId xmlns:a16="http://schemas.microsoft.com/office/drawing/2014/main" val="20001"/>
                    </a:ext>
                  </a:extLst>
                </a:gridCol>
              </a:tblGrid>
              <a:tr h="606852">
                <a:tc>
                  <a:txBody>
                    <a:bodyPr/>
                    <a:lstStyle/>
                    <a:p>
                      <a:pPr algn="ctr" fontAlgn="auto">
                        <a:spcAft>
                          <a:spcPts val="0"/>
                        </a:spcAft>
                      </a:pPr>
                      <a:r>
                        <a:rPr lang="zh-CN" sz="1800" kern="100" dirty="0">
                          <a:effectLst/>
                        </a:rPr>
                        <a:t>符号名称</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fontAlgn="auto">
                        <a:spcAft>
                          <a:spcPts val="0"/>
                        </a:spcAft>
                      </a:pPr>
                      <a:r>
                        <a:rPr lang="zh-CN" sz="1800" kern="100" dirty="0">
                          <a:effectLst/>
                        </a:rPr>
                        <a:t>符号说明</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0"/>
                  </a:ext>
                </a:extLst>
              </a:tr>
              <a:tr h="606852">
                <a:tc>
                  <a:txBody>
                    <a:bodyPr/>
                    <a:lstStyle/>
                    <a:p>
                      <a:endParaRPr lang="zh-CN"/>
                    </a:p>
                  </a:txBody>
                  <a:tcPr marL="68580" marR="68580" marT="0" marB="0" anchor="ctr">
                    <a:blipFill rotWithShape="1">
                      <a:blip r:embed="rId2"/>
                      <a:stretch>
                        <a:fillRect t="-100000" r="-248534" b="-315000"/>
                      </a:stretch>
                    </a:blipFill>
                  </a:tcPr>
                </a:tc>
                <a:tc>
                  <a:txBody>
                    <a:bodyPr/>
                    <a:lstStyle/>
                    <a:p>
                      <a:endParaRPr lang="zh-CN"/>
                    </a:p>
                  </a:txBody>
                  <a:tcPr marL="68580" marR="68580" marT="0" marB="0" anchor="ctr">
                    <a:blipFill rotWithShape="1">
                      <a:blip r:embed="rId2"/>
                      <a:stretch>
                        <a:fillRect l="-40289" t="-100000" r="-131" b="-315000"/>
                      </a:stretch>
                    </a:blipFill>
                  </a:tcPr>
                </a:tc>
                <a:extLst>
                  <a:ext uri="{0D108BD9-81ED-4DB2-BD59-A6C34878D82A}">
                    <a16:rowId xmlns:a16="http://schemas.microsoft.com/office/drawing/2014/main" val="10001"/>
                  </a:ext>
                </a:extLst>
              </a:tr>
              <a:tr h="673827">
                <a:tc>
                  <a:txBody>
                    <a:bodyPr/>
                    <a:lstStyle/>
                    <a:p>
                      <a:pPr algn="ctr" fontAlgn="auto">
                        <a:spcAft>
                          <a:spcPts val="0"/>
                        </a:spcAft>
                      </a:pPr>
                      <a:r>
                        <a:rPr lang="en-US" sz="1800" kern="100">
                          <a:effectLst/>
                        </a:rPr>
                        <a:t>k</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endParaRPr lang="zh-CN"/>
                    </a:p>
                  </a:txBody>
                  <a:tcPr marL="68580" marR="68580" marT="0" marB="0" anchor="ctr">
                    <a:blipFill rotWithShape="1">
                      <a:blip r:embed="rId2"/>
                      <a:stretch>
                        <a:fillRect l="-40289" t="-181818" r="-131" b="-186364"/>
                      </a:stretch>
                    </a:blipFill>
                  </a:tcPr>
                </a:tc>
                <a:extLst>
                  <a:ext uri="{0D108BD9-81ED-4DB2-BD59-A6C34878D82A}">
                    <a16:rowId xmlns:a16="http://schemas.microsoft.com/office/drawing/2014/main" val="10002"/>
                  </a:ext>
                </a:extLst>
              </a:tr>
              <a:tr h="606852">
                <a:tc>
                  <a:txBody>
                    <a:bodyPr/>
                    <a:lstStyle/>
                    <a:p>
                      <a:pPr algn="ctr" fontAlgn="auto">
                        <a:spcAft>
                          <a:spcPts val="0"/>
                        </a:spcAft>
                      </a:pPr>
                      <a:r>
                        <a:rPr lang="en-US" sz="1800" kern="100">
                          <a:effectLst/>
                        </a:rPr>
                        <a:t>K</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just" fontAlgn="auto">
                        <a:spcAft>
                          <a:spcPts val="0"/>
                        </a:spcAft>
                      </a:pPr>
                      <a:r>
                        <a:rPr lang="zh-CN" sz="1800" kern="100">
                          <a:effectLst/>
                        </a:rPr>
                        <a:t>五个点的斜率之和的平均值</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3"/>
                  </a:ext>
                </a:extLst>
              </a:tr>
              <a:tr h="635374">
                <a:tc>
                  <a:txBody>
                    <a:bodyPr/>
                    <a:lstStyle/>
                    <a:p>
                      <a:endParaRPr lang="zh-CN"/>
                    </a:p>
                  </a:txBody>
                  <a:tcPr marL="68580" marR="68580" marT="0" marB="0" anchor="ctr">
                    <a:blipFill rotWithShape="1">
                      <a:blip r:embed="rId2"/>
                      <a:stretch>
                        <a:fillRect t="-394231" r="-248534" b="-962"/>
                      </a:stretch>
                    </a:blipFill>
                  </a:tcPr>
                </a:tc>
                <a:tc>
                  <a:txBody>
                    <a:bodyPr/>
                    <a:lstStyle/>
                    <a:p>
                      <a:endParaRPr lang="zh-CN"/>
                    </a:p>
                  </a:txBody>
                  <a:tcPr marL="68580" marR="68580" marT="0" marB="0" anchor="ctr">
                    <a:blipFill rotWithShape="1">
                      <a:blip r:embed="rId2"/>
                      <a:stretch>
                        <a:fillRect l="-40289" t="-394231" r="-131" b="-962"/>
                      </a:stretch>
                    </a:blipFill>
                  </a:tcPr>
                </a:tc>
                <a:extLst>
                  <a:ext uri="{0D108BD9-81ED-4DB2-BD59-A6C34878D82A}">
                    <a16:rowId xmlns:a16="http://schemas.microsoft.com/office/drawing/2014/main" val="10004"/>
                  </a:ext>
                </a:extLst>
              </a:tr>
            </a:tbl>
          </a:graphicData>
        </a:graphic>
      </p:graphicFrame>
      <p:graphicFrame>
        <p:nvGraphicFramePr>
          <p:cNvPr id="45061" name="对象 4"/>
          <p:cNvGraphicFramePr>
            <a:graphicFrameLocks noChangeAspect="1"/>
          </p:cNvGraphicFramePr>
          <p:nvPr/>
        </p:nvGraphicFramePr>
        <p:xfrm>
          <a:off x="3713163" y="1243013"/>
          <a:ext cx="168275" cy="160337"/>
        </p:xfrm>
        <a:graphic>
          <a:graphicData uri="http://schemas.openxmlformats.org/presentationml/2006/ole">
            <mc:AlternateContent xmlns:mc="http://schemas.openxmlformats.org/markup-compatibility/2006">
              <mc:Choice xmlns:v="urn:schemas-microsoft-com:vml" Requires="v">
                <p:oleObj r:id="rId3" imgW="152400" imgH="165100" progId="Equation.DSMT4">
                  <p:embed/>
                </p:oleObj>
              </mc:Choice>
              <mc:Fallback>
                <p:oleObj r:id="rId3" imgW="152400" imgH="165100" progId="Equation.DSMT4">
                  <p:embed/>
                  <p:pic>
                    <p:nvPicPr>
                      <p:cNvPr id="0" name="图片 3083"/>
                      <p:cNvPicPr/>
                      <p:nvPr/>
                    </p:nvPicPr>
                    <p:blipFill>
                      <a:blip r:embed="rId4"/>
                      <a:stretch>
                        <a:fillRect/>
                      </a:stretch>
                    </p:blipFill>
                    <p:spPr>
                      <a:xfrm>
                        <a:off x="3713163" y="1243013"/>
                        <a:ext cx="168275" cy="160337"/>
                      </a:xfrm>
                      <a:prstGeom prst="rect">
                        <a:avLst/>
                      </a:prstGeom>
                      <a:noFill/>
                      <a:ln w="38100">
                        <a:noFill/>
                        <a:miter/>
                      </a:ln>
                    </p:spPr>
                  </p:pic>
                </p:oleObj>
              </mc:Fallback>
            </mc:AlternateContent>
          </a:graphicData>
        </a:graphic>
      </p:graphicFrame>
      <p:graphicFrame>
        <p:nvGraphicFramePr>
          <p:cNvPr id="45062" name="对象 5"/>
          <p:cNvGraphicFramePr>
            <a:graphicFrameLocks noChangeAspect="1"/>
          </p:cNvGraphicFramePr>
          <p:nvPr/>
        </p:nvGraphicFramePr>
        <p:xfrm>
          <a:off x="8334375" y="1658938"/>
          <a:ext cx="381000" cy="355600"/>
        </p:xfrm>
        <a:graphic>
          <a:graphicData uri="http://schemas.openxmlformats.org/presentationml/2006/ole">
            <mc:AlternateContent xmlns:mc="http://schemas.openxmlformats.org/markup-compatibility/2006">
              <mc:Choice xmlns:v="urn:schemas-microsoft-com:vml" Requires="v">
                <p:oleObj r:id="rId5" imgW="152400" imgH="165100" progId="Equation.DSMT4">
                  <p:embed/>
                </p:oleObj>
              </mc:Choice>
              <mc:Fallback>
                <p:oleObj r:id="rId5" imgW="152400" imgH="165100" progId="Equation.DSMT4">
                  <p:embed/>
                  <p:pic>
                    <p:nvPicPr>
                      <p:cNvPr id="0" name="图片 3082"/>
                      <p:cNvPicPr/>
                      <p:nvPr/>
                    </p:nvPicPr>
                    <p:blipFill>
                      <a:blip r:embed="rId6"/>
                      <a:stretch>
                        <a:fillRect/>
                      </a:stretch>
                    </p:blipFill>
                    <p:spPr>
                      <a:xfrm>
                        <a:off x="8334375" y="1658938"/>
                        <a:ext cx="381000" cy="35560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6083" name="内容占位符 3"/>
          <p:cNvSpPr>
            <a:spLocks noGrp="1"/>
          </p:cNvSpPr>
          <p:nvPr>
            <p:ph idx="1"/>
          </p:nvPr>
        </p:nvSpPr>
        <p:spPr>
          <a:xfrm>
            <a:off x="457200" y="1081088"/>
            <a:ext cx="11107738" cy="427037"/>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第三步：确定单次用水事件时长阈值</a:t>
            </a:r>
            <a:endParaRPr lang="en-US" altLang="zh-CN" sz="1800" dirty="0">
              <a:latin typeface="微软雅黑" panose="020B0503020204020204" pitchFamily="34" charset="-122"/>
              <a:ea typeface="微软雅黑" panose="020B0503020204020204" pitchFamily="34" charset="-122"/>
            </a:endParaRPr>
          </a:p>
        </p:txBody>
      </p:sp>
      <p:pic>
        <p:nvPicPr>
          <p:cNvPr id="46084" name="图片 3"/>
          <p:cNvPicPr>
            <a:picLocks noChangeAspect="1"/>
          </p:cNvPicPr>
          <p:nvPr/>
        </p:nvPicPr>
        <p:blipFill>
          <a:blip r:embed="rId2"/>
          <a:stretch>
            <a:fillRect/>
          </a:stretch>
        </p:blipFill>
        <p:spPr>
          <a:xfrm>
            <a:off x="465138" y="1600200"/>
            <a:ext cx="11041062" cy="43291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内容占位符 1"/>
          <p:cNvSpPr>
            <a:spLocks noGrp="1"/>
          </p:cNvSpPr>
          <p:nvPr>
            <p:ph idx="1"/>
          </p:nvPr>
        </p:nvSpPr>
        <p:spPr>
          <a:xfrm>
            <a:off x="428625" y="1182688"/>
            <a:ext cx="11258550" cy="43703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随着国内大家电品牌的进入和国外品牌的涌入，电热水器相关技术在过去</a:t>
            </a:r>
            <a:r>
              <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20</a:t>
            </a: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年间得到了快速发展，屡屡创新。</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361950" marR="0" lvl="0" indent="-36195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Char char="Ø"/>
              <a:defRPr/>
            </a:pP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首次提出封闭式电热水器的概念到水电分离技术的研发</a:t>
            </a: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361950" marR="0" lvl="0" indent="-36195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Char char="Ø"/>
              <a:defRPr/>
            </a:pP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漏电保护技术的应用及出水断电技术和防电墙技术专利的申请突破</a:t>
            </a:r>
            <a:r>
              <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r>
              <a:rPr kumimoji="1" lang="zh-CN" altLang="zh-CN"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如今高效能技术颠覆了业内对电热水器“高能耗”的认知。</a:t>
            </a:r>
            <a:endParaRPr kumimoji="1"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pic>
        <p:nvPicPr>
          <p:cNvPr id="19460" name="Picture 2"/>
          <p:cNvPicPr>
            <a:picLocks noChangeAspect="1"/>
          </p:cNvPicPr>
          <p:nvPr/>
        </p:nvPicPr>
        <p:blipFill>
          <a:blip r:embed="rId2"/>
          <a:stretch>
            <a:fillRect/>
          </a:stretch>
        </p:blipFill>
        <p:spPr>
          <a:xfrm>
            <a:off x="6605588" y="3513138"/>
            <a:ext cx="4632325" cy="2643187"/>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7107" name="内容占位符 3"/>
          <p:cNvSpPr>
            <a:spLocks noGrp="1"/>
          </p:cNvSpPr>
          <p:nvPr>
            <p:ph idx="1"/>
          </p:nvPr>
        </p:nvSpPr>
        <p:spPr>
          <a:xfrm>
            <a:off x="300038" y="995363"/>
            <a:ext cx="11107737" cy="427037"/>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第三步：确定单次用水事件时长阈值</a:t>
            </a:r>
            <a:endParaRPr lang="en-US" altLang="zh-CN" sz="1800" dirty="0">
              <a:latin typeface="微软雅黑" panose="020B0503020204020204" pitchFamily="34" charset="-122"/>
              <a:ea typeface="微软雅黑" panose="020B0503020204020204" pitchFamily="34" charset="-122"/>
            </a:endParaRPr>
          </a:p>
        </p:txBody>
      </p:sp>
      <p:pic>
        <p:nvPicPr>
          <p:cNvPr id="47108" name="图片 2"/>
          <p:cNvPicPr>
            <a:picLocks noChangeAspect="1"/>
          </p:cNvPicPr>
          <p:nvPr/>
        </p:nvPicPr>
        <p:blipFill>
          <a:blip r:embed="rId2"/>
          <a:stretch>
            <a:fillRect/>
          </a:stretch>
        </p:blipFill>
        <p:spPr>
          <a:xfrm>
            <a:off x="365125" y="1514475"/>
            <a:ext cx="11368088" cy="44577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8131" name="内容占位符 1"/>
          <p:cNvSpPr>
            <a:spLocks noGrp="1"/>
          </p:cNvSpPr>
          <p:nvPr>
            <p:ph idx="1"/>
          </p:nvPr>
        </p:nvSpPr>
        <p:spPr>
          <a:xfrm>
            <a:off x="471488" y="1533525"/>
            <a:ext cx="11107737" cy="4370388"/>
          </a:xfrm>
          <a:ln/>
        </p:spPr>
        <p:txBody>
          <a:bodyPr vert="horz" wrap="square" lIns="91440" tIns="45720" rIns="91440" bIns="45720" anchor="t" anchorCtr="0"/>
          <a:lstStyle/>
          <a:p>
            <a:r>
              <a:rPr lang="zh-CN" altLang="zh-CN" sz="1800" dirty="0">
                <a:latin typeface="微软雅黑" panose="020B0503020204020204" pitchFamily="34" charset="-122"/>
                <a:ea typeface="微软雅黑" panose="020B0503020204020204" pitchFamily="34" charset="-122"/>
              </a:rPr>
              <a:t>不同用水事件的用水时长是基础特征之一。根据用水时长这一特征可以构建</a:t>
            </a:r>
            <a:r>
              <a:rPr lang="zh-CN" altLang="en-US" sz="1800" dirty="0">
                <a:latin typeface="微软雅黑" panose="020B0503020204020204" pitchFamily="34" charset="-122"/>
                <a:ea typeface="微软雅黑" panose="020B0503020204020204" pitchFamily="34" charset="-122"/>
              </a:rPr>
              <a:t>下表</a:t>
            </a:r>
            <a:r>
              <a:rPr lang="zh-CN" altLang="zh-CN" sz="1800" dirty="0">
                <a:latin typeface="微软雅黑" panose="020B0503020204020204" pitchFamily="34" charset="-122"/>
                <a:ea typeface="微软雅黑" panose="020B0503020204020204" pitchFamily="34" charset="-122"/>
              </a:rPr>
              <a:t>所示的事件开始时间、事件结束时间、洗浴时间点、用水时长、总用水时长和用水时长／总用水时长这</a:t>
            </a:r>
            <a:r>
              <a:rPr lang="en-US" altLang="zh-CN" sz="1800" dirty="0">
                <a:latin typeface="微软雅黑" panose="020B0503020204020204" pitchFamily="34" charset="-122"/>
                <a:ea typeface="微软雅黑" panose="020B0503020204020204" pitchFamily="34" charset="-122"/>
              </a:rPr>
              <a:t>6</a:t>
            </a:r>
            <a:r>
              <a:rPr lang="zh-CN" altLang="zh-CN" sz="1800" dirty="0">
                <a:latin typeface="微软雅黑" panose="020B0503020204020204" pitchFamily="34" charset="-122"/>
                <a:ea typeface="微软雅黑" panose="020B0503020204020204" pitchFamily="34" charset="-122"/>
              </a:rPr>
              <a:t>个特征。</a:t>
            </a:r>
            <a:endParaRPr lang="zh-CN" altLang="en-US" sz="1800" dirty="0">
              <a:latin typeface="微软雅黑" panose="020B0503020204020204" pitchFamily="34" charset="-122"/>
              <a:ea typeface="微软雅黑" panose="020B0503020204020204" pitchFamily="34" charset="-122"/>
            </a:endParaRPr>
          </a:p>
        </p:txBody>
      </p:sp>
      <p:sp>
        <p:nvSpPr>
          <p:cNvPr id="48132" name="内容占位符 3"/>
          <p:cNvSpPr>
            <a:spLocks noGrp="1"/>
          </p:cNvSpPr>
          <p:nvPr>
            <p:ph idx="1"/>
          </p:nvPr>
        </p:nvSpPr>
        <p:spPr>
          <a:xfrm>
            <a:off x="471488" y="995363"/>
            <a:ext cx="11107737" cy="427037"/>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第四步：属性构造</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构建用水时长与频率属性</a:t>
            </a:r>
            <a:endParaRPr lang="en-US" altLang="zh-CN" sz="1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08001" y="2670701"/>
          <a:ext cx="11050587" cy="3544272"/>
        </p:xfrm>
        <a:graphic>
          <a:graphicData uri="http://schemas.openxmlformats.org/drawingml/2006/table">
            <a:tbl>
              <a:tblPr firstRow="1" firstCol="1" bandRow="1">
                <a:tableStyleId>{5C22544A-7EE6-4342-B048-85BDC9FD1C3A}</a:tableStyleId>
              </a:tblPr>
              <a:tblGrid>
                <a:gridCol w="2353732">
                  <a:extLst>
                    <a:ext uri="{9D8B030D-6E8A-4147-A177-3AD203B41FA5}">
                      <a16:colId xmlns:a16="http://schemas.microsoft.com/office/drawing/2014/main" val="20000"/>
                    </a:ext>
                  </a:extLst>
                </a:gridCol>
                <a:gridCol w="5428147">
                  <a:extLst>
                    <a:ext uri="{9D8B030D-6E8A-4147-A177-3AD203B41FA5}">
                      <a16:colId xmlns:a16="http://schemas.microsoft.com/office/drawing/2014/main" val="20001"/>
                    </a:ext>
                  </a:extLst>
                </a:gridCol>
                <a:gridCol w="3268708">
                  <a:extLst>
                    <a:ext uri="{9D8B030D-6E8A-4147-A177-3AD203B41FA5}">
                      <a16:colId xmlns:a16="http://schemas.microsoft.com/office/drawing/2014/main" val="20002"/>
                    </a:ext>
                  </a:extLst>
                </a:gridCol>
              </a:tblGrid>
              <a:tr h="432000">
                <a:tc>
                  <a:txBody>
                    <a:bodyPr/>
                    <a:lstStyle/>
                    <a:p>
                      <a:pPr algn="ctr" fontAlgn="auto">
                        <a:spcAft>
                          <a:spcPts val="0"/>
                        </a:spcAft>
                      </a:pPr>
                      <a:r>
                        <a:rPr lang="zh-CN" sz="1600" kern="100" dirty="0">
                          <a:effectLst/>
                          <a:latin typeface="+mn-ea"/>
                          <a:ea typeface="+mn-ea"/>
                        </a:rPr>
                        <a:t>特征</a:t>
                      </a:r>
                      <a:endParaRPr lang="zh-CN" sz="1600" kern="100" dirty="0">
                        <a:effectLst/>
                        <a:latin typeface="+mn-ea"/>
                        <a:ea typeface="+mn-ea"/>
                        <a:cs typeface="Times New Roman" panose="02020603050405020304"/>
                      </a:endParaRPr>
                    </a:p>
                  </a:txBody>
                  <a:tcPr marL="28514" marR="28514" marT="0" marB="0" anchor="ctr"/>
                </a:tc>
                <a:tc>
                  <a:txBody>
                    <a:bodyPr/>
                    <a:lstStyle/>
                    <a:p>
                      <a:pPr algn="ctr" fontAlgn="auto">
                        <a:spcAft>
                          <a:spcPts val="0"/>
                        </a:spcAft>
                      </a:pPr>
                      <a:r>
                        <a:rPr lang="zh-CN" sz="1600" kern="100" dirty="0">
                          <a:effectLst/>
                          <a:latin typeface="+mn-ea"/>
                          <a:ea typeface="+mn-ea"/>
                        </a:rPr>
                        <a:t>构建方法</a:t>
                      </a:r>
                      <a:endParaRPr lang="zh-CN" sz="1600" kern="100" dirty="0">
                        <a:effectLst/>
                        <a:latin typeface="+mn-ea"/>
                        <a:ea typeface="+mn-ea"/>
                        <a:cs typeface="Times New Roman" panose="02020603050405020304"/>
                      </a:endParaRPr>
                    </a:p>
                  </a:txBody>
                  <a:tcPr marL="28514" marR="28514" marT="0" marB="0" anchor="ctr"/>
                </a:tc>
                <a:tc>
                  <a:txBody>
                    <a:bodyPr/>
                    <a:lstStyle/>
                    <a:p>
                      <a:pPr algn="ctr" fontAlgn="auto">
                        <a:spcAft>
                          <a:spcPts val="0"/>
                        </a:spcAft>
                      </a:pPr>
                      <a:r>
                        <a:rPr lang="zh-CN" sz="1600" kern="100" dirty="0">
                          <a:effectLst/>
                          <a:latin typeface="+mn-ea"/>
                          <a:ea typeface="+mn-ea"/>
                        </a:rPr>
                        <a:t>说明</a:t>
                      </a:r>
                      <a:endParaRPr lang="zh-CN" sz="1600" kern="100" dirty="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0"/>
                  </a:ext>
                </a:extLst>
              </a:tr>
              <a:tr h="486220">
                <a:tc>
                  <a:txBody>
                    <a:bodyPr/>
                    <a:lstStyle/>
                    <a:p>
                      <a:pPr algn="ctr" fontAlgn="auto">
                        <a:spcAft>
                          <a:spcPts val="0"/>
                        </a:spcAft>
                      </a:pPr>
                      <a:r>
                        <a:rPr lang="zh-CN" sz="1600" kern="100" dirty="0">
                          <a:effectLst/>
                          <a:latin typeface="+mn-ea"/>
                          <a:ea typeface="+mn-ea"/>
                        </a:rPr>
                        <a:t>事件开始时间</a:t>
                      </a:r>
                      <a:endParaRPr lang="zh-CN" sz="1600" kern="100" dirty="0">
                        <a:effectLst/>
                        <a:latin typeface="+mn-ea"/>
                        <a:ea typeface="+mn-ea"/>
                        <a:cs typeface="Times New Roman" panose="02020603050405020304"/>
                      </a:endParaRPr>
                    </a:p>
                  </a:txBody>
                  <a:tcPr marL="28514" marR="28514" marT="0" marB="0" anchor="ctr"/>
                </a:tc>
                <a:tc>
                  <a:txBody>
                    <a:bodyPr/>
                    <a:lstStyle/>
                    <a:p>
                      <a:endParaRPr lang="zh-CN" dirty="0"/>
                    </a:p>
                  </a:txBody>
                  <a:tcPr marL="28514" marR="28514" marT="0" marB="0" anchor="ctr">
                    <a:blipFill rotWithShape="1">
                      <a:blip r:embed="rId2"/>
                      <a:stretch>
                        <a:fillRect l="-43322" t="-88750" r="-71942" b="-543750"/>
                      </a:stretch>
                    </a:blipFill>
                  </a:tcPr>
                </a:tc>
                <a:tc>
                  <a:txBody>
                    <a:bodyPr/>
                    <a:lstStyle/>
                    <a:p>
                      <a:pPr algn="just" fontAlgn="auto">
                        <a:spcAft>
                          <a:spcPts val="0"/>
                        </a:spcAft>
                      </a:pPr>
                      <a:r>
                        <a:rPr lang="zh-CN" sz="1600" kern="100">
                          <a:effectLst/>
                          <a:latin typeface="+mn-ea"/>
                          <a:ea typeface="+mn-ea"/>
                        </a:rPr>
                        <a:t>热水事件开始发生的时间。</a:t>
                      </a:r>
                      <a:endParaRPr lang="zh-CN" sz="1600" kern="10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1"/>
                  </a:ext>
                </a:extLst>
              </a:tr>
              <a:tr h="487045">
                <a:tc>
                  <a:txBody>
                    <a:bodyPr/>
                    <a:lstStyle/>
                    <a:p>
                      <a:pPr algn="ctr" fontAlgn="auto">
                        <a:spcAft>
                          <a:spcPts val="0"/>
                        </a:spcAft>
                      </a:pPr>
                      <a:r>
                        <a:rPr lang="zh-CN" sz="1600" kern="100" dirty="0">
                          <a:effectLst/>
                          <a:latin typeface="+mn-ea"/>
                          <a:ea typeface="+mn-ea"/>
                        </a:rPr>
                        <a:t>事件结束时间</a:t>
                      </a:r>
                      <a:endParaRPr lang="zh-CN" sz="1600" kern="100" dirty="0">
                        <a:effectLst/>
                        <a:latin typeface="+mn-ea"/>
                        <a:ea typeface="+mn-ea"/>
                        <a:cs typeface="Times New Roman" panose="02020603050405020304"/>
                      </a:endParaRPr>
                    </a:p>
                  </a:txBody>
                  <a:tcPr marL="28514" marR="28514" marT="0" marB="0" anchor="ctr"/>
                </a:tc>
                <a:tc>
                  <a:txBody>
                    <a:bodyPr/>
                    <a:lstStyle/>
                    <a:p>
                      <a:endParaRPr lang="zh-CN" dirty="0"/>
                    </a:p>
                  </a:txBody>
                  <a:tcPr marL="28514" marR="28514" marT="0" marB="0" anchor="ctr">
                    <a:blipFill rotWithShape="1">
                      <a:blip r:embed="rId2"/>
                      <a:stretch>
                        <a:fillRect l="-43322" t="-191139" r="-71942" b="-450633"/>
                      </a:stretch>
                    </a:blipFill>
                  </a:tcPr>
                </a:tc>
                <a:tc>
                  <a:txBody>
                    <a:bodyPr/>
                    <a:lstStyle/>
                    <a:p>
                      <a:pPr algn="just" fontAlgn="auto">
                        <a:spcAft>
                          <a:spcPts val="0"/>
                        </a:spcAft>
                      </a:pPr>
                      <a:r>
                        <a:rPr lang="zh-CN" sz="1600" kern="100">
                          <a:effectLst/>
                          <a:latin typeface="+mn-ea"/>
                          <a:ea typeface="+mn-ea"/>
                        </a:rPr>
                        <a:t>热水事件结束发生的时间。</a:t>
                      </a:r>
                      <a:endParaRPr lang="zh-CN" sz="1600" kern="10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2"/>
                  </a:ext>
                </a:extLst>
              </a:tr>
              <a:tr h="487680">
                <a:tc>
                  <a:txBody>
                    <a:bodyPr/>
                    <a:lstStyle/>
                    <a:p>
                      <a:pPr algn="ctr" fontAlgn="auto">
                        <a:spcAft>
                          <a:spcPts val="0"/>
                        </a:spcAft>
                      </a:pPr>
                      <a:r>
                        <a:rPr lang="zh-CN" sz="1600" kern="100" dirty="0">
                          <a:effectLst/>
                          <a:latin typeface="+mn-ea"/>
                          <a:ea typeface="+mn-ea"/>
                        </a:rPr>
                        <a:t>洗浴时间点</a:t>
                      </a:r>
                      <a:endParaRPr lang="zh-CN" sz="1600" kern="100" dirty="0">
                        <a:effectLst/>
                        <a:latin typeface="+mn-ea"/>
                        <a:ea typeface="+mn-ea"/>
                        <a:cs typeface="Times New Roman" panose="02020603050405020304"/>
                      </a:endParaRPr>
                    </a:p>
                  </a:txBody>
                  <a:tcPr marL="28514" marR="28514" marT="0" marB="0" anchor="ctr"/>
                </a:tc>
                <a:tc>
                  <a:txBody>
                    <a:bodyPr/>
                    <a:lstStyle/>
                    <a:p>
                      <a:pPr algn="just" fontAlgn="auto">
                        <a:spcAft>
                          <a:spcPts val="0"/>
                        </a:spcAft>
                      </a:pPr>
                      <a:r>
                        <a:rPr lang="zh-CN" sz="1600" kern="100" dirty="0">
                          <a:effectLst/>
                          <a:latin typeface="+mn-ea"/>
                          <a:ea typeface="+mn-ea"/>
                        </a:rPr>
                        <a:t>洗浴时间点＝事件开始时间的小时点，如时间为“</a:t>
                      </a:r>
                      <a:r>
                        <a:rPr lang="x-none" sz="1600" kern="100" dirty="0">
                          <a:effectLst/>
                          <a:latin typeface="+mn-ea"/>
                          <a:ea typeface="+mn-ea"/>
                        </a:rPr>
                        <a:t>20:00:10</a:t>
                      </a:r>
                      <a:r>
                        <a:rPr lang="zh-CN" sz="1600" kern="100" dirty="0">
                          <a:effectLst/>
                          <a:latin typeface="+mn-ea"/>
                          <a:ea typeface="+mn-ea"/>
                        </a:rPr>
                        <a:t>”，则洗浴时间点为“</a:t>
                      </a:r>
                      <a:r>
                        <a:rPr lang="x-none" sz="1600" kern="100" dirty="0">
                          <a:effectLst/>
                          <a:latin typeface="+mn-ea"/>
                          <a:ea typeface="+mn-ea"/>
                        </a:rPr>
                        <a:t>20</a:t>
                      </a:r>
                      <a:r>
                        <a:rPr lang="zh-CN" sz="1600" kern="100" dirty="0">
                          <a:effectLst/>
                          <a:latin typeface="+mn-ea"/>
                          <a:ea typeface="+mn-ea"/>
                        </a:rPr>
                        <a:t>”</a:t>
                      </a:r>
                      <a:endParaRPr lang="zh-CN" sz="1600" kern="100" dirty="0">
                        <a:effectLst/>
                        <a:latin typeface="+mn-ea"/>
                        <a:ea typeface="+mn-ea"/>
                        <a:cs typeface="Times New Roman" panose="02020603050405020304"/>
                      </a:endParaRPr>
                    </a:p>
                  </a:txBody>
                  <a:tcPr marL="28514" marR="28514" marT="0" marB="0" anchor="ctr"/>
                </a:tc>
                <a:tc>
                  <a:txBody>
                    <a:bodyPr/>
                    <a:lstStyle/>
                    <a:p>
                      <a:pPr algn="just" fontAlgn="auto">
                        <a:spcAft>
                          <a:spcPts val="0"/>
                        </a:spcAft>
                      </a:pPr>
                      <a:r>
                        <a:rPr lang="zh-CN" sz="1600" kern="100" dirty="0">
                          <a:effectLst/>
                          <a:latin typeface="+mn-ea"/>
                          <a:ea typeface="+mn-ea"/>
                        </a:rPr>
                        <a:t>开始用水的时间点</a:t>
                      </a:r>
                      <a:endParaRPr lang="zh-CN" sz="1600" kern="100" dirty="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3"/>
                  </a:ext>
                </a:extLst>
              </a:tr>
              <a:tr h="731647">
                <a:tc>
                  <a:txBody>
                    <a:bodyPr/>
                    <a:lstStyle/>
                    <a:p>
                      <a:pPr algn="ctr" fontAlgn="auto">
                        <a:spcAft>
                          <a:spcPts val="0"/>
                        </a:spcAft>
                      </a:pPr>
                      <a:r>
                        <a:rPr lang="zh-CN" sz="1600" kern="100" dirty="0">
                          <a:effectLst/>
                          <a:latin typeface="+mn-ea"/>
                          <a:ea typeface="+mn-ea"/>
                        </a:rPr>
                        <a:t>用水时长</a:t>
                      </a:r>
                      <a:endParaRPr lang="zh-CN" sz="1600" kern="100" dirty="0">
                        <a:effectLst/>
                        <a:latin typeface="+mn-ea"/>
                        <a:ea typeface="+mn-ea"/>
                        <a:cs typeface="Times New Roman" panose="02020603050405020304"/>
                      </a:endParaRPr>
                    </a:p>
                  </a:txBody>
                  <a:tcPr marL="28514" marR="28514" marT="0" marB="0" anchor="ctr"/>
                </a:tc>
                <a:tc>
                  <a:txBody>
                    <a:bodyPr/>
                    <a:lstStyle/>
                    <a:p>
                      <a:endParaRPr lang="zh-CN" dirty="0"/>
                    </a:p>
                  </a:txBody>
                  <a:tcPr marL="28514" marR="28514" marT="0" marB="0" anchor="ctr">
                    <a:blipFill rotWithShape="1">
                      <a:blip r:embed="rId2"/>
                      <a:stretch>
                        <a:fillRect l="-43322" t="-258333" r="-71942" b="-130000"/>
                      </a:stretch>
                    </a:blipFill>
                  </a:tcPr>
                </a:tc>
                <a:tc>
                  <a:txBody>
                    <a:bodyPr/>
                    <a:lstStyle/>
                    <a:p>
                      <a:pPr algn="just" fontAlgn="auto">
                        <a:spcAft>
                          <a:spcPts val="0"/>
                        </a:spcAft>
                      </a:pPr>
                      <a:r>
                        <a:rPr lang="zh-CN" sz="1600" kern="100">
                          <a:effectLst/>
                          <a:latin typeface="+mn-ea"/>
                          <a:ea typeface="+mn-ea"/>
                        </a:rPr>
                        <a:t>一次用水过程中有热水流出的时长</a:t>
                      </a:r>
                      <a:endParaRPr lang="zh-CN" sz="1600" kern="10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4"/>
                  </a:ext>
                </a:extLst>
              </a:tr>
              <a:tr h="487680">
                <a:tc>
                  <a:txBody>
                    <a:bodyPr/>
                    <a:lstStyle/>
                    <a:p>
                      <a:pPr algn="ctr" fontAlgn="auto">
                        <a:spcAft>
                          <a:spcPts val="0"/>
                        </a:spcAft>
                      </a:pPr>
                      <a:r>
                        <a:rPr lang="zh-CN" sz="1600" kern="100">
                          <a:effectLst/>
                          <a:latin typeface="+mn-ea"/>
                          <a:ea typeface="+mn-ea"/>
                        </a:rPr>
                        <a:t>总用水时长</a:t>
                      </a:r>
                      <a:endParaRPr lang="zh-CN" sz="1600" kern="100">
                        <a:effectLst/>
                        <a:latin typeface="+mn-ea"/>
                        <a:ea typeface="+mn-ea"/>
                        <a:cs typeface="Times New Roman" panose="02020603050405020304"/>
                      </a:endParaRPr>
                    </a:p>
                  </a:txBody>
                  <a:tcPr marL="28514" marR="28514" marT="0" marB="0" anchor="ctr"/>
                </a:tc>
                <a:tc>
                  <a:txBody>
                    <a:bodyPr/>
                    <a:lstStyle/>
                    <a:p>
                      <a:pPr algn="just" fontAlgn="auto">
                        <a:spcAft>
                          <a:spcPts val="0"/>
                        </a:spcAft>
                      </a:pPr>
                      <a:r>
                        <a:rPr lang="zh-CN" sz="1600" kern="100">
                          <a:effectLst/>
                          <a:latin typeface="+mn-ea"/>
                          <a:ea typeface="+mn-ea"/>
                        </a:rPr>
                        <a:t>从划分出的用水事件，起始数据的时间到终止数据的时间间隔﹢发送阈值</a:t>
                      </a:r>
                      <a:endParaRPr lang="zh-CN" sz="1600" kern="100">
                        <a:effectLst/>
                        <a:latin typeface="+mn-ea"/>
                        <a:ea typeface="+mn-ea"/>
                        <a:cs typeface="Times New Roman" panose="02020603050405020304"/>
                      </a:endParaRPr>
                    </a:p>
                  </a:txBody>
                  <a:tcPr marL="28514" marR="28514" marT="0" marB="0" anchor="ctr"/>
                </a:tc>
                <a:tc>
                  <a:txBody>
                    <a:bodyPr/>
                    <a:lstStyle/>
                    <a:p>
                      <a:pPr algn="just" fontAlgn="auto">
                        <a:spcAft>
                          <a:spcPts val="0"/>
                        </a:spcAft>
                      </a:pPr>
                      <a:r>
                        <a:rPr lang="zh-CN" sz="1600" kern="100">
                          <a:effectLst/>
                          <a:latin typeface="+mn-ea"/>
                          <a:ea typeface="+mn-ea"/>
                        </a:rPr>
                        <a:t>记录整个用水阶段的时长</a:t>
                      </a:r>
                      <a:endParaRPr lang="zh-CN" sz="1600" kern="10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5"/>
                  </a:ext>
                </a:extLst>
              </a:tr>
              <a:tr h="432000">
                <a:tc>
                  <a:txBody>
                    <a:bodyPr/>
                    <a:lstStyle/>
                    <a:p>
                      <a:pPr algn="ctr" fontAlgn="auto">
                        <a:spcAft>
                          <a:spcPts val="0"/>
                        </a:spcAft>
                      </a:pPr>
                      <a:r>
                        <a:rPr lang="zh-CN" sz="1600" kern="100" dirty="0">
                          <a:effectLst/>
                          <a:latin typeface="+mn-ea"/>
                          <a:ea typeface="+mn-ea"/>
                        </a:rPr>
                        <a:t>用水时长／总用水时长</a:t>
                      </a:r>
                      <a:endParaRPr lang="zh-CN" sz="1600" kern="100" dirty="0">
                        <a:effectLst/>
                        <a:latin typeface="+mn-ea"/>
                        <a:ea typeface="+mn-ea"/>
                        <a:cs typeface="Times New Roman" panose="02020603050405020304"/>
                      </a:endParaRPr>
                    </a:p>
                  </a:txBody>
                  <a:tcPr marL="28514" marR="28514" marT="0" marB="0" anchor="ctr"/>
                </a:tc>
                <a:tc>
                  <a:txBody>
                    <a:bodyPr/>
                    <a:lstStyle/>
                    <a:p>
                      <a:pPr algn="just" fontAlgn="auto">
                        <a:spcAft>
                          <a:spcPts val="0"/>
                        </a:spcAft>
                      </a:pPr>
                      <a:r>
                        <a:rPr lang="zh-CN" sz="1600" kern="100">
                          <a:effectLst/>
                          <a:latin typeface="+mn-ea"/>
                          <a:ea typeface="+mn-ea"/>
                        </a:rPr>
                        <a:t>用水时长／总用水时长</a:t>
                      </a:r>
                      <a:endParaRPr lang="zh-CN" sz="1600" kern="100">
                        <a:effectLst/>
                        <a:latin typeface="+mn-ea"/>
                        <a:ea typeface="+mn-ea"/>
                        <a:cs typeface="Times New Roman" panose="02020603050405020304"/>
                      </a:endParaRPr>
                    </a:p>
                  </a:txBody>
                  <a:tcPr marL="28514" marR="28514" marT="0" marB="0" anchor="ctr"/>
                </a:tc>
                <a:tc>
                  <a:txBody>
                    <a:bodyPr/>
                    <a:lstStyle/>
                    <a:p>
                      <a:pPr algn="just" fontAlgn="auto">
                        <a:spcAft>
                          <a:spcPts val="0"/>
                        </a:spcAft>
                      </a:pPr>
                      <a:r>
                        <a:rPr lang="zh-CN" sz="1600" kern="100" dirty="0">
                          <a:effectLst/>
                          <a:latin typeface="+mn-ea"/>
                          <a:ea typeface="+mn-ea"/>
                        </a:rPr>
                        <a:t>判断用水时长占总用水时长的比重</a:t>
                      </a:r>
                      <a:endParaRPr lang="zh-CN" sz="1600" kern="100" dirty="0">
                        <a:effectLst/>
                        <a:latin typeface="+mn-ea"/>
                        <a:ea typeface="+mn-ea"/>
                        <a:cs typeface="Times New Roman" panose="02020603050405020304"/>
                      </a:endParaRPr>
                    </a:p>
                  </a:txBody>
                  <a:tcPr marL="28514" marR="2851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49155" name="内容占位符 1"/>
          <p:cNvSpPr>
            <a:spLocks noGrp="1"/>
          </p:cNvSpPr>
          <p:nvPr>
            <p:ph idx="1"/>
          </p:nvPr>
        </p:nvSpPr>
        <p:spPr>
          <a:xfrm>
            <a:off x="536575" y="1574800"/>
            <a:ext cx="11107738" cy="4368800"/>
          </a:xfrm>
          <a:ln/>
        </p:spPr>
        <p:txBody>
          <a:bodyPr vert="horz" wrap="square" lIns="91440" tIns="45720" rIns="91440" bIns="45720" anchor="t" anchorCtr="0"/>
          <a:lstStyle/>
          <a:p>
            <a:pPr>
              <a:spcBef>
                <a:spcPts val="1000"/>
              </a:spcBef>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构建用水开始时间或结束的时间两个特征时分别减去或加上了发送阈值（发送阈值是指热水器传输数据的频率的大小）。其原因</a:t>
            </a:r>
            <a:r>
              <a:rPr lang="zh-CN" altLang="en-US" sz="1800" dirty="0">
                <a:latin typeface="微软雅黑" panose="020B0503020204020204" pitchFamily="34" charset="-122"/>
                <a:ea typeface="微软雅黑" panose="020B0503020204020204" pitchFamily="34" charset="-122"/>
              </a:rPr>
              <a:t>如下，</a:t>
            </a:r>
            <a:r>
              <a:rPr lang="zh-CN" altLang="zh-CN" sz="1800" dirty="0">
                <a:latin typeface="微软雅黑" panose="020B0503020204020204" pitchFamily="34" charset="-122"/>
                <a:ea typeface="微软雅黑" panose="020B0503020204020204" pitchFamily="34" charset="-122"/>
              </a:rPr>
              <a:t>取平均值会导致很大的偏差</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spcBef>
                <a:spcPts val="1000"/>
              </a:spcBef>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综合分析构建“用水开始时间”为起始数据的时间减去“发送阈值”的一半。</a:t>
            </a:r>
            <a:endParaRPr lang="zh-CN" altLang="en-US" sz="1800" dirty="0">
              <a:latin typeface="微软雅黑" panose="020B0503020204020204" pitchFamily="34" charset="-122"/>
              <a:ea typeface="微软雅黑" panose="020B0503020204020204" pitchFamily="34" charset="-122"/>
            </a:endParaRPr>
          </a:p>
        </p:txBody>
      </p:sp>
      <p:sp>
        <p:nvSpPr>
          <p:cNvPr id="49156" name="内容占位符 3"/>
          <p:cNvSpPr>
            <a:spLocks noGrp="1"/>
          </p:cNvSpPr>
          <p:nvPr>
            <p:ph idx="1"/>
          </p:nvPr>
        </p:nvSpPr>
        <p:spPr>
          <a:xfrm>
            <a:off x="536575" y="1038225"/>
            <a:ext cx="11107738" cy="427038"/>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第四步：属性构造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构建用水时长与频率属性</a:t>
            </a:r>
            <a:endParaRPr lang="zh-CN" altLang="en-US" sz="1800" b="1" dirty="0">
              <a:latin typeface="微软雅黑" panose="020B0503020204020204" pitchFamily="34" charset="-122"/>
              <a:ea typeface="微软雅黑" panose="020B0503020204020204" pitchFamily="34" charset="-122"/>
            </a:endParaRPr>
          </a:p>
        </p:txBody>
      </p:sp>
      <p:pic>
        <p:nvPicPr>
          <p:cNvPr id="49157" name="Picture 2"/>
          <p:cNvPicPr>
            <a:picLocks noChangeAspect="1"/>
          </p:cNvPicPr>
          <p:nvPr/>
        </p:nvPicPr>
        <p:blipFill>
          <a:blip r:embed="rId2"/>
          <a:stretch>
            <a:fillRect/>
          </a:stretch>
        </p:blipFill>
        <p:spPr>
          <a:xfrm>
            <a:off x="2114550" y="2743200"/>
            <a:ext cx="7824788" cy="34290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36866" name="内容占位符 1"/>
          <p:cNvSpPr>
            <a:spLocks noGrp="1"/>
          </p:cNvSpPr>
          <p:nvPr>
            <p:ph idx="1"/>
          </p:nvPr>
        </p:nvSpPr>
        <p:spPr>
          <a:xfrm>
            <a:off x="357188" y="1639888"/>
            <a:ext cx="11107738" cy="4370388"/>
          </a:xfrm>
        </p:spPr>
        <p:txBody>
          <a:bodyPr vert="horz" wrap="square" lIns="91440" tIns="45720" rIns="91440" bIns="45720" numCol="1" anchor="t" anchorCtr="0" compatLnSpc="1"/>
          <a:lstStyle/>
          <a:p>
            <a:pPr marL="361950" marR="0" lvl="0" indent="-36195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用水时长相关的特征只能够区分出一部分用水事件，不同用水事件的用水停顿和频率也不同。</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主要用水频率类属性构建说明</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50180" name="内容占位符 3"/>
          <p:cNvSpPr>
            <a:spLocks noGrp="1"/>
          </p:cNvSpPr>
          <p:nvPr>
            <p:ph idx="1"/>
          </p:nvPr>
        </p:nvSpPr>
        <p:spPr>
          <a:xfrm>
            <a:off x="357188" y="1095375"/>
            <a:ext cx="11107737" cy="427038"/>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第四步：属性构造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构建用水时长与频率属性</a:t>
            </a:r>
            <a:endParaRPr lang="zh-CN" altLang="en-US" sz="1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460375" y="2832100"/>
          <a:ext cx="11126788" cy="3198813"/>
        </p:xfrm>
        <a:graphic>
          <a:graphicData uri="http://schemas.openxmlformats.org/drawingml/2006/table">
            <a:tbl>
              <a:tblPr firstRow="1" firstCol="1" bandRow="1">
                <a:tableStyleId>{5C22544A-7EE6-4342-B048-85BDC9FD1C3A}</a:tableStyleId>
              </a:tblPr>
              <a:tblGrid>
                <a:gridCol w="1907219">
                  <a:extLst>
                    <a:ext uri="{9D8B030D-6E8A-4147-A177-3AD203B41FA5}">
                      <a16:colId xmlns:a16="http://schemas.microsoft.com/office/drawing/2014/main" val="20000"/>
                    </a:ext>
                  </a:extLst>
                </a:gridCol>
                <a:gridCol w="6552752">
                  <a:extLst>
                    <a:ext uri="{9D8B030D-6E8A-4147-A177-3AD203B41FA5}">
                      <a16:colId xmlns:a16="http://schemas.microsoft.com/office/drawing/2014/main" val="20001"/>
                    </a:ext>
                  </a:extLst>
                </a:gridCol>
                <a:gridCol w="2666817">
                  <a:extLst>
                    <a:ext uri="{9D8B030D-6E8A-4147-A177-3AD203B41FA5}">
                      <a16:colId xmlns:a16="http://schemas.microsoft.com/office/drawing/2014/main" val="20002"/>
                    </a:ext>
                  </a:extLst>
                </a:gridCol>
              </a:tblGrid>
              <a:tr h="431973">
                <a:tc>
                  <a:txBody>
                    <a:bodyPr/>
                    <a:lstStyle/>
                    <a:p>
                      <a:pPr algn="ctr" fontAlgn="auto">
                        <a:spcAft>
                          <a:spcPts val="0"/>
                        </a:spcAft>
                      </a:pPr>
                      <a:r>
                        <a:rPr lang="zh-CN" sz="1800" kern="100" dirty="0">
                          <a:effectLst/>
                          <a:latin typeface="微软雅黑" panose="020B0503020204020204" pitchFamily="34" charset="-122"/>
                          <a:ea typeface="微软雅黑" panose="020B0503020204020204" pitchFamily="34" charset="-122"/>
                        </a:rPr>
                        <a:t>特征</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ctr" fontAlgn="auto">
                        <a:spcAft>
                          <a:spcPts val="0"/>
                        </a:spcAft>
                      </a:pPr>
                      <a:r>
                        <a:rPr lang="zh-CN" sz="1800" kern="100" dirty="0">
                          <a:effectLst/>
                          <a:latin typeface="微软雅黑" panose="020B0503020204020204" pitchFamily="34" charset="-122"/>
                          <a:ea typeface="微软雅黑" panose="020B0503020204020204" pitchFamily="34" charset="-122"/>
                        </a:rPr>
                        <a:t>构建方法</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ctr" fontAlgn="auto">
                        <a:spcAft>
                          <a:spcPts val="0"/>
                        </a:spcAft>
                      </a:pPr>
                      <a:r>
                        <a:rPr lang="zh-CN" sz="1800" kern="10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extLst>
                  <a:ext uri="{0D108BD9-81ED-4DB2-BD59-A6C34878D82A}">
                    <a16:rowId xmlns:a16="http://schemas.microsoft.com/office/drawing/2014/main" val="10000"/>
                  </a:ext>
                </a:extLst>
              </a:tr>
              <a:tr h="822959">
                <a:tc>
                  <a:txBody>
                    <a:bodyPr/>
                    <a:lstStyle/>
                    <a:p>
                      <a:pPr algn="ctr" fontAlgn="auto">
                        <a:spcAft>
                          <a:spcPts val="0"/>
                        </a:spcAft>
                      </a:pPr>
                      <a:r>
                        <a:rPr lang="zh-CN" sz="1800" b="0" kern="100" dirty="0">
                          <a:effectLst/>
                          <a:latin typeface="微软雅黑" panose="020B0503020204020204" pitchFamily="34" charset="-122"/>
                          <a:ea typeface="微软雅黑" panose="020B0503020204020204" pitchFamily="34" charset="-122"/>
                        </a:rPr>
                        <a:t>停顿时长</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dirty="0">
                          <a:effectLst/>
                          <a:latin typeface="微软雅黑" panose="020B0503020204020204" pitchFamily="34" charset="-122"/>
                          <a:ea typeface="微软雅黑" panose="020B0503020204020204" pitchFamily="34" charset="-122"/>
                        </a:rPr>
                        <a:t>一次完整用水事件中，对水流量为</a:t>
                      </a:r>
                      <a:r>
                        <a:rPr lang="x-none" sz="1800" kern="100" dirty="0">
                          <a:effectLst/>
                          <a:latin typeface="微软雅黑" panose="020B0503020204020204" pitchFamily="34" charset="-122"/>
                          <a:ea typeface="微软雅黑" panose="020B0503020204020204" pitchFamily="34" charset="-122"/>
                        </a:rPr>
                        <a:t>0</a:t>
                      </a:r>
                      <a:r>
                        <a:rPr lang="zh-CN" sz="1800" kern="100" dirty="0">
                          <a:effectLst/>
                          <a:latin typeface="微软雅黑" panose="020B0503020204020204" pitchFamily="34" charset="-122"/>
                          <a:ea typeface="微软雅黑" panose="020B0503020204020204" pitchFamily="34" charset="-122"/>
                        </a:rPr>
                        <a:t>的数据做计算</a:t>
                      </a:r>
                    </a:p>
                    <a:p>
                      <a:pPr algn="l" fontAlgn="auto">
                        <a:spcAft>
                          <a:spcPts val="0"/>
                        </a:spcAft>
                      </a:pPr>
                      <a:r>
                        <a:rPr lang="zh-CN" sz="1800" kern="100" dirty="0">
                          <a:effectLst/>
                          <a:latin typeface="微软雅黑" panose="020B0503020204020204" pitchFamily="34" charset="-122"/>
                          <a:ea typeface="微软雅黑" panose="020B0503020204020204" pitchFamily="34" charset="-122"/>
                        </a:rPr>
                        <a:t>停顿时长＝每条用水停顿数据时长的和＝</a:t>
                      </a:r>
                      <a:endParaRPr lang="en-US" altLang="zh-CN" sz="1800" kern="100" dirty="0">
                        <a:effectLst/>
                        <a:latin typeface="微软雅黑" panose="020B0503020204020204" pitchFamily="34" charset="-122"/>
                        <a:ea typeface="微软雅黑" panose="020B0503020204020204" pitchFamily="34" charset="-122"/>
                      </a:endParaRPr>
                    </a:p>
                    <a:p>
                      <a:pPr algn="l" fontAlgn="auto">
                        <a:spcAft>
                          <a:spcPts val="0"/>
                        </a:spcAft>
                      </a:pPr>
                      <a:r>
                        <a:rPr lang="zh-CN" sz="1800" kern="100" dirty="0">
                          <a:effectLst/>
                          <a:latin typeface="微软雅黑" panose="020B0503020204020204" pitchFamily="34" charset="-122"/>
                          <a:ea typeface="微软雅黑" panose="020B0503020204020204" pitchFamily="34" charset="-122"/>
                        </a:rPr>
                        <a:t>（和下条数据的间隔时间／</a:t>
                      </a:r>
                      <a:r>
                        <a:rPr lang="x-none" sz="1800" kern="100" dirty="0">
                          <a:effectLst/>
                          <a:latin typeface="微软雅黑" panose="020B0503020204020204" pitchFamily="34" charset="-122"/>
                          <a:ea typeface="微软雅黑" panose="020B0503020204020204" pitchFamily="34" charset="-122"/>
                        </a:rPr>
                        <a:t>2</a:t>
                      </a:r>
                      <a:r>
                        <a:rPr lang="zh-CN" sz="1800" kern="100" dirty="0">
                          <a:effectLst/>
                          <a:latin typeface="微软雅黑" panose="020B0503020204020204" pitchFamily="34" charset="-122"/>
                          <a:ea typeface="微软雅黑" panose="020B0503020204020204" pitchFamily="34" charset="-122"/>
                        </a:rPr>
                        <a:t>﹢和上条数据的间隔时间／</a:t>
                      </a:r>
                      <a:r>
                        <a:rPr lang="x-none" sz="1800" kern="100" dirty="0">
                          <a:effectLst/>
                          <a:latin typeface="微软雅黑" panose="020B0503020204020204" pitchFamily="34" charset="-122"/>
                          <a:ea typeface="微软雅黑" panose="020B0503020204020204" pitchFamily="34" charset="-122"/>
                        </a:rPr>
                        <a:t>2</a:t>
                      </a:r>
                      <a:r>
                        <a:rPr lang="zh-CN" sz="1800" kern="100" dirty="0">
                          <a:effectLst/>
                          <a:latin typeface="微软雅黑" panose="020B0503020204020204" pitchFamily="34" charset="-122"/>
                          <a:ea typeface="微软雅黑" panose="020B0503020204020204" pitchFamily="34" charset="-122"/>
                        </a:rPr>
                        <a:t>）的和</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dirty="0">
                          <a:effectLst/>
                          <a:latin typeface="微软雅黑" panose="020B0503020204020204" pitchFamily="34" charset="-122"/>
                          <a:ea typeface="微软雅黑" panose="020B0503020204020204" pitchFamily="34" charset="-122"/>
                        </a:rPr>
                        <a:t>标记一次完整用水事件中的每次用水停顿的时长</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extLst>
                  <a:ext uri="{0D108BD9-81ED-4DB2-BD59-A6C34878D82A}">
                    <a16:rowId xmlns:a16="http://schemas.microsoft.com/office/drawing/2014/main" val="10001"/>
                  </a:ext>
                </a:extLst>
              </a:tr>
              <a:tr h="647960">
                <a:tc>
                  <a:txBody>
                    <a:bodyPr/>
                    <a:lstStyle/>
                    <a:p>
                      <a:pPr algn="ctr" fontAlgn="auto">
                        <a:spcAft>
                          <a:spcPts val="0"/>
                        </a:spcAft>
                      </a:pPr>
                      <a:r>
                        <a:rPr lang="zh-CN" sz="1800" b="0" kern="100" dirty="0">
                          <a:effectLst/>
                          <a:latin typeface="微软雅黑" panose="020B0503020204020204" pitchFamily="34" charset="-122"/>
                          <a:ea typeface="微软雅黑" panose="020B0503020204020204" pitchFamily="34" charset="-122"/>
                        </a:rPr>
                        <a:t>总停顿时长</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a:effectLst/>
                          <a:latin typeface="微软雅黑" panose="020B0503020204020204" pitchFamily="34" charset="-122"/>
                          <a:ea typeface="微软雅黑" panose="020B0503020204020204" pitchFamily="34" charset="-122"/>
                        </a:rPr>
                        <a:t>一次完整用水事件中的所有停顿时长之和</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dirty="0">
                          <a:effectLst/>
                          <a:latin typeface="微软雅黑" panose="020B0503020204020204" pitchFamily="34" charset="-122"/>
                          <a:ea typeface="微软雅黑" panose="020B0503020204020204" pitchFamily="34" charset="-122"/>
                        </a:rPr>
                        <a:t>标记一次完整用水事件中的总停顿时长</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extLst>
                  <a:ext uri="{0D108BD9-81ED-4DB2-BD59-A6C34878D82A}">
                    <a16:rowId xmlns:a16="http://schemas.microsoft.com/office/drawing/2014/main" val="10002"/>
                  </a:ext>
                </a:extLst>
              </a:tr>
              <a:tr h="647960">
                <a:tc>
                  <a:txBody>
                    <a:bodyPr/>
                    <a:lstStyle/>
                    <a:p>
                      <a:pPr algn="ctr" fontAlgn="auto">
                        <a:spcAft>
                          <a:spcPts val="0"/>
                        </a:spcAft>
                      </a:pPr>
                      <a:r>
                        <a:rPr lang="zh-CN" sz="1800" b="0" kern="100" dirty="0">
                          <a:effectLst/>
                          <a:latin typeface="微软雅黑" panose="020B0503020204020204" pitchFamily="34" charset="-122"/>
                          <a:ea typeface="微软雅黑" panose="020B0503020204020204" pitchFamily="34" charset="-122"/>
                        </a:rPr>
                        <a:t>平均停顿时长</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a:effectLst/>
                          <a:latin typeface="微软雅黑" panose="020B0503020204020204" pitchFamily="34" charset="-122"/>
                          <a:ea typeface="微软雅黑" panose="020B0503020204020204" pitchFamily="34" charset="-122"/>
                        </a:rPr>
                        <a:t>一次完整用水事件中的所有停顿时长的平均值</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dirty="0">
                          <a:effectLst/>
                          <a:latin typeface="微软雅黑" panose="020B0503020204020204" pitchFamily="34" charset="-122"/>
                          <a:ea typeface="微软雅黑" panose="020B0503020204020204" pitchFamily="34" charset="-122"/>
                        </a:rPr>
                        <a:t>标记一次完整用水事件中的停顿的平均时长</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extLst>
                  <a:ext uri="{0D108BD9-81ED-4DB2-BD59-A6C34878D82A}">
                    <a16:rowId xmlns:a16="http://schemas.microsoft.com/office/drawing/2014/main" val="10003"/>
                  </a:ext>
                </a:extLst>
              </a:tr>
              <a:tr h="647960">
                <a:tc>
                  <a:txBody>
                    <a:bodyPr/>
                    <a:lstStyle/>
                    <a:p>
                      <a:pPr algn="ctr" fontAlgn="auto">
                        <a:spcAft>
                          <a:spcPts val="0"/>
                        </a:spcAft>
                      </a:pPr>
                      <a:r>
                        <a:rPr lang="zh-CN" sz="1800" b="0" kern="100" dirty="0">
                          <a:effectLst/>
                          <a:latin typeface="微软雅黑" panose="020B0503020204020204" pitchFamily="34" charset="-122"/>
                          <a:ea typeface="微软雅黑" panose="020B0503020204020204" pitchFamily="34" charset="-122"/>
                        </a:rPr>
                        <a:t>停顿次数</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dirty="0">
                          <a:effectLst/>
                          <a:latin typeface="微软雅黑" panose="020B0503020204020204" pitchFamily="34" charset="-122"/>
                          <a:ea typeface="微软雅黑" panose="020B0503020204020204" pitchFamily="34" charset="-122"/>
                        </a:rPr>
                        <a:t>一次完整用水事件中断用水的次数之和</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tc>
                  <a:txBody>
                    <a:bodyPr/>
                    <a:lstStyle/>
                    <a:p>
                      <a:pPr algn="l" fontAlgn="auto">
                        <a:spcAft>
                          <a:spcPts val="0"/>
                        </a:spcAft>
                      </a:pPr>
                      <a:r>
                        <a:rPr lang="zh-CN" sz="1800" kern="100" dirty="0">
                          <a:effectLst/>
                          <a:latin typeface="微软雅黑" panose="020B0503020204020204" pitchFamily="34" charset="-122"/>
                          <a:ea typeface="微软雅黑" panose="020B0503020204020204" pitchFamily="34" charset="-122"/>
                        </a:rPr>
                        <a:t>帮助识别洗浴及连续洗浴事件</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34353" marR="34353"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1203" name="内容占位符 1"/>
          <p:cNvSpPr>
            <a:spLocks noGrp="1"/>
          </p:cNvSpPr>
          <p:nvPr>
            <p:ph idx="1"/>
          </p:nvPr>
        </p:nvSpPr>
        <p:spPr>
          <a:xfrm>
            <a:off x="442913" y="1639888"/>
            <a:ext cx="11107737" cy="4370387"/>
          </a:xfrm>
          <a:ln/>
        </p:spPr>
        <p:txBody>
          <a:bodyPr vert="horz" wrap="square" lIns="91440" tIns="45720" rIns="91440" bIns="45720" anchor="t" anchorCtr="0"/>
          <a:lstStyle/>
          <a:p>
            <a:pP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除了用水时长，停顿和频率外，用水量也是识别该事件是否为洗浴事件的重要特征。可以构建出下表所示的两个用水量特征。</a:t>
            </a:r>
          </a:p>
        </p:txBody>
      </p:sp>
      <p:sp>
        <p:nvSpPr>
          <p:cNvPr id="51204" name="内容占位符 3"/>
          <p:cNvSpPr>
            <a:spLocks noGrp="1"/>
          </p:cNvSpPr>
          <p:nvPr>
            <p:ph idx="1"/>
          </p:nvPr>
        </p:nvSpPr>
        <p:spPr>
          <a:xfrm>
            <a:off x="471488" y="1123950"/>
            <a:ext cx="11107737" cy="427038"/>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第四步：属性构造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构建用水量与波动属性</a:t>
            </a:r>
            <a:endParaRPr lang="zh-CN" altLang="en-US" sz="1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80652" y="3201088"/>
          <a:ext cx="10313882" cy="1764000"/>
        </p:xfrm>
        <a:graphic>
          <a:graphicData uri="http://schemas.openxmlformats.org/drawingml/2006/table">
            <a:tbl>
              <a:tblPr firstRow="1" firstCol="1" bandRow="1">
                <a:tableStyleId>{5C22544A-7EE6-4342-B048-85BDC9FD1C3A}</a:tableStyleId>
              </a:tblPr>
              <a:tblGrid>
                <a:gridCol w="1396071">
                  <a:extLst>
                    <a:ext uri="{9D8B030D-6E8A-4147-A177-3AD203B41FA5}">
                      <a16:colId xmlns:a16="http://schemas.microsoft.com/office/drawing/2014/main" val="20000"/>
                    </a:ext>
                  </a:extLst>
                </a:gridCol>
                <a:gridCol w="4830536">
                  <a:extLst>
                    <a:ext uri="{9D8B030D-6E8A-4147-A177-3AD203B41FA5}">
                      <a16:colId xmlns:a16="http://schemas.microsoft.com/office/drawing/2014/main" val="20001"/>
                    </a:ext>
                  </a:extLst>
                </a:gridCol>
                <a:gridCol w="4087275">
                  <a:extLst>
                    <a:ext uri="{9D8B030D-6E8A-4147-A177-3AD203B41FA5}">
                      <a16:colId xmlns:a16="http://schemas.microsoft.com/office/drawing/2014/main" val="20002"/>
                    </a:ext>
                  </a:extLst>
                </a:gridCol>
              </a:tblGrid>
              <a:tr h="432000">
                <a:tc>
                  <a:txBody>
                    <a:bodyPr/>
                    <a:lstStyle/>
                    <a:p>
                      <a:pPr algn="ctr" fontAlgn="auto">
                        <a:spcAft>
                          <a:spcPts val="0"/>
                        </a:spcAft>
                      </a:pPr>
                      <a:r>
                        <a:rPr lang="zh-CN" sz="1800" kern="100" dirty="0">
                          <a:effectLst/>
                          <a:latin typeface="+mn-ea"/>
                          <a:ea typeface="+mn-ea"/>
                        </a:rPr>
                        <a:t>特征</a:t>
                      </a:r>
                      <a:endParaRPr lang="zh-CN" sz="1800" kern="100" dirty="0">
                        <a:effectLst/>
                        <a:latin typeface="+mn-ea"/>
                        <a:ea typeface="+mn-ea"/>
                        <a:cs typeface="Times New Roman" panose="02020603050405020304"/>
                      </a:endParaRPr>
                    </a:p>
                  </a:txBody>
                  <a:tcPr marL="68580" marR="68580" marT="0" marB="0" anchor="ctr"/>
                </a:tc>
                <a:tc>
                  <a:txBody>
                    <a:bodyPr/>
                    <a:lstStyle/>
                    <a:p>
                      <a:pPr algn="ctr" fontAlgn="auto">
                        <a:spcAft>
                          <a:spcPts val="0"/>
                        </a:spcAft>
                      </a:pPr>
                      <a:r>
                        <a:rPr lang="zh-CN" sz="1800" kern="100" dirty="0">
                          <a:effectLst/>
                          <a:latin typeface="+mn-ea"/>
                          <a:ea typeface="+mn-ea"/>
                        </a:rPr>
                        <a:t>构建方法</a:t>
                      </a:r>
                      <a:endParaRPr lang="zh-CN" sz="1800" kern="100" dirty="0">
                        <a:effectLst/>
                        <a:latin typeface="+mn-ea"/>
                        <a:ea typeface="+mn-ea"/>
                        <a:cs typeface="Times New Roman" panose="02020603050405020304"/>
                      </a:endParaRPr>
                    </a:p>
                  </a:txBody>
                  <a:tcPr marL="68580" marR="68580" marT="0" marB="0" anchor="ctr"/>
                </a:tc>
                <a:tc>
                  <a:txBody>
                    <a:bodyPr/>
                    <a:lstStyle/>
                    <a:p>
                      <a:pPr algn="ctr" fontAlgn="auto">
                        <a:spcAft>
                          <a:spcPts val="0"/>
                        </a:spcAft>
                      </a:pPr>
                      <a:r>
                        <a:rPr lang="zh-CN" sz="1800" kern="100">
                          <a:effectLst/>
                          <a:latin typeface="+mn-ea"/>
                          <a:ea typeface="+mn-ea"/>
                        </a:rPr>
                        <a:t>说明</a:t>
                      </a:r>
                      <a:endParaRPr lang="zh-CN" sz="1800" kern="10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0"/>
                  </a:ext>
                </a:extLst>
              </a:tr>
              <a:tr h="648000">
                <a:tc>
                  <a:txBody>
                    <a:bodyPr/>
                    <a:lstStyle/>
                    <a:p>
                      <a:pPr algn="ctr" fontAlgn="auto">
                        <a:spcAft>
                          <a:spcPts val="0"/>
                        </a:spcAft>
                      </a:pPr>
                      <a:r>
                        <a:rPr lang="zh-CN" sz="1800" b="1" kern="100" dirty="0">
                          <a:effectLst/>
                          <a:latin typeface="+mn-ea"/>
                          <a:ea typeface="+mn-ea"/>
                        </a:rPr>
                        <a:t>总用水量</a:t>
                      </a:r>
                      <a:endParaRPr lang="zh-CN" sz="1800" b="1" kern="100" dirty="0">
                        <a:effectLst/>
                        <a:latin typeface="+mn-ea"/>
                        <a:ea typeface="+mn-ea"/>
                        <a:cs typeface="Times New Roman" panose="02020603050405020304"/>
                      </a:endParaRPr>
                    </a:p>
                  </a:txBody>
                  <a:tcPr marL="68580" marR="68580" marT="0" marB="0" anchor="ctr"/>
                </a:tc>
                <a:tc>
                  <a:txBody>
                    <a:bodyPr/>
                    <a:lstStyle/>
                    <a:p>
                      <a:endParaRPr lang="zh-CN" dirty="0"/>
                    </a:p>
                  </a:txBody>
                  <a:tcPr marL="68580" marR="68580" marT="0" marB="0" anchor="ctr">
                    <a:blipFill rotWithShape="1">
                      <a:blip r:embed="rId2"/>
                      <a:stretch>
                        <a:fillRect l="-29040" t="-66981" r="-84722" b="-117925"/>
                      </a:stretch>
                    </a:blipFill>
                  </a:tcPr>
                </a:tc>
                <a:tc>
                  <a:txBody>
                    <a:bodyPr/>
                    <a:lstStyle/>
                    <a:p>
                      <a:pPr algn="l" fontAlgn="auto">
                        <a:spcAft>
                          <a:spcPts val="0"/>
                        </a:spcAft>
                      </a:pPr>
                      <a:r>
                        <a:rPr lang="zh-CN" sz="1800" kern="100" dirty="0">
                          <a:effectLst/>
                          <a:latin typeface="+mn-ea"/>
                          <a:ea typeface="+mn-ea"/>
                        </a:rPr>
                        <a:t>一次用水过程中使用的总的水量，单位为</a:t>
                      </a:r>
                      <a:r>
                        <a:rPr lang="en-US" sz="1800" kern="100" dirty="0">
                          <a:effectLst/>
                          <a:latin typeface="+mn-ea"/>
                          <a:ea typeface="+mn-ea"/>
                        </a:rPr>
                        <a:t>L</a:t>
                      </a:r>
                      <a:r>
                        <a:rPr lang="zh-CN" sz="1800" kern="100" dirty="0">
                          <a:effectLst/>
                          <a:latin typeface="+mn-ea"/>
                          <a:ea typeface="+mn-ea"/>
                        </a:rPr>
                        <a:t>。</a:t>
                      </a:r>
                      <a:endParaRPr lang="zh-CN" sz="1800" kern="100" dirty="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1"/>
                  </a:ext>
                </a:extLst>
              </a:tr>
              <a:tr h="684000">
                <a:tc>
                  <a:txBody>
                    <a:bodyPr/>
                    <a:lstStyle/>
                    <a:p>
                      <a:pPr algn="ctr" fontAlgn="auto">
                        <a:spcAft>
                          <a:spcPts val="0"/>
                        </a:spcAft>
                      </a:pPr>
                      <a:r>
                        <a:rPr lang="zh-CN" sz="1800" b="1" kern="100" dirty="0">
                          <a:effectLst/>
                          <a:latin typeface="+mn-ea"/>
                          <a:ea typeface="+mn-ea"/>
                        </a:rPr>
                        <a:t>平均水流量</a:t>
                      </a:r>
                      <a:endParaRPr lang="zh-CN" sz="1800" b="1" kern="100" dirty="0">
                        <a:effectLst/>
                        <a:latin typeface="+mn-ea"/>
                        <a:ea typeface="+mn-ea"/>
                        <a:cs typeface="Times New Roman" panose="02020603050405020304"/>
                      </a:endParaRPr>
                    </a:p>
                  </a:txBody>
                  <a:tcPr marL="68580" marR="68580" marT="0" marB="0" anchor="ctr"/>
                </a:tc>
                <a:tc>
                  <a:txBody>
                    <a:bodyPr/>
                    <a:lstStyle/>
                    <a:p>
                      <a:endParaRPr lang="zh-CN"/>
                    </a:p>
                  </a:txBody>
                  <a:tcPr marL="68580" marR="68580" marT="0" marB="0" anchor="ctr">
                    <a:blipFill rotWithShape="1">
                      <a:blip r:embed="rId2"/>
                      <a:stretch>
                        <a:fillRect l="-29040" t="-158036" r="-84722" b="-11607"/>
                      </a:stretch>
                    </a:blipFill>
                  </a:tcPr>
                </a:tc>
                <a:tc>
                  <a:txBody>
                    <a:bodyPr/>
                    <a:lstStyle/>
                    <a:p>
                      <a:pPr algn="l" fontAlgn="auto">
                        <a:spcAft>
                          <a:spcPts val="0"/>
                        </a:spcAft>
                      </a:pPr>
                      <a:r>
                        <a:rPr lang="zh-CN" sz="1800" kern="100" dirty="0">
                          <a:effectLst/>
                          <a:latin typeface="+mn-ea"/>
                          <a:ea typeface="+mn-ea"/>
                        </a:rPr>
                        <a:t>一次用水过程中，开花洒时平均水流量大小（为热水），单位为</a:t>
                      </a:r>
                      <a:r>
                        <a:rPr lang="en-US" sz="1800" kern="100" dirty="0">
                          <a:effectLst/>
                          <a:latin typeface="+mn-ea"/>
                          <a:ea typeface="+mn-ea"/>
                        </a:rPr>
                        <a:t>L/min</a:t>
                      </a:r>
                      <a:endParaRPr lang="zh-CN" sz="1800" kern="100" dirty="0">
                        <a:effectLst/>
                        <a:latin typeface="+mn-ea"/>
                        <a:ea typeface="+mn-ea"/>
                        <a:cs typeface="Times New Roman" panose="02020603050405020304"/>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52227" name="内容占位符 1"/>
          <p:cNvSpPr>
            <a:spLocks noGrp="1"/>
          </p:cNvSpPr>
          <p:nvPr>
            <p:ph idx="1"/>
          </p:nvPr>
        </p:nvSpPr>
        <p:spPr>
          <a:xfrm>
            <a:off x="514350" y="1597025"/>
            <a:ext cx="11107738" cy="4370388"/>
          </a:xfrm>
          <a:ln/>
        </p:spPr>
        <p:txBody>
          <a:bodyPr vert="horz" wrap="square" lIns="91440" tIns="45720" rIns="91440" bIns="45720" anchor="t" anchorCtr="0"/>
          <a:lstStyle/>
          <a:p>
            <a:pPr>
              <a:buFont typeface="Wingdings" panose="05000000000000000000" pitchFamily="2" charset="2"/>
              <a:buChar char="Ø"/>
            </a:pPr>
            <a:r>
              <a:rPr lang="zh-CN" altLang="zh-CN" sz="1800" dirty="0">
                <a:latin typeface="微软雅黑" panose="020B0503020204020204" pitchFamily="34" charset="-122"/>
                <a:ea typeface="微软雅黑" panose="020B0503020204020204" pitchFamily="34" charset="-122"/>
              </a:rPr>
              <a:t>同时用水波动也是区分不同用水事件的关键。根据不同用水事件的这一特征可以构建</a:t>
            </a:r>
            <a:r>
              <a:rPr lang="zh-CN" altLang="en-US" sz="1800" dirty="0">
                <a:latin typeface="微软雅黑" panose="020B0503020204020204" pitchFamily="34" charset="-122"/>
                <a:ea typeface="微软雅黑" panose="020B0503020204020204" pitchFamily="34" charset="-122"/>
              </a:rPr>
              <a:t>下表</a:t>
            </a:r>
            <a:r>
              <a:rPr lang="zh-CN" altLang="zh-CN" sz="1800" dirty="0">
                <a:latin typeface="微软雅黑" panose="020B0503020204020204" pitchFamily="34" charset="-122"/>
                <a:ea typeface="微软雅黑" panose="020B0503020204020204" pitchFamily="34" charset="-122"/>
              </a:rPr>
              <a:t>所示的水流量波动和停顿时长波动两个特征。</a:t>
            </a:r>
            <a:endParaRPr lang="zh-CN" altLang="en-US" sz="1800" dirty="0">
              <a:latin typeface="微软雅黑" panose="020B0503020204020204" pitchFamily="34" charset="-122"/>
              <a:ea typeface="微软雅黑" panose="020B0503020204020204" pitchFamily="34" charset="-122"/>
            </a:endParaRPr>
          </a:p>
        </p:txBody>
      </p:sp>
      <p:sp>
        <p:nvSpPr>
          <p:cNvPr id="52228" name="内容占位符 3"/>
          <p:cNvSpPr>
            <a:spLocks noGrp="1"/>
          </p:cNvSpPr>
          <p:nvPr>
            <p:ph idx="1"/>
          </p:nvPr>
        </p:nvSpPr>
        <p:spPr>
          <a:xfrm>
            <a:off x="528638" y="1081088"/>
            <a:ext cx="11107737" cy="427037"/>
          </a:xfrm>
          <a:ln/>
        </p:spPr>
        <p:txBody>
          <a:bodyPr vert="horz" wrap="square" lIns="91440" tIns="45720" rIns="91440" bIns="45720" anchor="t" anchorCtr="0"/>
          <a:lstStyle/>
          <a:p>
            <a:pPr marL="0" indent="0">
              <a:buNone/>
            </a:pPr>
            <a:r>
              <a:rPr lang="zh-CN" altLang="en-US" sz="1800" dirty="0">
                <a:latin typeface="微软雅黑" panose="020B0503020204020204" pitchFamily="34" charset="-122"/>
                <a:ea typeface="微软雅黑" panose="020B0503020204020204" pitchFamily="34" charset="-122"/>
              </a:rPr>
              <a:t>第四步：属性构造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构建用水量与波动属性</a:t>
            </a:r>
            <a:endParaRPr lang="zh-CN" altLang="en-US" sz="1800" b="1" dirty="0">
              <a:latin typeface="微软雅黑" panose="020B0503020204020204" pitchFamily="34" charset="-122"/>
              <a:ea typeface="微软雅黑" panose="020B0503020204020204" pitchFamily="34" charset="-122"/>
            </a:endParaRPr>
          </a:p>
          <a:p>
            <a:pPr marL="0" indent="0">
              <a:buNone/>
            </a:pPr>
            <a:endParaRPr lang="zh-CN" altLang="zh-CN" b="1" dirty="0"/>
          </a:p>
        </p:txBody>
      </p:sp>
      <p:graphicFrame>
        <p:nvGraphicFramePr>
          <p:cNvPr id="6" name="表格 5"/>
          <p:cNvGraphicFramePr>
            <a:graphicFrameLocks noGrp="1"/>
          </p:cNvGraphicFramePr>
          <p:nvPr/>
        </p:nvGraphicFramePr>
        <p:xfrm>
          <a:off x="468313" y="2573338"/>
          <a:ext cx="11269134" cy="2016000"/>
        </p:xfrm>
        <a:graphic>
          <a:graphicData uri="http://schemas.openxmlformats.org/drawingml/2006/table">
            <a:tbl>
              <a:tblPr firstRow="1" firstCol="1" bandRow="1">
                <a:tableStyleId>{5C22544A-7EE6-4342-B048-85BDC9FD1C3A}</a:tableStyleId>
              </a:tblPr>
              <a:tblGrid>
                <a:gridCol w="1546914">
                  <a:extLst>
                    <a:ext uri="{9D8B030D-6E8A-4147-A177-3AD203B41FA5}">
                      <a16:colId xmlns:a16="http://schemas.microsoft.com/office/drawing/2014/main" val="20000"/>
                    </a:ext>
                  </a:extLst>
                </a:gridCol>
                <a:gridCol w="6511769">
                  <a:extLst>
                    <a:ext uri="{9D8B030D-6E8A-4147-A177-3AD203B41FA5}">
                      <a16:colId xmlns:a16="http://schemas.microsoft.com/office/drawing/2014/main" val="20001"/>
                    </a:ext>
                  </a:extLst>
                </a:gridCol>
                <a:gridCol w="3210451">
                  <a:extLst>
                    <a:ext uri="{9D8B030D-6E8A-4147-A177-3AD203B41FA5}">
                      <a16:colId xmlns:a16="http://schemas.microsoft.com/office/drawing/2014/main" val="20002"/>
                    </a:ext>
                  </a:extLst>
                </a:gridCol>
              </a:tblGrid>
              <a:tr h="432000">
                <a:tc>
                  <a:txBody>
                    <a:bodyPr/>
                    <a:lstStyle/>
                    <a:p>
                      <a:pPr algn="ctr" fontAlgn="auto">
                        <a:spcAft>
                          <a:spcPts val="0"/>
                        </a:spcAft>
                      </a:pPr>
                      <a:r>
                        <a:rPr lang="zh-CN" sz="1800" kern="100" dirty="0">
                          <a:effectLst/>
                        </a:rPr>
                        <a:t>特征</a:t>
                      </a:r>
                      <a:endParaRPr lang="zh-CN" sz="1800" kern="100" dirty="0">
                        <a:effectLst/>
                        <a:latin typeface="Calibri" panose="020F0502020204030204"/>
                        <a:ea typeface="宋体" panose="02010600030101010101" pitchFamily="2" charset="-122"/>
                        <a:cs typeface="Times New Roman" panose="02020603050405020304"/>
                      </a:endParaRPr>
                    </a:p>
                  </a:txBody>
                  <a:tcPr marL="54057" marR="54057" marT="0" marB="0" anchor="ctr"/>
                </a:tc>
                <a:tc>
                  <a:txBody>
                    <a:bodyPr/>
                    <a:lstStyle/>
                    <a:p>
                      <a:pPr algn="ctr" fontAlgn="auto">
                        <a:spcAft>
                          <a:spcPts val="0"/>
                        </a:spcAft>
                      </a:pPr>
                      <a:r>
                        <a:rPr lang="zh-CN" sz="1800" kern="100" dirty="0">
                          <a:effectLst/>
                        </a:rPr>
                        <a:t>构建方法</a:t>
                      </a:r>
                      <a:endParaRPr lang="zh-CN" sz="1800" kern="100" dirty="0">
                        <a:effectLst/>
                        <a:latin typeface="Calibri" panose="020F0502020204030204"/>
                        <a:ea typeface="宋体" panose="02010600030101010101" pitchFamily="2" charset="-122"/>
                        <a:cs typeface="Times New Roman" panose="02020603050405020304"/>
                      </a:endParaRPr>
                    </a:p>
                  </a:txBody>
                  <a:tcPr marL="54057" marR="54057" marT="0" marB="0" anchor="ctr"/>
                </a:tc>
                <a:tc>
                  <a:txBody>
                    <a:bodyPr/>
                    <a:lstStyle/>
                    <a:p>
                      <a:pPr algn="ctr" fontAlgn="auto">
                        <a:spcAft>
                          <a:spcPts val="0"/>
                        </a:spcAft>
                      </a:pPr>
                      <a:r>
                        <a:rPr lang="zh-CN" sz="1800" kern="100">
                          <a:effectLst/>
                        </a:rPr>
                        <a:t>说明</a:t>
                      </a:r>
                      <a:endParaRPr lang="zh-CN" sz="1800" kern="100">
                        <a:effectLst/>
                        <a:latin typeface="Calibri" panose="020F0502020204030204"/>
                        <a:ea typeface="宋体" panose="02010600030101010101" pitchFamily="2" charset="-122"/>
                        <a:cs typeface="Times New Roman" panose="02020603050405020304"/>
                      </a:endParaRPr>
                    </a:p>
                  </a:txBody>
                  <a:tcPr marL="54057" marR="54057" marT="0" marB="0" anchor="ctr"/>
                </a:tc>
                <a:extLst>
                  <a:ext uri="{0D108BD9-81ED-4DB2-BD59-A6C34878D82A}">
                    <a16:rowId xmlns:a16="http://schemas.microsoft.com/office/drawing/2014/main" val="10000"/>
                  </a:ext>
                </a:extLst>
              </a:tr>
              <a:tr h="792000">
                <a:tc>
                  <a:txBody>
                    <a:bodyPr/>
                    <a:lstStyle/>
                    <a:p>
                      <a:pPr algn="just" fontAlgn="auto">
                        <a:spcAft>
                          <a:spcPts val="0"/>
                        </a:spcAft>
                      </a:pPr>
                      <a:r>
                        <a:rPr lang="zh-CN" sz="1800" kern="100">
                          <a:effectLst/>
                        </a:rPr>
                        <a:t>水流量波动</a:t>
                      </a:r>
                      <a:endParaRPr lang="zh-CN" sz="1800" kern="100">
                        <a:effectLst/>
                        <a:latin typeface="Calibri" panose="020F0502020204030204"/>
                        <a:ea typeface="宋体" panose="02010600030101010101" pitchFamily="2" charset="-122"/>
                        <a:cs typeface="Times New Roman" panose="02020603050405020304"/>
                      </a:endParaRPr>
                    </a:p>
                  </a:txBody>
                  <a:tcPr marL="54057" marR="54057" marT="0" marB="0" anchor="ctr"/>
                </a:tc>
                <a:tc>
                  <a:txBody>
                    <a:bodyPr/>
                    <a:lstStyle/>
                    <a:p>
                      <a:endParaRPr lang="zh-CN" dirty="0"/>
                    </a:p>
                  </a:txBody>
                  <a:tcPr marL="54057" marR="54057" marT="0" marB="0" anchor="ctr">
                    <a:blipFill rotWithShape="1">
                      <a:blip r:embed="rId2"/>
                      <a:stretch>
                        <a:fillRect l="-23783" t="-56923" r="-49345" b="-100000"/>
                      </a:stretch>
                    </a:blipFill>
                  </a:tcPr>
                </a:tc>
                <a:tc>
                  <a:txBody>
                    <a:bodyPr/>
                    <a:lstStyle/>
                    <a:p>
                      <a:pPr algn="just" fontAlgn="auto">
                        <a:spcAft>
                          <a:spcPts val="0"/>
                        </a:spcAft>
                      </a:pPr>
                      <a:r>
                        <a:rPr lang="zh-CN" sz="1800" kern="100">
                          <a:effectLst/>
                        </a:rPr>
                        <a:t>一次用水过程中，开花洒时水流量的波动大小</a:t>
                      </a:r>
                      <a:endParaRPr lang="zh-CN" sz="1800" kern="100">
                        <a:effectLst/>
                        <a:latin typeface="Calibri" panose="020F0502020204030204"/>
                        <a:ea typeface="宋体" panose="02010600030101010101" pitchFamily="2" charset="-122"/>
                        <a:cs typeface="Times New Roman" panose="02020603050405020304"/>
                      </a:endParaRPr>
                    </a:p>
                  </a:txBody>
                  <a:tcPr marL="54057" marR="54057" marT="0" marB="0" anchor="ctr"/>
                </a:tc>
                <a:extLst>
                  <a:ext uri="{0D108BD9-81ED-4DB2-BD59-A6C34878D82A}">
                    <a16:rowId xmlns:a16="http://schemas.microsoft.com/office/drawing/2014/main" val="10001"/>
                  </a:ext>
                </a:extLst>
              </a:tr>
              <a:tr h="792000">
                <a:tc>
                  <a:txBody>
                    <a:bodyPr/>
                    <a:lstStyle/>
                    <a:p>
                      <a:pPr algn="just" fontAlgn="auto">
                        <a:spcAft>
                          <a:spcPts val="0"/>
                        </a:spcAft>
                      </a:pPr>
                      <a:r>
                        <a:rPr lang="zh-CN" sz="1800" kern="100">
                          <a:effectLst/>
                        </a:rPr>
                        <a:t>停顿时长波动</a:t>
                      </a:r>
                      <a:endParaRPr lang="zh-CN" sz="1800" kern="100">
                        <a:effectLst/>
                        <a:latin typeface="Calibri" panose="020F0502020204030204"/>
                        <a:ea typeface="宋体" panose="02010600030101010101" pitchFamily="2" charset="-122"/>
                        <a:cs typeface="Times New Roman" panose="02020603050405020304"/>
                      </a:endParaRPr>
                    </a:p>
                  </a:txBody>
                  <a:tcPr marL="54057" marR="54057" marT="0" marB="0" anchor="ctr"/>
                </a:tc>
                <a:tc>
                  <a:txBody>
                    <a:bodyPr/>
                    <a:lstStyle/>
                    <a:p>
                      <a:endParaRPr lang="zh-CN"/>
                    </a:p>
                  </a:txBody>
                  <a:tcPr marL="54057" marR="54057" marT="0" marB="0" anchor="ctr">
                    <a:blipFill rotWithShape="1">
                      <a:blip r:embed="rId2"/>
                      <a:stretch>
                        <a:fillRect l="-23783" t="-156923" r="-49345"/>
                      </a:stretch>
                    </a:blipFill>
                  </a:tcPr>
                </a:tc>
                <a:tc>
                  <a:txBody>
                    <a:bodyPr/>
                    <a:lstStyle/>
                    <a:p>
                      <a:pPr algn="just" fontAlgn="auto">
                        <a:spcAft>
                          <a:spcPts val="0"/>
                        </a:spcAft>
                      </a:pPr>
                      <a:r>
                        <a:rPr lang="zh-CN" sz="1800" kern="100" dirty="0">
                          <a:effectLst/>
                        </a:rPr>
                        <a:t>一次用水过程中，用水停顿时长的波动情况</a:t>
                      </a:r>
                      <a:endParaRPr lang="zh-CN" sz="1800" kern="100" dirty="0">
                        <a:effectLst/>
                        <a:latin typeface="Calibri" panose="020F0502020204030204"/>
                        <a:ea typeface="宋体" panose="02010600030101010101" pitchFamily="2" charset="-122"/>
                        <a:cs typeface="Times New Roman" panose="02020603050405020304"/>
                      </a:endParaRPr>
                    </a:p>
                  </a:txBody>
                  <a:tcPr marL="54057" marR="54057"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 name="内容占位符 1"/>
          <p:cNvSpPr>
            <a:spLocks noGrp="1"/>
          </p:cNvSpPr>
          <p:nvPr>
            <p:ph idx="1"/>
          </p:nvPr>
        </p:nvSpPr>
        <p:spPr>
          <a:xfrm>
            <a:off x="457200" y="1597025"/>
            <a:ext cx="11107738" cy="4370388"/>
          </a:xfrm>
        </p:spPr>
        <p:txBody>
          <a:bodyPr vert="horz" wrap="square" lIns="91440" tIns="45720" rIns="91440" bIns="45720" numCol="1" anchor="t" anchorCtr="0" compatLnSpc="1"/>
          <a:lstStyle/>
          <a:p>
            <a:pPr marL="361950" marR="0" lvl="0" indent="-361950" algn="l" defTabSz="914400" rtl="0" eaLnBrk="0" fontAlgn="base" latinLnBrk="0" hangingPunct="0">
              <a:lnSpc>
                <a:spcPct val="100000"/>
              </a:lnSpc>
              <a:spcBef>
                <a:spcPts val="1000"/>
              </a:spcBef>
              <a:spcAft>
                <a:spcPct val="0"/>
              </a:spcAft>
              <a:buClr>
                <a:srgbClr val="000066"/>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洗浴事件的识别是建立在一次用水事件识别的基础上，也就是从已经划分好的一次用水事件中识别出哪些一次用水事件是洗浴事件。</a:t>
            </a:r>
          </a:p>
          <a:p>
            <a:pPr marL="361950" marR="0" lvl="0" indent="-361950" algn="l" defTabSz="914400" rtl="0" eaLnBrk="0" fontAlgn="base" latinLnBrk="0" hangingPunct="0">
              <a:lnSpc>
                <a:spcPct val="100000"/>
              </a:lnSpc>
              <a:spcBef>
                <a:spcPts val="1000"/>
              </a:spcBef>
              <a:spcAft>
                <a:spcPct val="0"/>
              </a:spcAft>
              <a:buClr>
                <a:srgbClr val="000066"/>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可以使用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个比较宽松的条件筛选掉那些非常短暂的用水事件，确定不可能为洗浴事件的数据去除掉，剩余的事件称为“候选洗浴事件”。这三个条件是“或”的关系，也就是说，只要一次完整的用水事件满足任意一个条件，就被判定为短暂用水事件，即会被筛选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个筛选条件如下：</a:t>
            </a:r>
          </a:p>
          <a:p>
            <a:pPr marL="720090" marR="0" lvl="0" indent="-361950" algn="l" defTabSz="914400" rtl="0" eaLnBrk="0" fontAlgn="base" latinLnBrk="0" hangingPunct="0">
              <a:lnSpc>
                <a:spcPct val="100000"/>
              </a:lnSpc>
              <a:spcBef>
                <a:spcPts val="1000"/>
              </a:spcBef>
              <a:spcAft>
                <a:spcPct val="0"/>
              </a:spcAft>
              <a:buClr>
                <a:srgbClr val="000066"/>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一次用水事件中总用水量小于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升。</a:t>
            </a:r>
          </a:p>
          <a:p>
            <a:pPr marL="720090" marR="0" lvl="0" indent="-361950" algn="l" defTabSz="914400" rtl="0" eaLnBrk="0" fontAlgn="base" latinLnBrk="0" hangingPunct="0">
              <a:lnSpc>
                <a:spcPct val="100000"/>
              </a:lnSpc>
              <a:spcBef>
                <a:spcPts val="1000"/>
              </a:spcBef>
              <a:spcAft>
                <a:spcPct val="0"/>
              </a:spcAft>
              <a:buClr>
                <a:srgbClr val="000066"/>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用水时长小于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100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秒。</a:t>
            </a:r>
          </a:p>
          <a:p>
            <a:pPr marL="720090" marR="0" lvl="0" indent="-361950" algn="l" defTabSz="914400" rtl="0" eaLnBrk="0" fontAlgn="base" latinLnBrk="0" hangingPunct="0">
              <a:lnSpc>
                <a:spcPct val="100000"/>
              </a:lnSpc>
              <a:spcBef>
                <a:spcPts val="1000"/>
              </a:spcBef>
              <a:spcAft>
                <a:spcPct val="0"/>
              </a:spcAft>
              <a:buClr>
                <a:srgbClr val="000066"/>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总用水时长小于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120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宋体" panose="02010600030101010101" pitchFamily="2" charset="-122"/>
              </a:rPr>
              <a:t>秒</a:t>
            </a:r>
            <a:r>
              <a:rPr kumimoji="1" lang="zh-CN" altLang="en-US" sz="2100" b="0" i="0" u="none" strike="noStrike" kern="0" cap="none" spc="0" normalizeH="0" baseline="0" noProof="0" dirty="0">
                <a:ln>
                  <a:noFill/>
                </a:ln>
                <a:solidFill>
                  <a:schemeClr val="tx1"/>
                </a:solidFill>
                <a:effectLst/>
                <a:uLnTx/>
                <a:uFillTx/>
                <a:latin typeface="+mn-lt"/>
                <a:ea typeface="+mn-ea"/>
                <a:cs typeface="宋体" panose="02010600030101010101" pitchFamily="2" charset="-122"/>
              </a:rPr>
              <a:t>。</a:t>
            </a:r>
          </a:p>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endParaRPr kumimoji="1" lang="zh-CN" altLang="en-US" sz="2100" b="0" i="0" u="none" strike="noStrike" kern="0" cap="none" spc="0" normalizeH="0" baseline="0" noProof="0" dirty="0">
              <a:ln>
                <a:noFill/>
              </a:ln>
              <a:solidFill>
                <a:schemeClr val="tx1"/>
              </a:solidFill>
              <a:effectLst/>
              <a:uLnTx/>
              <a:uFillTx/>
              <a:latin typeface="+mn-lt"/>
              <a:ea typeface="+mn-ea"/>
              <a:cs typeface="宋体" panose="02010600030101010101" pitchFamily="2" charset="-122"/>
            </a:endParaRPr>
          </a:p>
        </p:txBody>
      </p:sp>
      <p:sp>
        <p:nvSpPr>
          <p:cNvPr id="53252" name="内容占位符 3"/>
          <p:cNvSpPr>
            <a:spLocks noGrp="1"/>
          </p:cNvSpPr>
          <p:nvPr>
            <p:ph idx="1"/>
          </p:nvPr>
        </p:nvSpPr>
        <p:spPr>
          <a:xfrm>
            <a:off x="457200" y="1095375"/>
            <a:ext cx="11107738" cy="427038"/>
          </a:xfrm>
          <a:ln/>
        </p:spPr>
        <p:txBody>
          <a:bodyPr vert="horz" wrap="square" lIns="91440" tIns="45720" rIns="91440" bIns="45720" anchor="t" anchorCtr="0"/>
          <a:lstStyle/>
          <a:p>
            <a:pPr marL="0" lvl="3" indent="0">
              <a:buClr>
                <a:srgbClr val="000066"/>
              </a:buClr>
              <a:buNone/>
            </a:pPr>
            <a:r>
              <a:rPr lang="zh-CN" altLang="en-US" sz="1800" dirty="0">
                <a:latin typeface="微软雅黑" panose="020B0503020204020204" pitchFamily="34" charset="-122"/>
                <a:ea typeface="微软雅黑" panose="020B0503020204020204" pitchFamily="34" charset="-122"/>
              </a:rPr>
              <a:t>第五步：</a:t>
            </a:r>
            <a:r>
              <a:rPr lang="zh-CN" altLang="zh-CN" sz="1800" dirty="0">
                <a:latin typeface="微软雅黑" panose="020B0503020204020204" pitchFamily="34" charset="-122"/>
                <a:ea typeface="微软雅黑" panose="020B0503020204020204" pitchFamily="34" charset="-122"/>
              </a:rPr>
              <a:t>筛选候选洗浴事件</a:t>
            </a:r>
          </a:p>
          <a:p>
            <a:pPr marL="0" indent="0">
              <a:buNone/>
            </a:pPr>
            <a:endParaRPr lang="zh-CN" altLang="zh-CN"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分析方法与过程</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graphicFrame>
        <p:nvGraphicFramePr>
          <p:cNvPr id="5" name="表格 4"/>
          <p:cNvGraphicFramePr>
            <a:graphicFrameLocks noGrp="1"/>
          </p:cNvGraphicFramePr>
          <p:nvPr/>
        </p:nvGraphicFramePr>
        <p:xfrm>
          <a:off x="615950" y="2320925"/>
          <a:ext cx="10790238" cy="4319588"/>
        </p:xfrm>
        <a:graphic>
          <a:graphicData uri="http://schemas.openxmlformats.org/drawingml/2006/table">
            <a:tbl>
              <a:tblPr firstRow="1" firstCol="1" bandRow="1">
                <a:tableStyleId>{5C22544A-7EE6-4342-B048-85BDC9FD1C3A}</a:tableStyleId>
              </a:tblPr>
              <a:tblGrid>
                <a:gridCol w="2616985">
                  <a:extLst>
                    <a:ext uri="{9D8B030D-6E8A-4147-A177-3AD203B41FA5}">
                      <a16:colId xmlns:a16="http://schemas.microsoft.com/office/drawing/2014/main" val="20000"/>
                    </a:ext>
                  </a:extLst>
                </a:gridCol>
                <a:gridCol w="2719533">
                  <a:extLst>
                    <a:ext uri="{9D8B030D-6E8A-4147-A177-3AD203B41FA5}">
                      <a16:colId xmlns:a16="http://schemas.microsoft.com/office/drawing/2014/main" val="20001"/>
                    </a:ext>
                  </a:extLst>
                </a:gridCol>
                <a:gridCol w="2720867">
                  <a:extLst>
                    <a:ext uri="{9D8B030D-6E8A-4147-A177-3AD203B41FA5}">
                      <a16:colId xmlns:a16="http://schemas.microsoft.com/office/drawing/2014/main" val="20002"/>
                    </a:ext>
                  </a:extLst>
                </a:gridCol>
                <a:gridCol w="2732852">
                  <a:extLst>
                    <a:ext uri="{9D8B030D-6E8A-4147-A177-3AD203B41FA5}">
                      <a16:colId xmlns:a16="http://schemas.microsoft.com/office/drawing/2014/main" val="20003"/>
                    </a:ext>
                  </a:extLst>
                </a:gridCol>
              </a:tblGrid>
              <a:tr h="359966">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特征名称</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均值</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中位数</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标准差</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0"/>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洗浴时间点</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x-none" sz="1600" kern="100">
                          <a:effectLst/>
                          <a:latin typeface="微软雅黑" panose="020B0503020204020204" pitchFamily="34" charset="-122"/>
                          <a:ea typeface="微软雅黑" panose="020B0503020204020204" pitchFamily="34" charset="-122"/>
                        </a:rPr>
                        <a:t>19.000000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20.000000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3.263227</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1"/>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总用用水时长</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529.506667</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503.000000</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x-none" sz="1600" kern="100">
                          <a:effectLst/>
                          <a:latin typeface="微软雅黑" panose="020B0503020204020204" pitchFamily="34" charset="-122"/>
                          <a:ea typeface="微软雅黑" panose="020B0503020204020204" pitchFamily="34" charset="-122"/>
                        </a:rPr>
                        <a:t>261.902621</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2"/>
                  </a:ext>
                </a:extLst>
              </a:tr>
              <a:tr h="359966">
                <a:tc>
                  <a:txBody>
                    <a:bodyPr/>
                    <a:lstStyle/>
                    <a:p>
                      <a:pPr algn="ctr">
                        <a:spcAft>
                          <a:spcPts val="0"/>
                        </a:spcAft>
                      </a:pPr>
                      <a:r>
                        <a:rPr lang="zh-CN" sz="1600" b="0" kern="100">
                          <a:effectLst/>
                          <a:latin typeface="微软雅黑" panose="020B0503020204020204" pitchFamily="34" charset="-122"/>
                          <a:ea typeface="微软雅黑" panose="020B0503020204020204" pitchFamily="34" charset="-122"/>
                        </a:rPr>
                        <a:t>总停顿时长</a:t>
                      </a:r>
                      <a:endParaRPr lang="zh-CN" sz="1600" b="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57.893333</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4.000000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95.050566</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3"/>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停顿次数</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1.213333</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x-none" sz="1600" kern="100">
                          <a:effectLst/>
                          <a:latin typeface="微软雅黑" panose="020B0503020204020204" pitchFamily="34" charset="-122"/>
                          <a:ea typeface="微软雅黑" panose="020B0503020204020204" pitchFamily="34" charset="-122"/>
                        </a:rPr>
                        <a:t>1.000000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1.544767</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4"/>
                  </a:ext>
                </a:extLst>
              </a:tr>
              <a:tr h="359966">
                <a:tc>
                  <a:txBody>
                    <a:bodyPr/>
                    <a:lstStyle/>
                    <a:p>
                      <a:pPr algn="ctr">
                        <a:spcAft>
                          <a:spcPts val="0"/>
                        </a:spcAft>
                      </a:pPr>
                      <a:r>
                        <a:rPr lang="zh-CN" sz="1600" b="0" kern="100">
                          <a:effectLst/>
                          <a:latin typeface="微软雅黑" panose="020B0503020204020204" pitchFamily="34" charset="-122"/>
                          <a:ea typeface="微软雅黑" panose="020B0503020204020204" pitchFamily="34" charset="-122"/>
                        </a:rPr>
                        <a:t>平均停顿时长</a:t>
                      </a:r>
                      <a:endParaRPr lang="zh-CN" sz="1600" b="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34.167302</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2.000000</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51.083390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5"/>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用水时长</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x-none" sz="1600" kern="100">
                          <a:effectLst/>
                          <a:latin typeface="微软雅黑" panose="020B0503020204020204" pitchFamily="34" charset="-122"/>
                          <a:ea typeface="微软雅黑" panose="020B0503020204020204" pitchFamily="34" charset="-122"/>
                        </a:rPr>
                        <a:t>471.613333</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461.000000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206.411416</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6"/>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用水</a:t>
                      </a:r>
                      <a:r>
                        <a:rPr lang="x-none" sz="1600" b="0" kern="100" dirty="0">
                          <a:effectLst/>
                          <a:latin typeface="微软雅黑" panose="020B0503020204020204" pitchFamily="34" charset="-122"/>
                          <a:ea typeface="微软雅黑" panose="020B0503020204020204" pitchFamily="34" charset="-122"/>
                        </a:rPr>
                        <a:t>/</a:t>
                      </a:r>
                      <a:r>
                        <a:rPr lang="zh-CN" sz="1600" b="0" kern="100" dirty="0">
                          <a:effectLst/>
                          <a:latin typeface="微软雅黑" panose="020B0503020204020204" pitchFamily="34" charset="-122"/>
                          <a:ea typeface="微软雅黑" panose="020B0503020204020204" pitchFamily="34" charset="-122"/>
                        </a:rPr>
                        <a:t>总时长</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0.921799</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0.989899</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0.116112</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7"/>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总用水量</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x-none" sz="1600" kern="100">
                          <a:effectLst/>
                          <a:latin typeface="微软雅黑" panose="020B0503020204020204" pitchFamily="34" charset="-122"/>
                          <a:ea typeface="微软雅黑" panose="020B0503020204020204" pitchFamily="34" charset="-122"/>
                        </a:rPr>
                        <a:t>241.015556</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235.116667</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127.539757</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8"/>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平均水流量</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0.497794</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0.498853</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0.118436</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09"/>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水流量波动</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0.155609</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0.019534</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0.728971</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10"/>
                  </a:ext>
                </a:extLst>
              </a:tr>
              <a:tr h="359966">
                <a:tc>
                  <a:txBody>
                    <a:bodyPr/>
                    <a:lstStyle/>
                    <a:p>
                      <a:pPr algn="ctr">
                        <a:spcAft>
                          <a:spcPts val="0"/>
                        </a:spcAft>
                      </a:pPr>
                      <a:r>
                        <a:rPr lang="zh-CN" sz="1600" b="0" kern="100" dirty="0">
                          <a:effectLst/>
                          <a:latin typeface="微软雅黑" panose="020B0503020204020204" pitchFamily="34" charset="-122"/>
                          <a:ea typeface="微软雅黑" panose="020B0503020204020204" pitchFamily="34" charset="-122"/>
                        </a:rPr>
                        <a:t>停顿时长波动</a:t>
                      </a:r>
                      <a:endParaRPr lang="zh-CN" sz="1600" b="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619.675823</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0.000000</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rPr>
                        <a:t>1999.449248</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22854" marR="22854" marT="0" marB="0" anchor="ctr"/>
                </a:tc>
                <a:extLst>
                  <a:ext uri="{0D108BD9-81ED-4DB2-BD59-A6C34878D82A}">
                    <a16:rowId xmlns:a16="http://schemas.microsoft.com/office/drawing/2014/main" val="10011"/>
                  </a:ext>
                </a:extLst>
              </a:tr>
            </a:tbl>
          </a:graphicData>
        </a:graphic>
      </p:graphicFrame>
      <p:sp>
        <p:nvSpPr>
          <p:cNvPr id="54342" name="内容占位符 3"/>
          <p:cNvSpPr txBox="1"/>
          <p:nvPr/>
        </p:nvSpPr>
        <p:spPr>
          <a:xfrm>
            <a:off x="457200" y="1095375"/>
            <a:ext cx="11107738" cy="3090863"/>
          </a:xfrm>
          <a:prstGeom prst="rect">
            <a:avLst/>
          </a:prstGeom>
          <a:noFill/>
          <a:ln w="9525">
            <a:noFill/>
          </a:ln>
        </p:spPr>
        <p:txBody>
          <a:bodyPr/>
          <a:lstStyle/>
          <a:p>
            <a:pPr marL="0" lvl="3" indent="0">
              <a:spcBef>
                <a:spcPts val="1000"/>
              </a:spcBef>
              <a:buClr>
                <a:srgbClr val="000066"/>
              </a:buClr>
              <a:buNone/>
            </a:pPr>
            <a:r>
              <a:rPr lang="zh-CN" altLang="en-US" dirty="0">
                <a:latin typeface="微软雅黑" panose="020B0503020204020204" pitchFamily="34" charset="-122"/>
                <a:ea typeface="微软雅黑" panose="020B0503020204020204" pitchFamily="34" charset="-122"/>
              </a:rPr>
              <a:t>第五步：筛选候选洗浴事件</a:t>
            </a:r>
          </a:p>
          <a:p>
            <a:pPr marL="361950" indent="-361950">
              <a:spcBef>
                <a:spcPts val="1200"/>
              </a:spcBef>
              <a:buClr>
                <a:srgbClr val="000066"/>
              </a:buClr>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筛选前用水事件数目总共</a:t>
            </a:r>
            <a:r>
              <a:rPr lang="en-US" altLang="zh-CN" dirty="0">
                <a:latin typeface="微软雅黑" panose="020B0503020204020204" pitchFamily="34" charset="-122"/>
                <a:ea typeface="微软雅黑" panose="020B0503020204020204" pitchFamily="34" charset="-122"/>
              </a:rPr>
              <a:t>172</a:t>
            </a:r>
            <a:r>
              <a:rPr lang="zh-CN" altLang="en-US" dirty="0">
                <a:latin typeface="微软雅黑" panose="020B0503020204020204" pitchFamily="34" charset="-122"/>
                <a:ea typeface="微软雅黑" panose="020B0503020204020204" pitchFamily="34" charset="-122"/>
              </a:rPr>
              <a:t>个，经过筛选后，余下</a:t>
            </a:r>
            <a:r>
              <a:rPr lang="en-US" altLang="zh-CN" dirty="0">
                <a:latin typeface="微软雅黑" panose="020B0503020204020204" pitchFamily="34" charset="-122"/>
                <a:ea typeface="微软雅黑" panose="020B0503020204020204" pitchFamily="34" charset="-122"/>
              </a:rPr>
              <a:t>75</a:t>
            </a:r>
            <a:r>
              <a:rPr lang="zh-CN" altLang="en-US" dirty="0">
                <a:latin typeface="微软雅黑" panose="020B0503020204020204" pitchFamily="34" charset="-122"/>
                <a:ea typeface="微软雅黑" panose="020B0503020204020204" pitchFamily="34" charset="-122"/>
              </a:rPr>
              <a:t>个用水事件。结合日志，最终用于建模的属性的总数为</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个，其基本状况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根据建模样本数据建立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神经网络模型识别洗浴事件。由于洗浴事件与普通用水事件在特征上存在不同，而且这些不同的特征在特征上被体现出来。于是，根据用户提供的用水日志，将其中洗浴事件的数据状态记录作为训练样本训练</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神经网络。然后根据训练好的网络来检验新采集到的数据，</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具体过程如下图所示。</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29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模型构建</a:t>
            </a:r>
            <a:endParaRPr kumimoji="1" lang="en-US" altLang="zh-CN" b="1"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632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56324" name="图片 3"/>
          <p:cNvPicPr>
            <a:picLocks noChangeAspect="1"/>
          </p:cNvPicPr>
          <p:nvPr/>
        </p:nvPicPr>
        <p:blipFill>
          <a:blip r:embed="rId2"/>
          <a:stretch>
            <a:fillRect/>
          </a:stretch>
        </p:blipFill>
        <p:spPr>
          <a:xfrm>
            <a:off x="2787650" y="1501775"/>
            <a:ext cx="6742113" cy="4784725"/>
          </a:xfrm>
          <a:prstGeom prst="rect">
            <a:avLst/>
          </a:prstGeom>
          <a:noFill/>
          <a:ln w="3175" cap="flat" cmpd="sng">
            <a:solidFill>
              <a:schemeClr val="tx1"/>
            </a:solidFill>
            <a:prstDash val="solid"/>
            <a:miter/>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0483" name="内容占位符 1"/>
          <p:cNvSpPr>
            <a:spLocks noGrp="1"/>
          </p:cNvSpPr>
          <p:nvPr>
            <p:ph idx="1"/>
          </p:nvPr>
        </p:nvSpPr>
        <p:spPr>
          <a:xfrm>
            <a:off x="428625" y="1276350"/>
            <a:ext cx="11107738" cy="4370388"/>
          </a:xfrm>
          <a:ln/>
        </p:spPr>
        <p:txBody>
          <a:bodyPr vert="horz" wrap="square" lIns="91440" tIns="45720" rIns="91440" bIns="45720" anchor="t" anchorCtr="0"/>
          <a:lstStyle/>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当下的热水器行业也并非一片太平盛世，行业内正在上演一幕弱肉强食的“丛林法则”戏码，市场份额逐步向龙头企业集中，尤其是那些在资金、渠道和品牌影响力等方面拥有实力的综合家电品类巨头，正在不断蚕食鲸吞市场蛋糕。</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要想在该行业立足，只能走产品差异化的路线，提升技术实力和产品质量，在功能卖点、外观等方面做出自身特色。</a:t>
            </a:r>
            <a:endParaRPr lang="zh-CN" altLang="en-US" sz="2000" dirty="0">
              <a:latin typeface="微软雅黑" panose="020B0503020204020204" pitchFamily="34" charset="-122"/>
              <a:ea typeface="微软雅黑" panose="020B0503020204020204" pitchFamily="34" charset="-122"/>
            </a:endParaRPr>
          </a:p>
        </p:txBody>
      </p:sp>
      <p:pic>
        <p:nvPicPr>
          <p:cNvPr id="20484" name="Picture 2"/>
          <p:cNvPicPr>
            <a:picLocks noChangeAspect="1"/>
          </p:cNvPicPr>
          <p:nvPr/>
        </p:nvPicPr>
        <p:blipFill>
          <a:blip r:embed="rId2"/>
          <a:stretch>
            <a:fillRect/>
          </a:stretch>
        </p:blipFill>
        <p:spPr>
          <a:xfrm>
            <a:off x="2076450" y="3879850"/>
            <a:ext cx="8229600" cy="195262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在训练神经网络的时候，选取了“候选洗浴事件”的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个属性作为网络的输入，分别为：洗浴时间点，总用水时长，总停顿时长，平均停顿时长，停顿次数，用水时长，用水时长</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总用水时长，总用水量，平均水流量，水流量波动和停顿时长波动。</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训练</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BP</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网络时给定的输出（教师信号）为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代表该次事件为洗浴事件，</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表示该次事件不是洗浴事件。是否为洗浴事件的标签是根据热水器的用水记录日志得到。</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3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构建神经网络模型需要注意数据本身属性之间的存在量级差异，因此需要进行标准化，消除量级差异。另外，为了便于后续应用模型，可以用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joblib.dump</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函数保存模型。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在训练</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BP</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神经网络时，对神经网络的参数进行了寻优，发现含</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个隐层的神经网络训练效果较好，其中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个隐层的隐节点数分别为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17</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时训练的效果较好。</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3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根据样本，得到训练好的神经网络后，就可以用来识别对应的用户家的洗浴事件，其中待检测的样本的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个属性作为输入，输出层输出一个值在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范围内，如果该值小于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，则该事件不是洗浴事件，如果该值大于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，则该事件是洗浴事件。某热水器用户记录了两周的热水器用水日志，将前一周的数据作为训练数据，后一周的数据作为测试数据，代入上述模型进行测试。</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3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模型检验</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结合模型评价相关的知识，使用精确率（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precision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）、召回率（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recall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值来做模型评价的效果先顾地较为客观、准确。同时结合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ROC</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曲线，可以进一步更加直观地评价模型的效果，得到</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ROC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曲线</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如下图所示，</a:t>
            </a:r>
            <a:r>
              <a:rPr kumimoji="1" lang="en-US" altLang="zh-CN" sz="1800" b="0" i="0" u="sng"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ROC</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曲线覆盖的面积较大，说明模型的识别效果较好</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41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60420" name="图片 3"/>
          <p:cNvPicPr>
            <a:picLocks noChangeAspect="1"/>
          </p:cNvPicPr>
          <p:nvPr/>
        </p:nvPicPr>
        <p:blipFill>
          <a:blip r:embed="rId2"/>
          <a:stretch>
            <a:fillRect/>
          </a:stretch>
        </p:blipFill>
        <p:spPr>
          <a:xfrm>
            <a:off x="3706813" y="3103563"/>
            <a:ext cx="5237162" cy="362585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模型检验</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根据该热水器用户提供的用水日志判断事件是否为洗浴与多层神经网络模型识别结果报告，如下表所示。</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根据模型评估报告</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可以看出，在洗浴事件的识别上精确率（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precision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）非常高，达到了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96%</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，同时召回率（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recall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）也达到了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以上。综合上述结果，可以确定此次创建的模型是有效并且效果良好的能够用于实际的洗浴事件的识别中。</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4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1895475" y="2274888"/>
          <a:ext cx="7305675" cy="1968500"/>
        </p:xfrm>
        <a:graphic>
          <a:graphicData uri="http://schemas.openxmlformats.org/drawingml/2006/table">
            <a:tbl>
              <a:tblPr firstRow="1" firstCol="1" bandRow="1">
                <a:tableStyleId>{5C22544A-7EE6-4342-B048-85BDC9FD1C3A}</a:tableStyleId>
              </a:tblPr>
              <a:tblGrid>
                <a:gridCol w="1417290">
                  <a:extLst>
                    <a:ext uri="{9D8B030D-6E8A-4147-A177-3AD203B41FA5}">
                      <a16:colId xmlns:a16="http://schemas.microsoft.com/office/drawing/2014/main" val="20000"/>
                    </a:ext>
                  </a:extLst>
                </a:gridCol>
                <a:gridCol w="1472096">
                  <a:extLst>
                    <a:ext uri="{9D8B030D-6E8A-4147-A177-3AD203B41FA5}">
                      <a16:colId xmlns:a16="http://schemas.microsoft.com/office/drawing/2014/main" val="20001"/>
                    </a:ext>
                  </a:extLst>
                </a:gridCol>
                <a:gridCol w="1472096">
                  <a:extLst>
                    <a:ext uri="{9D8B030D-6E8A-4147-A177-3AD203B41FA5}">
                      <a16:colId xmlns:a16="http://schemas.microsoft.com/office/drawing/2014/main" val="20002"/>
                    </a:ext>
                  </a:extLst>
                </a:gridCol>
                <a:gridCol w="1472096">
                  <a:extLst>
                    <a:ext uri="{9D8B030D-6E8A-4147-A177-3AD203B41FA5}">
                      <a16:colId xmlns:a16="http://schemas.microsoft.com/office/drawing/2014/main" val="20003"/>
                    </a:ext>
                  </a:extLst>
                </a:gridCol>
                <a:gridCol w="1472096">
                  <a:extLst>
                    <a:ext uri="{9D8B030D-6E8A-4147-A177-3AD203B41FA5}">
                      <a16:colId xmlns:a16="http://schemas.microsoft.com/office/drawing/2014/main" val="20004"/>
                    </a:ext>
                  </a:extLst>
                </a:gridCol>
              </a:tblGrid>
              <a:tr h="492125">
                <a:tc>
                  <a:txBody>
                    <a:bodyPr/>
                    <a:lstStyle/>
                    <a:p>
                      <a:pPr algn="ctr" fontAlgn="auto">
                        <a:spcAft>
                          <a:spcPts val="0"/>
                        </a:spcAft>
                      </a:pPr>
                      <a:r>
                        <a:rPr lang="en-US" sz="1800" kern="100" dirty="0">
                          <a:effectLst/>
                        </a:rPr>
                        <a:t> </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precision</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recall</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f1-score</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support</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0"/>
                  </a:ext>
                </a:extLst>
              </a:tr>
              <a:tr h="492125">
                <a:tc>
                  <a:txBody>
                    <a:bodyPr/>
                    <a:lstStyle/>
                    <a:p>
                      <a:pPr algn="ctr" fontAlgn="auto">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0.52</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dirty="0">
                          <a:effectLst/>
                        </a:rPr>
                        <a:t>0.92</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0.67</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12</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1"/>
                  </a:ext>
                </a:extLst>
              </a:tr>
              <a:tr h="492125">
                <a:tc>
                  <a:txBody>
                    <a:bodyPr/>
                    <a:lstStyle/>
                    <a:p>
                      <a:pPr algn="ctr" fontAlgn="auto">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0.96</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0.73</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0.83</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37</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2"/>
                  </a:ext>
                </a:extLst>
              </a:tr>
              <a:tr h="492125">
                <a:tc>
                  <a:txBody>
                    <a:bodyPr/>
                    <a:lstStyle/>
                    <a:p>
                      <a:pPr algn="ctr" fontAlgn="auto">
                        <a:spcAft>
                          <a:spcPts val="0"/>
                        </a:spcAft>
                      </a:pPr>
                      <a:r>
                        <a:rPr lang="en-US" sz="1800" kern="100">
                          <a:effectLst/>
                        </a:rPr>
                        <a:t>avg/total</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0.86</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dirty="0">
                          <a:effectLst/>
                        </a:rPr>
                        <a:t>0.78</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a:effectLst/>
                        </a:rPr>
                        <a:t>0.79</a:t>
                      </a:r>
                      <a:endParaRPr lang="zh-CN" sz="1800" kern="100">
                        <a:effectLst/>
                        <a:latin typeface="Times New Roman" panose="02020603050405020304"/>
                        <a:ea typeface="宋体" panose="02010600030101010101" pitchFamily="2" charset="-122"/>
                        <a:cs typeface="Times New Roman" panose="02020603050405020304"/>
                      </a:endParaRPr>
                    </a:p>
                  </a:txBody>
                  <a:tcPr marL="68586" marR="68586" marT="0" marB="0" anchor="ctr"/>
                </a:tc>
                <a:tc>
                  <a:txBody>
                    <a:bodyPr/>
                    <a:lstStyle/>
                    <a:p>
                      <a:pPr algn="ctr" fontAlgn="auto">
                        <a:spcAft>
                          <a:spcPts val="0"/>
                        </a:spcAft>
                      </a:pPr>
                      <a:r>
                        <a:rPr lang="en-US" sz="1800" kern="100" dirty="0">
                          <a:effectLst/>
                        </a:rPr>
                        <a:t>49</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6" marR="68586"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247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对数据进行预处理，掌握使用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进行数据预处理的方法。</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掌握数据转换，属性提取过程。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对采集到的热水器用户数据以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分钟为阈值进行用水事件划分。</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对划分得到的用水事件提取用水事件时长、一次用水事件中开关机切换次数、一次用水事件的总用水量、平均水流量等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34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实验一</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打开</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载入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test/data/water_heater.xls”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water_heater.xls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文件中的数据形式如表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10 4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所示，数据为热水器用户一个月左右的用水数据，数据量为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万行左右。</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方便的函数和方法，得到用水事件的序号、事件起始数据编号、事件终止数据编号，其中用水事件的序号为一个连续编号（</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1,2,3……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）。根据水流量的值是否为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，明确的确定用户是否在用热水。再根据各条数据的发生时间，如果停顿时间超过阈值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分钟，则认为是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次用水事件。算法具体步骤可参考</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10.2.3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节的数据变换中一次完整用水事件的划分模型，也可根据自己理解编写。</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to_excel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函数将得到用水事件序号、事件起始数据编号、事件终止数据编号等划分结果保存到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EXCEL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文件中。</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451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实验二</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打开</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载入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read_excel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test/data/water_heater.xls”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中，并将实验一中得到的划分结果读入到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数据转换，属性提取。用水事件时长，根据事件终止数据时间点减去事件起始数据时间点得到。再得到一次用水事件中开关机切换次数、一次用水事件的总用水量、平均水流量等属性。这些属性的提取方法见表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10 11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至表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10 20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to_excel</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函数函数将每个用水事件的基本信息与提取得到的属性保存到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EXCEL</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文件中。</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53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在划分用水事件中采用的阈值为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分钟，而案例中有阈值寻优的模型，可用阈值寻优模型对每家热水器用户每个时间段寻找最优的阈值。</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试着自行用循环语句（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for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或者</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while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）实现相同的功能，对比案例提供的代码（即用内置的广播式的函数），运行效率会下降多少？</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56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rPr>
              <a:t>背景与挖掘目标</a:t>
            </a:r>
            <a:endParaRPr kumimoji="1" lang="zh-CN" altLang="en-US"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21507" name="内容占位符 1"/>
          <p:cNvSpPr>
            <a:spLocks noGrp="1"/>
          </p:cNvSpPr>
          <p:nvPr>
            <p:ph idx="1"/>
          </p:nvPr>
        </p:nvSpPr>
        <p:spPr>
          <a:xfrm>
            <a:off x="414338" y="1096963"/>
            <a:ext cx="11107737" cy="4370387"/>
          </a:xfrm>
          <a:ln/>
        </p:spPr>
        <p:txBody>
          <a:bodyPr vert="horz" wrap="square" lIns="91440" tIns="45720" rIns="91440" bIns="45720" anchor="t" anchorCtr="0"/>
          <a:lstStyle/>
          <a:p>
            <a:pPr>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在热水器用户行为分析过程中，用水事件识别是最为关键的环节。根据该热水器生产厂商提供的数据热水器用户用水事件划分与识别项目的整体目标如下。</a:t>
            </a:r>
          </a:p>
          <a:p>
            <a:pP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根据热水器采集到的数据，划分一次完整用水事件。</a:t>
            </a:r>
          </a:p>
          <a:p>
            <a:pP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在划分好的一次完整用水事件中，识别出洗浴事件。</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759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据模型划分的结果，发现有时候会将两次（或多次）洗浴划分为一次洗浴，因为在实际情况中，存在着一个人洗完澡后，另一个人马上洗的情况，这中间过渡期间的停顿间隔小于阈值。针对两次（或多次）洗浴事件被合并为一次洗浴事件的情况，需要进行优化，对连续洗浴事件作识别，提高模型识别精确度。</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连续洗浴识别法如下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对每次用水事件，建立一个连续洗浴判别指标。连续洗浴判别指标初始值为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，每当有一个属性超过设定的阈值，就给该指标加上相应的值，最后判别连续洗浴指标是否超过给定的阈值，如果超过给定的阈值，认为该次用水事件为连续洗浴事件。</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61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个前面提取得到的属性，做为判别连续洗浴事件的特征属性，</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个属性分别为：总用水时长、停顿次数、用水时长</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总用水时长、总用水量、停顿时长波动。详细的说明如下。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总用水时长的阈值为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秒，如果超过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900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秒，就认为可能是连续洗浴，对于每超出的一秒，在该事件的连续洗浴判别指标上加上</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0.005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，详情见表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10 21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停顿次数的阈值为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次，如果超过</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次，就认为可能是连续洗浴，对于每超出的一次，在该事件的连续洗浴判别指标上加上</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，详情见表 </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10 21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963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用水时长</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总用水时长的阈值为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，如果小于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，就认为可能是连续洗浴，对于每少一个单位在该事件的连续洗浴判别指标上加上</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，详情见表 </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10 21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4</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总用水量的阈值为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30L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次，如果超过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30L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，就认为可能是连续洗浴，对于每超出的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1L</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，在该事件的连续洗浴判别指标上加上</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，详情见表 </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10 21</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5</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 停顿时长波动的阈值为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1000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，如果超过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1000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，就认为可能是连续洗浴，对于每超出一个单位，在该事件的连续洗浴判别指标上加上</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0.002</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，详细见下表。</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065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1443038" y="3916363"/>
          <a:ext cx="9329738" cy="2366963"/>
        </p:xfrm>
        <a:graphic>
          <a:graphicData uri="http://schemas.openxmlformats.org/drawingml/2006/table">
            <a:tbl>
              <a:tblPr firstRow="1" firstCol="1" bandRow="1">
                <a:tableStyleId>{5C22544A-7EE6-4342-B048-85BDC9FD1C3A}</a:tableStyleId>
              </a:tblPr>
              <a:tblGrid>
                <a:gridCol w="2984823">
                  <a:extLst>
                    <a:ext uri="{9D8B030D-6E8A-4147-A177-3AD203B41FA5}">
                      <a16:colId xmlns:a16="http://schemas.microsoft.com/office/drawing/2014/main" val="20000"/>
                    </a:ext>
                  </a:extLst>
                </a:gridCol>
                <a:gridCol w="2252763">
                  <a:extLst>
                    <a:ext uri="{9D8B030D-6E8A-4147-A177-3AD203B41FA5}">
                      <a16:colId xmlns:a16="http://schemas.microsoft.com/office/drawing/2014/main" val="20001"/>
                    </a:ext>
                  </a:extLst>
                </a:gridCol>
                <a:gridCol w="1637323">
                  <a:extLst>
                    <a:ext uri="{9D8B030D-6E8A-4147-A177-3AD203B41FA5}">
                      <a16:colId xmlns:a16="http://schemas.microsoft.com/office/drawing/2014/main" val="20002"/>
                    </a:ext>
                  </a:extLst>
                </a:gridCol>
                <a:gridCol w="1472203">
                  <a:extLst>
                    <a:ext uri="{9D8B030D-6E8A-4147-A177-3AD203B41FA5}">
                      <a16:colId xmlns:a16="http://schemas.microsoft.com/office/drawing/2014/main" val="20003"/>
                    </a:ext>
                  </a:extLst>
                </a:gridCol>
                <a:gridCol w="982624">
                  <a:extLst>
                    <a:ext uri="{9D8B030D-6E8A-4147-A177-3AD203B41FA5}">
                      <a16:colId xmlns:a16="http://schemas.microsoft.com/office/drawing/2014/main" val="20004"/>
                    </a:ext>
                  </a:extLst>
                </a:gridCol>
              </a:tblGrid>
              <a:tr h="402881">
                <a:tc>
                  <a:txBody>
                    <a:bodyPr/>
                    <a:lstStyle/>
                    <a:p>
                      <a:pPr indent="266700" algn="ctr">
                        <a:spcAft>
                          <a:spcPts val="0"/>
                        </a:spcAft>
                      </a:pPr>
                      <a:r>
                        <a:rPr lang="zh-CN" sz="1800" kern="100" dirty="0">
                          <a:effectLst/>
                        </a:rPr>
                        <a:t>属性名称</a:t>
                      </a:r>
                      <a:endParaRPr lang="zh-CN" sz="1800" kern="100" dirty="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符号</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阈值</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单位</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权重</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extLst>
                  <a:ext uri="{0D108BD9-81ED-4DB2-BD59-A6C34878D82A}">
                    <a16:rowId xmlns:a16="http://schemas.microsoft.com/office/drawing/2014/main" val="10000"/>
                  </a:ext>
                </a:extLst>
              </a:tr>
              <a:tr h="377720">
                <a:tc>
                  <a:txBody>
                    <a:bodyPr/>
                    <a:lstStyle/>
                    <a:p>
                      <a:pPr indent="266700" algn="ctr">
                        <a:spcAft>
                          <a:spcPts val="0"/>
                        </a:spcAft>
                      </a:pPr>
                      <a:r>
                        <a:rPr lang="zh-CN" sz="1800" kern="100">
                          <a:effectLst/>
                        </a:rPr>
                        <a:t>停顿次数</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10</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每超</a:t>
                      </a:r>
                      <a:r>
                        <a:rPr lang="en-US" sz="1800" kern="100">
                          <a:effectLst/>
                        </a:rPr>
                        <a:t>1</a:t>
                      </a:r>
                      <a:r>
                        <a:rPr lang="zh-CN" sz="1800" kern="100">
                          <a:effectLst/>
                        </a:rPr>
                        <a:t>次</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0.5</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extLst>
                  <a:ext uri="{0D108BD9-81ED-4DB2-BD59-A6C34878D82A}">
                    <a16:rowId xmlns:a16="http://schemas.microsoft.com/office/drawing/2014/main" val="10001"/>
                  </a:ext>
                </a:extLst>
              </a:tr>
              <a:tr h="377720">
                <a:tc>
                  <a:txBody>
                    <a:bodyPr/>
                    <a:lstStyle/>
                    <a:p>
                      <a:pPr indent="266700" algn="ctr">
                        <a:spcAft>
                          <a:spcPts val="0"/>
                        </a:spcAft>
                      </a:pPr>
                      <a:r>
                        <a:rPr lang="zh-CN" sz="1800" kern="100">
                          <a:effectLst/>
                        </a:rPr>
                        <a:t>总用水量</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30</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每超</a:t>
                      </a:r>
                      <a:r>
                        <a:rPr lang="en-US" sz="1800" kern="100">
                          <a:effectLst/>
                        </a:rPr>
                        <a:t>1</a:t>
                      </a:r>
                      <a:r>
                        <a:rPr lang="zh-CN" sz="1800" kern="100">
                          <a:effectLst/>
                        </a:rPr>
                        <a:t>升</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0.2</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extLst>
                  <a:ext uri="{0D108BD9-81ED-4DB2-BD59-A6C34878D82A}">
                    <a16:rowId xmlns:a16="http://schemas.microsoft.com/office/drawing/2014/main" val="10002"/>
                  </a:ext>
                </a:extLst>
              </a:tr>
              <a:tr h="402881">
                <a:tc>
                  <a:txBody>
                    <a:bodyPr/>
                    <a:lstStyle/>
                    <a:p>
                      <a:pPr indent="266700" algn="ctr">
                        <a:spcAft>
                          <a:spcPts val="0"/>
                        </a:spcAft>
                      </a:pPr>
                      <a:r>
                        <a:rPr lang="zh-CN" sz="1800" kern="100">
                          <a:effectLst/>
                        </a:rPr>
                        <a:t>用水时长</a:t>
                      </a:r>
                      <a:r>
                        <a:rPr lang="en-US" sz="1800" kern="100">
                          <a:effectLst/>
                        </a:rPr>
                        <a:t>/</a:t>
                      </a:r>
                      <a:r>
                        <a:rPr lang="zh-CN" sz="1800" kern="100">
                          <a:effectLst/>
                        </a:rPr>
                        <a:t>总用水时长</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0.5</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每少</a:t>
                      </a: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0.2</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extLst>
                  <a:ext uri="{0D108BD9-81ED-4DB2-BD59-A6C34878D82A}">
                    <a16:rowId xmlns:a16="http://schemas.microsoft.com/office/drawing/2014/main" val="10003"/>
                  </a:ext>
                </a:extLst>
              </a:tr>
              <a:tr h="402881">
                <a:tc>
                  <a:txBody>
                    <a:bodyPr/>
                    <a:lstStyle/>
                    <a:p>
                      <a:pPr indent="266700" algn="ctr">
                        <a:spcAft>
                          <a:spcPts val="0"/>
                        </a:spcAft>
                      </a:pPr>
                      <a:r>
                        <a:rPr lang="zh-CN" sz="1800" kern="100">
                          <a:effectLst/>
                        </a:rPr>
                        <a:t>总用水时长</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endParaRPr lang="en-US"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900</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每超</a:t>
                      </a:r>
                      <a:r>
                        <a:rPr lang="en-US" sz="1800" kern="100">
                          <a:effectLst/>
                        </a:rPr>
                        <a:t>1</a:t>
                      </a:r>
                      <a:r>
                        <a:rPr lang="zh-CN" sz="1800" kern="100">
                          <a:effectLst/>
                        </a:rPr>
                        <a:t>秒</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0.005</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extLst>
                  <a:ext uri="{0D108BD9-81ED-4DB2-BD59-A6C34878D82A}">
                    <a16:rowId xmlns:a16="http://schemas.microsoft.com/office/drawing/2014/main" val="10004"/>
                  </a:ext>
                </a:extLst>
              </a:tr>
              <a:tr h="402881">
                <a:tc>
                  <a:txBody>
                    <a:bodyPr/>
                    <a:lstStyle/>
                    <a:p>
                      <a:pPr indent="266700" algn="ctr">
                        <a:spcAft>
                          <a:spcPts val="0"/>
                        </a:spcAft>
                      </a:pPr>
                      <a:r>
                        <a:rPr lang="zh-CN" sz="1800" kern="100">
                          <a:effectLst/>
                        </a:rPr>
                        <a:t>停顿时长波动</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endParaRPr lang="en-US" sz="1800" kern="100" dirty="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a:effectLst/>
                        </a:rPr>
                        <a:t>1000</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zh-CN" sz="1800" kern="100">
                          <a:effectLst/>
                        </a:rPr>
                        <a:t>每超</a:t>
                      </a: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36002" marR="36002" marT="0" marB="0" anchor="ctr"/>
                </a:tc>
                <a:tc>
                  <a:txBody>
                    <a:bodyPr/>
                    <a:lstStyle/>
                    <a:p>
                      <a:pPr indent="266700" algn="ctr">
                        <a:spcAft>
                          <a:spcPts val="0"/>
                        </a:spcAft>
                      </a:pPr>
                      <a:r>
                        <a:rPr lang="en-US" sz="1800" kern="100" dirty="0">
                          <a:effectLst/>
                        </a:rPr>
                        <a:t>0.002</a:t>
                      </a:r>
                      <a:endParaRPr lang="zh-CN" sz="1800" kern="100" dirty="0">
                        <a:effectLst/>
                        <a:latin typeface="Times New Roman" panose="02020603050405020304"/>
                        <a:ea typeface="宋体" panose="02010600030101010101" pitchFamily="2" charset="-122"/>
                        <a:cs typeface="Times New Roman" panose="02020603050405020304"/>
                      </a:endParaRPr>
                    </a:p>
                  </a:txBody>
                  <a:tcPr marL="36002" marR="36002" marT="0" marB="0" anchor="ctr"/>
                </a:tc>
                <a:extLst>
                  <a:ext uri="{0D108BD9-81ED-4DB2-BD59-A6C34878D82A}">
                    <a16:rowId xmlns:a16="http://schemas.microsoft.com/office/drawing/2014/main" val="10005"/>
                  </a:ext>
                </a:extLst>
              </a:tr>
            </a:tbl>
          </a:graphicData>
        </a:graphic>
      </p:graphicFrame>
      <p:graphicFrame>
        <p:nvGraphicFramePr>
          <p:cNvPr id="70704" name="对象 8"/>
          <p:cNvGraphicFramePr>
            <a:graphicFrameLocks noChangeAspect="1"/>
          </p:cNvGraphicFramePr>
          <p:nvPr/>
        </p:nvGraphicFramePr>
        <p:xfrm>
          <a:off x="5411788" y="4368800"/>
          <a:ext cx="481012" cy="274638"/>
        </p:xfrm>
        <a:graphic>
          <a:graphicData uri="http://schemas.openxmlformats.org/presentationml/2006/ole">
            <mc:AlternateContent xmlns:mc="http://schemas.openxmlformats.org/markup-compatibility/2006">
              <mc:Choice xmlns:v="urn:schemas-microsoft-com:vml" Requires="v">
                <p:oleObj r:id="rId2" imgW="152400" imgH="165100" progId="Equation.DSMT4">
                  <p:embed/>
                </p:oleObj>
              </mc:Choice>
              <mc:Fallback>
                <p:oleObj r:id="rId2" imgW="152400" imgH="165100" progId="Equation.DSMT4">
                  <p:embed/>
                  <p:pic>
                    <p:nvPicPr>
                      <p:cNvPr id="0" name="图片 3086"/>
                      <p:cNvPicPr/>
                      <p:nvPr/>
                    </p:nvPicPr>
                    <p:blipFill>
                      <a:blip r:embed="rId3"/>
                      <a:stretch>
                        <a:fillRect/>
                      </a:stretch>
                    </p:blipFill>
                    <p:spPr>
                      <a:xfrm>
                        <a:off x="5411788" y="4368800"/>
                        <a:ext cx="481012" cy="274638"/>
                      </a:xfrm>
                      <a:prstGeom prst="rect">
                        <a:avLst/>
                      </a:prstGeom>
                      <a:noFill/>
                      <a:ln w="38100">
                        <a:noFill/>
                        <a:miter/>
                      </a:ln>
                    </p:spPr>
                  </p:pic>
                </p:oleObj>
              </mc:Fallback>
            </mc:AlternateContent>
          </a:graphicData>
        </a:graphic>
      </p:graphicFrame>
      <p:graphicFrame>
        <p:nvGraphicFramePr>
          <p:cNvPr id="70705" name="对象 9"/>
          <p:cNvGraphicFramePr>
            <a:graphicFrameLocks noChangeAspect="1"/>
          </p:cNvGraphicFramePr>
          <p:nvPr/>
        </p:nvGraphicFramePr>
        <p:xfrm>
          <a:off x="5326063" y="4700588"/>
          <a:ext cx="550862" cy="328612"/>
        </p:xfrm>
        <a:graphic>
          <a:graphicData uri="http://schemas.openxmlformats.org/presentationml/2006/ole">
            <mc:AlternateContent xmlns:mc="http://schemas.openxmlformats.org/markup-compatibility/2006">
              <mc:Choice xmlns:v="urn:schemas-microsoft-com:vml" Requires="v">
                <p:oleObj r:id="rId4" imgW="152400" imgH="165100" progId="Equation.DSMT4">
                  <p:embed/>
                </p:oleObj>
              </mc:Choice>
              <mc:Fallback>
                <p:oleObj r:id="rId4" imgW="152400" imgH="165100" progId="Equation.DSMT4">
                  <p:embed/>
                  <p:pic>
                    <p:nvPicPr>
                      <p:cNvPr id="0" name="图片 3089"/>
                      <p:cNvPicPr/>
                      <p:nvPr/>
                    </p:nvPicPr>
                    <p:blipFill>
                      <a:blip r:embed="rId5"/>
                      <a:stretch>
                        <a:fillRect/>
                      </a:stretch>
                    </p:blipFill>
                    <p:spPr>
                      <a:xfrm>
                        <a:off x="5326063" y="4700588"/>
                        <a:ext cx="550862" cy="328612"/>
                      </a:xfrm>
                      <a:prstGeom prst="rect">
                        <a:avLst/>
                      </a:prstGeom>
                      <a:noFill/>
                      <a:ln w="38100">
                        <a:noFill/>
                        <a:miter/>
                      </a:ln>
                    </p:spPr>
                  </p:pic>
                </p:oleObj>
              </mc:Fallback>
            </mc:AlternateContent>
          </a:graphicData>
        </a:graphic>
      </p:graphicFrame>
      <p:graphicFrame>
        <p:nvGraphicFramePr>
          <p:cNvPr id="70706" name="对象 10"/>
          <p:cNvGraphicFramePr>
            <a:graphicFrameLocks noChangeAspect="1"/>
          </p:cNvGraphicFramePr>
          <p:nvPr/>
        </p:nvGraphicFramePr>
        <p:xfrm>
          <a:off x="5391150" y="5140325"/>
          <a:ext cx="395288" cy="274638"/>
        </p:xfrm>
        <a:graphic>
          <a:graphicData uri="http://schemas.openxmlformats.org/presentationml/2006/ole">
            <mc:AlternateContent xmlns:mc="http://schemas.openxmlformats.org/markup-compatibility/2006">
              <mc:Choice xmlns:v="urn:schemas-microsoft-com:vml" Requires="v">
                <p:oleObj r:id="rId6" imgW="165100" imgH="165100" progId="Equation.DSMT4">
                  <p:embed/>
                </p:oleObj>
              </mc:Choice>
              <mc:Fallback>
                <p:oleObj r:id="rId6" imgW="165100" imgH="165100" progId="Equation.DSMT4">
                  <p:embed/>
                  <p:pic>
                    <p:nvPicPr>
                      <p:cNvPr id="0" name="图片 3087"/>
                      <p:cNvPicPr/>
                      <p:nvPr/>
                    </p:nvPicPr>
                    <p:blipFill>
                      <a:blip r:embed="rId7"/>
                      <a:stretch>
                        <a:fillRect/>
                      </a:stretch>
                    </p:blipFill>
                    <p:spPr>
                      <a:xfrm>
                        <a:off x="5391150" y="5140325"/>
                        <a:ext cx="395288" cy="274638"/>
                      </a:xfrm>
                      <a:prstGeom prst="rect">
                        <a:avLst/>
                      </a:prstGeom>
                      <a:noFill/>
                      <a:ln w="38100">
                        <a:noFill/>
                        <a:miter/>
                      </a:ln>
                    </p:spPr>
                  </p:pic>
                </p:oleObj>
              </mc:Fallback>
            </mc:AlternateContent>
          </a:graphicData>
        </a:graphic>
      </p:graphicFrame>
      <p:graphicFrame>
        <p:nvGraphicFramePr>
          <p:cNvPr id="70707" name="对象 11"/>
          <p:cNvGraphicFramePr>
            <a:graphicFrameLocks noChangeAspect="1"/>
          </p:cNvGraphicFramePr>
          <p:nvPr/>
        </p:nvGraphicFramePr>
        <p:xfrm>
          <a:off x="5418138" y="5454650"/>
          <a:ext cx="454025" cy="317500"/>
        </p:xfrm>
        <a:graphic>
          <a:graphicData uri="http://schemas.openxmlformats.org/presentationml/2006/ole">
            <mc:AlternateContent xmlns:mc="http://schemas.openxmlformats.org/markup-compatibility/2006">
              <mc:Choice xmlns:v="urn:schemas-microsoft-com:vml" Requires="v">
                <p:oleObj r:id="rId8" imgW="139700" imgH="165100" progId="Equation.DSMT4">
                  <p:embed/>
                </p:oleObj>
              </mc:Choice>
              <mc:Fallback>
                <p:oleObj r:id="rId8" imgW="139700" imgH="165100" progId="Equation.DSMT4">
                  <p:embed/>
                  <p:pic>
                    <p:nvPicPr>
                      <p:cNvPr id="0" name="图片 3088"/>
                      <p:cNvPicPr/>
                      <p:nvPr/>
                    </p:nvPicPr>
                    <p:blipFill>
                      <a:blip r:embed="rId9"/>
                      <a:stretch>
                        <a:fillRect/>
                      </a:stretch>
                    </p:blipFill>
                    <p:spPr>
                      <a:xfrm>
                        <a:off x="5418138" y="5454650"/>
                        <a:ext cx="454025" cy="317500"/>
                      </a:xfrm>
                      <a:prstGeom prst="rect">
                        <a:avLst/>
                      </a:prstGeom>
                      <a:noFill/>
                      <a:ln w="38100">
                        <a:noFill/>
                        <a:miter/>
                      </a:ln>
                    </p:spPr>
                  </p:pic>
                </p:oleObj>
              </mc:Fallback>
            </mc:AlternateContent>
          </a:graphicData>
        </a:graphic>
      </p:graphicFrame>
      <p:graphicFrame>
        <p:nvGraphicFramePr>
          <p:cNvPr id="70708" name="对象 12"/>
          <p:cNvGraphicFramePr>
            <a:graphicFrameLocks noChangeAspect="1"/>
          </p:cNvGraphicFramePr>
          <p:nvPr/>
        </p:nvGraphicFramePr>
        <p:xfrm>
          <a:off x="5413375" y="5934075"/>
          <a:ext cx="401638" cy="323850"/>
        </p:xfrm>
        <a:graphic>
          <a:graphicData uri="http://schemas.openxmlformats.org/presentationml/2006/ole">
            <mc:AlternateContent xmlns:mc="http://schemas.openxmlformats.org/markup-compatibility/2006">
              <mc:Choice xmlns:v="urn:schemas-microsoft-com:vml" Requires="v">
                <p:oleObj r:id="rId10" imgW="177800" imgH="177800" progId="Equation.DSMT4">
                  <p:embed/>
                </p:oleObj>
              </mc:Choice>
              <mc:Fallback>
                <p:oleObj r:id="rId10" imgW="177800" imgH="177800" progId="Equation.DSMT4">
                  <p:embed/>
                  <p:pic>
                    <p:nvPicPr>
                      <p:cNvPr id="0" name="图片 3085"/>
                      <p:cNvPicPr/>
                      <p:nvPr/>
                    </p:nvPicPr>
                    <p:blipFill>
                      <a:blip r:embed="rId11"/>
                      <a:stretch>
                        <a:fillRect/>
                      </a:stretch>
                    </p:blipFill>
                    <p:spPr>
                      <a:xfrm>
                        <a:off x="5413375" y="5934075"/>
                        <a:ext cx="401638" cy="323850"/>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根据以上信息建立优化模型，其中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是连续洗浴判别指标。</a:t>
            </a:r>
          </a:p>
        </p:txBody>
      </p:sp>
      <p:sp>
        <p:nvSpPr>
          <p:cNvPr id="7168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71684" name="对象 2"/>
          <p:cNvGraphicFramePr>
            <a:graphicFrameLocks noChangeAspect="1"/>
          </p:cNvGraphicFramePr>
          <p:nvPr/>
        </p:nvGraphicFramePr>
        <p:xfrm>
          <a:off x="895350" y="2001838"/>
          <a:ext cx="2754313" cy="941387"/>
        </p:xfrm>
        <a:graphic>
          <a:graphicData uri="http://schemas.openxmlformats.org/presentationml/2006/ole">
            <mc:AlternateContent xmlns:mc="http://schemas.openxmlformats.org/markup-compatibility/2006">
              <mc:Choice xmlns:v="urn:schemas-microsoft-com:vml" Requires="v">
                <p:oleObj r:id="rId2" imgW="1485900" imgH="508000" progId="Equation.DSMT4">
                  <p:embed/>
                </p:oleObj>
              </mc:Choice>
              <mc:Fallback>
                <p:oleObj r:id="rId2" imgW="1485900" imgH="508000" progId="Equation.DSMT4">
                  <p:embed/>
                  <p:pic>
                    <p:nvPicPr>
                      <p:cNvPr id="0" name="图片 3077"/>
                      <p:cNvPicPr/>
                      <p:nvPr/>
                    </p:nvPicPr>
                    <p:blipFill>
                      <a:blip r:embed="rId3"/>
                      <a:stretch>
                        <a:fillRect/>
                      </a:stretch>
                    </p:blipFill>
                    <p:spPr>
                      <a:xfrm>
                        <a:off x="895350" y="2001838"/>
                        <a:ext cx="2754313" cy="941387"/>
                      </a:xfrm>
                      <a:prstGeom prst="rect">
                        <a:avLst/>
                      </a:prstGeom>
                      <a:noFill/>
                      <a:ln w="38100">
                        <a:noFill/>
                        <a:miter/>
                      </a:ln>
                    </p:spPr>
                  </p:pic>
                </p:oleObj>
              </mc:Fallback>
            </mc:AlternateContent>
          </a:graphicData>
        </a:graphic>
      </p:graphicFrame>
      <p:graphicFrame>
        <p:nvGraphicFramePr>
          <p:cNvPr id="71685" name="对象 3"/>
          <p:cNvGraphicFramePr>
            <a:graphicFrameLocks noChangeAspect="1"/>
          </p:cNvGraphicFramePr>
          <p:nvPr/>
        </p:nvGraphicFramePr>
        <p:xfrm>
          <a:off x="4402138" y="2101850"/>
          <a:ext cx="2605087" cy="898525"/>
        </p:xfrm>
        <a:graphic>
          <a:graphicData uri="http://schemas.openxmlformats.org/presentationml/2006/ole">
            <mc:AlternateContent xmlns:mc="http://schemas.openxmlformats.org/markup-compatibility/2006">
              <mc:Choice xmlns:v="urn:schemas-microsoft-com:vml" Requires="v">
                <p:oleObj r:id="rId4" imgW="1473200" imgH="508000" progId="Equation.DSMT4">
                  <p:embed/>
                </p:oleObj>
              </mc:Choice>
              <mc:Fallback>
                <p:oleObj r:id="rId4" imgW="1473200" imgH="508000" progId="Equation.DSMT4">
                  <p:embed/>
                  <p:pic>
                    <p:nvPicPr>
                      <p:cNvPr id="0" name="图片 3076"/>
                      <p:cNvPicPr/>
                      <p:nvPr/>
                    </p:nvPicPr>
                    <p:blipFill>
                      <a:blip r:embed="rId5"/>
                      <a:stretch>
                        <a:fillRect/>
                      </a:stretch>
                    </p:blipFill>
                    <p:spPr>
                      <a:xfrm>
                        <a:off x="4402138" y="2101850"/>
                        <a:ext cx="2605087" cy="898525"/>
                      </a:xfrm>
                      <a:prstGeom prst="rect">
                        <a:avLst/>
                      </a:prstGeom>
                      <a:noFill/>
                      <a:ln w="38100">
                        <a:noFill/>
                        <a:miter/>
                      </a:ln>
                    </p:spPr>
                  </p:pic>
                </p:oleObj>
              </mc:Fallback>
            </mc:AlternateContent>
          </a:graphicData>
        </a:graphic>
      </p:graphicFrame>
      <p:graphicFrame>
        <p:nvGraphicFramePr>
          <p:cNvPr id="71686" name="对象 4"/>
          <p:cNvGraphicFramePr>
            <a:graphicFrameLocks noChangeAspect="1"/>
          </p:cNvGraphicFramePr>
          <p:nvPr/>
        </p:nvGraphicFramePr>
        <p:xfrm>
          <a:off x="8474075" y="2173288"/>
          <a:ext cx="2719388" cy="869950"/>
        </p:xfrm>
        <a:graphic>
          <a:graphicData uri="http://schemas.openxmlformats.org/presentationml/2006/ole">
            <mc:AlternateContent xmlns:mc="http://schemas.openxmlformats.org/markup-compatibility/2006">
              <mc:Choice xmlns:v="urn:schemas-microsoft-com:vml" Requires="v">
                <p:oleObj r:id="rId6" imgW="1587500" imgH="508000" progId="Equation.DSMT4">
                  <p:embed/>
                </p:oleObj>
              </mc:Choice>
              <mc:Fallback>
                <p:oleObj r:id="rId6" imgW="1587500" imgH="508000" progId="Equation.DSMT4">
                  <p:embed/>
                  <p:pic>
                    <p:nvPicPr>
                      <p:cNvPr id="0" name="图片 3078"/>
                      <p:cNvPicPr/>
                      <p:nvPr/>
                    </p:nvPicPr>
                    <p:blipFill>
                      <a:blip r:embed="rId7"/>
                      <a:stretch>
                        <a:fillRect/>
                      </a:stretch>
                    </p:blipFill>
                    <p:spPr>
                      <a:xfrm>
                        <a:off x="8474075" y="2173288"/>
                        <a:ext cx="2719388" cy="869950"/>
                      </a:xfrm>
                      <a:prstGeom prst="rect">
                        <a:avLst/>
                      </a:prstGeom>
                      <a:noFill/>
                      <a:ln w="38100">
                        <a:noFill/>
                        <a:miter/>
                      </a:ln>
                    </p:spPr>
                  </p:pic>
                </p:oleObj>
              </mc:Fallback>
            </mc:AlternateContent>
          </a:graphicData>
        </a:graphic>
      </p:graphicFrame>
      <p:sp>
        <p:nvSpPr>
          <p:cNvPr id="6"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71688" name="对象 6"/>
          <p:cNvGraphicFramePr>
            <a:graphicFrameLocks noChangeAspect="1"/>
          </p:cNvGraphicFramePr>
          <p:nvPr/>
        </p:nvGraphicFramePr>
        <p:xfrm>
          <a:off x="871538" y="3829050"/>
          <a:ext cx="2846387" cy="857250"/>
        </p:xfrm>
        <a:graphic>
          <a:graphicData uri="http://schemas.openxmlformats.org/presentationml/2006/ole">
            <mc:AlternateContent xmlns:mc="http://schemas.openxmlformats.org/markup-compatibility/2006">
              <mc:Choice xmlns:v="urn:schemas-microsoft-com:vml" Requires="v">
                <p:oleObj r:id="rId8" imgW="1701800" imgH="508000" progId="Equation.DSMT4">
                  <p:embed/>
                </p:oleObj>
              </mc:Choice>
              <mc:Fallback>
                <p:oleObj r:id="rId8" imgW="1701800" imgH="508000" progId="Equation.DSMT4">
                  <p:embed/>
                  <p:pic>
                    <p:nvPicPr>
                      <p:cNvPr id="0" name="图片 3079"/>
                      <p:cNvPicPr/>
                      <p:nvPr/>
                    </p:nvPicPr>
                    <p:blipFill>
                      <a:blip r:embed="rId9"/>
                      <a:stretch>
                        <a:fillRect/>
                      </a:stretch>
                    </p:blipFill>
                    <p:spPr>
                      <a:xfrm>
                        <a:off x="871538" y="3829050"/>
                        <a:ext cx="2846387" cy="857250"/>
                      </a:xfrm>
                      <a:prstGeom prst="rect">
                        <a:avLst/>
                      </a:prstGeom>
                      <a:noFill/>
                      <a:ln w="38100">
                        <a:noFill/>
                        <a:miter/>
                      </a:ln>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71690" name="对象 8"/>
          <p:cNvGraphicFramePr>
            <a:graphicFrameLocks noChangeAspect="1"/>
          </p:cNvGraphicFramePr>
          <p:nvPr/>
        </p:nvGraphicFramePr>
        <p:xfrm>
          <a:off x="4371975" y="3814763"/>
          <a:ext cx="3748088" cy="1000125"/>
        </p:xfrm>
        <a:graphic>
          <a:graphicData uri="http://schemas.openxmlformats.org/presentationml/2006/ole">
            <mc:AlternateContent xmlns:mc="http://schemas.openxmlformats.org/markup-compatibility/2006">
              <mc:Choice xmlns:v="urn:schemas-microsoft-com:vml" Requires="v">
                <p:oleObj r:id="rId10" imgW="1930400" imgH="508000" progId="Equation.DSMT4">
                  <p:embed/>
                </p:oleObj>
              </mc:Choice>
              <mc:Fallback>
                <p:oleObj r:id="rId10" imgW="1930400" imgH="508000" progId="Equation.DSMT4">
                  <p:embed/>
                  <p:pic>
                    <p:nvPicPr>
                      <p:cNvPr id="0" name="图片 3080"/>
                      <p:cNvPicPr/>
                      <p:nvPr/>
                    </p:nvPicPr>
                    <p:blipFill>
                      <a:blip r:embed="rId11"/>
                      <a:stretch>
                        <a:fillRect/>
                      </a:stretch>
                    </p:blipFill>
                    <p:spPr>
                      <a:xfrm>
                        <a:off x="4371975" y="3814763"/>
                        <a:ext cx="3748088" cy="1000125"/>
                      </a:xfrm>
                      <a:prstGeom prst="rect">
                        <a:avLst/>
                      </a:prstGeom>
                      <a:noFill/>
                      <a:ln w="38100">
                        <a:noFill/>
                        <a:miter/>
                      </a:ln>
                    </p:spPr>
                  </p:pic>
                </p:oleObj>
              </mc:Fallback>
            </mc:AlternateContent>
          </a:graphicData>
        </a:graphic>
      </p:graphicFrame>
      <p:sp>
        <p:nvSpPr>
          <p:cNvPr id="10"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71692" name="对象 10"/>
          <p:cNvGraphicFramePr>
            <a:graphicFrameLocks noChangeAspect="1"/>
          </p:cNvGraphicFramePr>
          <p:nvPr/>
        </p:nvGraphicFramePr>
        <p:xfrm>
          <a:off x="8545513" y="4143375"/>
          <a:ext cx="2944812" cy="371475"/>
        </p:xfrm>
        <a:graphic>
          <a:graphicData uri="http://schemas.openxmlformats.org/presentationml/2006/ole">
            <mc:AlternateContent xmlns:mc="http://schemas.openxmlformats.org/markup-compatibility/2006">
              <mc:Choice xmlns:v="urn:schemas-microsoft-com:vml" Requires="v">
                <p:oleObj r:id="rId12" imgW="1383665" imgH="177800" progId="Equation.DSMT4">
                  <p:embed/>
                </p:oleObj>
              </mc:Choice>
              <mc:Fallback>
                <p:oleObj r:id="rId12" imgW="1383665" imgH="177800" progId="Equation.DSMT4">
                  <p:embed/>
                  <p:pic>
                    <p:nvPicPr>
                      <p:cNvPr id="0" name="图片 3084"/>
                      <p:cNvPicPr/>
                      <p:nvPr/>
                    </p:nvPicPr>
                    <p:blipFill>
                      <a:blip r:embed="rId13"/>
                      <a:stretch>
                        <a:fillRect/>
                      </a:stretch>
                    </p:blipFill>
                    <p:spPr>
                      <a:xfrm>
                        <a:off x="8545513" y="4143375"/>
                        <a:ext cx="2944812" cy="371475"/>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连续洗浴事件的划分模型如下。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当用水事件的连续洗浴判别指标 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时，确定为连续洗浴事件或一次洗浴事件加一次短暂用水事件，取中间停顿时间最长的停顿，划分为两次事件。</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如果 不大于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，确定为一次洗浴事件。</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270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047D4E44-27E9-4310-BDA7-85892D9B6D0F}"/>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2DBC2794-41FD-4E46-851D-889A341AD384}"/>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253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热水器用户用水事件划分与识别主要包括以下</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对热水用户的历史用水数据进行选择性抽取，构建专家样本。</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形成的数据集进行数据探索分析与预处理，包括探索水流量的分布情况，删除冗余属性，识别用水数据的缺失值，并对缺失值作处理，根据建模的需要进行属性构造等。根据以上处理，对用水样本数据建立用水事件时间间隔识别模型和划分一次完整的用水事件模型，再在一次完整用水事件划分结果的基础上，剔除短暂用水事件缩小识别范围等。</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得到的建模样本数据基础上，建立洗浴事件识别模型，对洗浴事件识别模型进行模型分析评价。</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形成的模型结果应用并对洗浴事件划分进行优化。</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调用洗浴事件识别模型，对实时监控的热水器流水数据进行洗浴事件自动识别。</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热水器用户用水事件划分与识别的总体流程如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图所示。</a:t>
            </a: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05" name="对象 3"/>
          <p:cNvGraphicFramePr>
            <a:graphicFrameLocks noChangeAspect="1"/>
          </p:cNvGraphicFramePr>
          <p:nvPr/>
        </p:nvGraphicFramePr>
        <p:xfrm>
          <a:off x="1014413" y="1814513"/>
          <a:ext cx="9829800" cy="4283075"/>
        </p:xfrm>
        <a:graphic>
          <a:graphicData uri="http://schemas.openxmlformats.org/presentationml/2006/ole">
            <mc:AlternateContent xmlns:mc="http://schemas.openxmlformats.org/markup-compatibility/2006">
              <mc:Choice xmlns:v="urn:schemas-microsoft-com:vml" Requires="v">
                <p:oleObj r:id="rId2" imgW="5780405" imgH="2531110" progId="Visio.Drawing.11">
                  <p:embed/>
                </p:oleObj>
              </mc:Choice>
              <mc:Fallback>
                <p:oleObj r:id="rId2" imgW="5780405" imgH="2531110" progId="Visio.Drawing.11">
                  <p:embed/>
                  <p:pic>
                    <p:nvPicPr>
                      <p:cNvPr id="0" name="图片 3075"/>
                      <p:cNvPicPr/>
                      <p:nvPr/>
                    </p:nvPicPr>
                    <p:blipFill>
                      <a:blip r:embed="rId3"/>
                      <a:stretch>
                        <a:fillRect/>
                      </a:stretch>
                    </p:blipFill>
                    <p:spPr>
                      <a:xfrm>
                        <a:off x="1014413" y="1814513"/>
                        <a:ext cx="9829800" cy="428307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4999</Words>
  <Application>Microsoft Office PowerPoint</Application>
  <PresentationFormat>宽屏</PresentationFormat>
  <Paragraphs>619</Paragraphs>
  <Slides>56</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56</vt:i4>
      </vt:variant>
    </vt:vector>
  </HeadingPairs>
  <TitlesOfParts>
    <vt:vector size="68" baseType="lpstr">
      <vt:lpstr>等线</vt:lpstr>
      <vt:lpstr>仿宋</vt:lpstr>
      <vt:lpstr>黑体</vt:lpstr>
      <vt:lpstr>微软雅黑</vt:lpstr>
      <vt:lpstr>Arial</vt:lpstr>
      <vt:lpstr>Calibri</vt:lpstr>
      <vt:lpstr>Times New Roman</vt:lpstr>
      <vt:lpstr>Wingdings</vt:lpstr>
      <vt:lpstr>2_Office 主题</vt:lpstr>
      <vt:lpstr>3_Office 主题</vt:lpstr>
      <vt:lpstr>Microsoft Visio 2003-2010 Drawing</vt:lpstr>
      <vt:lpstr>MathType 6.0 Equation</vt:lpstr>
      <vt:lpstr>第10章 家用热水器用户行为分析与事件识别</vt:lpstr>
      <vt:lpstr>目录</vt:lpstr>
      <vt:lpstr>背景与挖掘目标</vt:lpstr>
      <vt:lpstr>背景与挖掘目标</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上机实验</vt:lpstr>
      <vt:lpstr>目录</vt:lpstr>
      <vt:lpstr>拓展思考</vt:lpstr>
      <vt:lpstr>拓展思考</vt:lpstr>
      <vt:lpstr>拓展思考</vt:lpstr>
      <vt:lpstr>拓展思考</vt:lpstr>
      <vt:lpstr>拓展思考</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301</cp:revision>
  <dcterms:created xsi:type="dcterms:W3CDTF">2017-01-10T15:44:52Z</dcterms:created>
  <dcterms:modified xsi:type="dcterms:W3CDTF">2021-04-30T07:33:41Z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7EAA836224154AABBBFE00E065225001</vt:lpwstr>
  </property>
  <property fmtid="{D5CDD505-2E9C-101B-9397-08002B2CF9AE}" pid="3" name="KSOProductBuildVer">
    <vt:lpwstr>2052-11.1.0.10463</vt:lpwstr>
  </property>
</Properties>
</file>