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68"/>
  </p:notesMasterIdLst>
  <p:sldIdLst>
    <p:sldId id="494" r:id="rId3"/>
    <p:sldId id="503" r:id="rId4"/>
    <p:sldId id="543" r:id="rId5"/>
    <p:sldId id="510" r:id="rId6"/>
    <p:sldId id="544" r:id="rId7"/>
    <p:sldId id="545" r:id="rId8"/>
    <p:sldId id="546" r:id="rId9"/>
    <p:sldId id="535" r:id="rId10"/>
    <p:sldId id="550" r:id="rId11"/>
    <p:sldId id="547" r:id="rId12"/>
    <p:sldId id="549" r:id="rId13"/>
    <p:sldId id="551" r:id="rId14"/>
    <p:sldId id="554" r:id="rId15"/>
    <p:sldId id="553" r:id="rId16"/>
    <p:sldId id="555" r:id="rId17"/>
    <p:sldId id="556" r:id="rId18"/>
    <p:sldId id="557" r:id="rId19"/>
    <p:sldId id="558" r:id="rId20"/>
    <p:sldId id="559" r:id="rId21"/>
    <p:sldId id="560" r:id="rId22"/>
    <p:sldId id="561" r:id="rId23"/>
    <p:sldId id="562" r:id="rId24"/>
    <p:sldId id="563" r:id="rId25"/>
    <p:sldId id="564" r:id="rId26"/>
    <p:sldId id="566" r:id="rId27"/>
    <p:sldId id="567" r:id="rId28"/>
    <p:sldId id="568" r:id="rId29"/>
    <p:sldId id="552" r:id="rId30"/>
    <p:sldId id="571" r:id="rId31"/>
    <p:sldId id="572" r:id="rId32"/>
    <p:sldId id="573" r:id="rId33"/>
    <p:sldId id="574" r:id="rId34"/>
    <p:sldId id="575" r:id="rId35"/>
    <p:sldId id="576" r:id="rId36"/>
    <p:sldId id="577" r:id="rId37"/>
    <p:sldId id="578" r:id="rId38"/>
    <p:sldId id="586" r:id="rId39"/>
    <p:sldId id="587" r:id="rId40"/>
    <p:sldId id="588" r:id="rId41"/>
    <p:sldId id="589" r:id="rId42"/>
    <p:sldId id="590" r:id="rId43"/>
    <p:sldId id="591" r:id="rId44"/>
    <p:sldId id="579" r:id="rId45"/>
    <p:sldId id="580" r:id="rId46"/>
    <p:sldId id="592" r:id="rId47"/>
    <p:sldId id="585" r:id="rId48"/>
    <p:sldId id="569" r:id="rId49"/>
    <p:sldId id="570" r:id="rId50"/>
    <p:sldId id="593" r:id="rId51"/>
    <p:sldId id="594" r:id="rId52"/>
    <p:sldId id="596" r:id="rId53"/>
    <p:sldId id="595" r:id="rId54"/>
    <p:sldId id="598" r:id="rId55"/>
    <p:sldId id="597" r:id="rId56"/>
    <p:sldId id="599" r:id="rId57"/>
    <p:sldId id="511" r:id="rId58"/>
    <p:sldId id="536" r:id="rId59"/>
    <p:sldId id="539" r:id="rId60"/>
    <p:sldId id="540" r:id="rId61"/>
    <p:sldId id="541" r:id="rId62"/>
    <p:sldId id="542" r:id="rId63"/>
    <p:sldId id="512" r:id="rId64"/>
    <p:sldId id="537" r:id="rId65"/>
    <p:sldId id="538" r:id="rId66"/>
    <p:sldId id="534" r:id="rId67"/>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1"/>
    <p:restoredTop sz="94660"/>
  </p:normalViewPr>
  <p:slideViewPr>
    <p:cSldViewPr snapToGrid="0" showGuides="1">
      <p:cViewPr varScale="1">
        <p:scale>
          <a:sx n="81" d="100"/>
          <a:sy n="81" d="100"/>
        </p:scale>
        <p:origin x="108"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8661E8A2-E007-4C1B-89E9-6B24FDBA5D8A}"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等线" panose="02010600030101010101" pitchFamily="2" charset="-122"/>
                <a:ea typeface="等线" panose="02010600030101010101" pitchFamily="2" charset="-122"/>
              </a:rPr>
              <a:t>‹#›</a:t>
            </a:fld>
            <a:endParaRPr lang="zh-CN" altLang="en-US" sz="1200" dirty="0">
              <a:latin typeface="等线" panose="02010600030101010101" pitchFamily="2" charset="-122"/>
              <a:ea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a:ln>
            <a:solidFill>
              <a:srgbClr val="000000">
                <a:alpha val="100000"/>
              </a:srgbClr>
            </a:solidFill>
            <a:miter lim="800000"/>
          </a:ln>
        </p:spPr>
      </p:sp>
      <p:sp>
        <p:nvSpPr>
          <p:cNvPr id="77827" name="Rectangle 3"/>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chemeClr val="bg1"/>
              </a:solidFill>
              <a:effectLst/>
              <a:uLnTx/>
              <a:uFillTx/>
              <a:latin typeface="Calibri" panose="020F0502020204030204"/>
              <a:ea typeface="宋体" panose="02010600030101010101" pitchFamily="2" charset="-122"/>
              <a:cs typeface="宋体" panose="02010600030101010101" pitchFamily="2" charset="-122"/>
            </a:endParaRPr>
          </a:p>
        </p:txBody>
      </p:sp>
      <p:pic>
        <p:nvPicPr>
          <p:cNvPr id="9" name="图片 8" descr="AW视觉符号.jpg"/>
          <p:cNvPicPr>
            <a:picLocks noChangeAspect="1"/>
          </p:cNvPicPr>
          <p:nvPr/>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文本框 15"/>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64BB2"/>
                </a:solidFill>
                <a:effectLst/>
                <a:uLnTx/>
                <a:uFillTx/>
                <a:latin typeface="仿宋" panose="02010609060101010101" pitchFamily="49" charset="-122"/>
                <a:ea typeface="仿宋" panose="02010609060101010101" pitchFamily="49" charset="-122"/>
                <a:cs typeface="+mn-cs"/>
              </a:rPr>
              <a:t>大数据，成就未来</a:t>
            </a:r>
          </a:p>
        </p:txBody>
      </p:sp>
      <p:cxnSp>
        <p:nvCxnSpPr>
          <p:cNvPr id="11" name="直接连接符 10"/>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3079" name="图片 16"/>
          <p:cNvPicPr>
            <a:picLocks noChangeAspect="1"/>
          </p:cNvPicPr>
          <p:nvPr userDrawn="1"/>
        </p:nvPicPr>
        <p:blipFill>
          <a:blip r:embed="rId3"/>
          <a:stretch>
            <a:fillRect/>
          </a:stretch>
        </p:blipFill>
        <p:spPr>
          <a:xfrm>
            <a:off x="8059738" y="288925"/>
            <a:ext cx="546100" cy="539750"/>
          </a:xfrm>
          <a:prstGeom prst="rect">
            <a:avLst/>
          </a:prstGeom>
          <a:noFill/>
          <a:ln w="9525">
            <a:noFill/>
          </a:ln>
        </p:spPr>
      </p:pic>
      <p:sp>
        <p:nvSpPr>
          <p:cNvPr id="15" name="标题 14"/>
          <p:cNvSpPr>
            <a:spLocks noGrp="1"/>
          </p:cNvSpPr>
          <p:nvPr>
            <p:ph type="title"/>
          </p:nvPr>
        </p:nvSpPr>
        <p:spPr>
          <a:xfrm>
            <a:off x="5570806" y="2706149"/>
            <a:ext cx="6245289"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16" name="日期占位符 29"/>
          <p:cNvSpPr>
            <a:spLocks noGrp="1"/>
          </p:cNvSpPr>
          <p:nvPr>
            <p:ph type="dt" sz="half" idx="2"/>
          </p:nvPr>
        </p:nvSpPr>
        <p:spPr>
          <a:xfrm>
            <a:off x="7329488" y="3659188"/>
            <a:ext cx="2005013" cy="365125"/>
          </a:xfrm>
          <a:prstGeom prst="rect">
            <a:avLst/>
          </a:prstGeom>
        </p:spPr>
        <p:txBody>
          <a:bodyPr vert="horz" lIns="91440" tIns="45720" rIns="91440" bIns="45720" rtlCol="0" anchor="ctr"/>
          <a:lstStyle>
            <a:lvl1pPr algn="r">
              <a:defRPr sz="2400" b="1">
                <a:solidFill>
                  <a:schemeClr val="bg1"/>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5EFD6F6-2F20-4B1A-A667-B95C1338A7FC}" type="datetime5">
              <a:rPr kumimoji="0" lang="zh-CN" altLang="en-US"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2021/4/30</a:t>
            </a:fld>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页脚占位符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灯片编号占位符 2"/>
          <p:cNvSpPr>
            <a:spLocks noGrp="1"/>
          </p:cNvSpPr>
          <p:nvPr>
            <p:ph type="sldNum" sz="quarter" idx="11"/>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4098"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latin typeface="Arial" panose="020B0604020202020204" pitchFamily="34" charset="0"/>
                <a:cs typeface="Arial" panose="020B0604020202020204" pitchFamily="34" charset="0"/>
              </a:rPr>
              <a:t>‹#›</a:t>
            </a:fld>
            <a:endParaRPr lang="en-US" altLang="zh-CN" sz="1000" dirty="0">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4104"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3733EA0-18C9-4F72-B48D-8DD2F0AE113C}"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5122"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latin typeface="Arial" panose="020B0604020202020204" pitchFamily="34" charset="0"/>
                <a:cs typeface="Arial" panose="020B0604020202020204" pitchFamily="34" charset="0"/>
              </a:rPr>
              <a:t>‹#›</a:t>
            </a:fld>
            <a:endParaRPr lang="en-US" altLang="zh-CN" sz="1000" dirty="0">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5128"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3733EA0-18C9-4F72-B48D-8DD2F0AE113C}"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rgbClr val="FFFFFF"/>
              </a:solidFill>
              <a:effectLst/>
              <a:uLnTx/>
              <a:uFillTx/>
              <a:latin typeface="+mn-lt"/>
              <a:ea typeface="+mn-ea"/>
              <a:cs typeface="宋体" panose="02010600030101010101" pitchFamily="2" charset="-122"/>
            </a:endParaRPr>
          </a:p>
        </p:txBody>
      </p:sp>
      <p:pic>
        <p:nvPicPr>
          <p:cNvPr id="9" name="图片 8" descr="AW视觉符号.jpg"/>
          <p:cNvPicPr>
            <a:picLocks noChangeAspect="1"/>
          </p:cNvPicPr>
          <p:nvPr/>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文本框 15"/>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64BB2"/>
                </a:solidFill>
                <a:effectLst/>
                <a:uLnTx/>
                <a:uFillTx/>
                <a:latin typeface="仿宋" panose="02010609060101010101" pitchFamily="49" charset="-122"/>
                <a:ea typeface="仿宋" panose="02010609060101010101" pitchFamily="49" charset="-122"/>
                <a:cs typeface="+mn-cs"/>
              </a:rPr>
              <a:t>大数据，成就未来</a:t>
            </a:r>
          </a:p>
        </p:txBody>
      </p:sp>
      <p:cxnSp>
        <p:nvCxnSpPr>
          <p:cNvPr id="11" name="直接连接符 10"/>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6151" name="图片 16"/>
          <p:cNvPicPr>
            <a:picLocks noChangeAspect="1"/>
          </p:cNvPicPr>
          <p:nvPr userDrawn="1"/>
        </p:nvPicPr>
        <p:blipFill>
          <a:blip r:embed="rId3"/>
          <a:stretch>
            <a:fillRect/>
          </a:stretch>
        </p:blipFill>
        <p:spPr>
          <a:xfrm>
            <a:off x="8059738" y="288925"/>
            <a:ext cx="546100" cy="539750"/>
          </a:xfrm>
          <a:prstGeom prst="rect">
            <a:avLst/>
          </a:prstGeom>
          <a:noFill/>
          <a:ln w="9525">
            <a:noFill/>
          </a:ln>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16" name="日期占位符 29"/>
          <p:cNvSpPr>
            <a:spLocks noGrp="1"/>
          </p:cNvSpPr>
          <p:nvPr>
            <p:ph type="dt" sz="half" idx="2"/>
          </p:nvPr>
        </p:nvSpPr>
        <p:spPr>
          <a:xfrm>
            <a:off x="9447213" y="3771900"/>
            <a:ext cx="2743200" cy="365125"/>
          </a:xfrm>
          <a:prstGeom prst="rect">
            <a:avLst/>
          </a:prstGeom>
        </p:spPr>
        <p:txBody>
          <a:bodyPr vert="horz" lIns="91440" tIns="45720" rIns="91440" bIns="45720" rtlCol="0" anchor="ctr"/>
          <a:lstStyle>
            <a:lvl1pPr algn="r">
              <a:defRPr sz="2400" b="1">
                <a:solidFill>
                  <a:srgbClr val="FFFFFF"/>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9124837E-A519-4643-B20A-71372F65A9D7}" type="datetimeFigureOut">
              <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2021/4/30</a:t>
            </a:fld>
            <a:endPar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页脚占位符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3" name="灯片编号占位符 2"/>
          <p:cNvSpPr>
            <a:spLocks noGrp="1"/>
          </p:cNvSpPr>
          <p:nvPr>
            <p:ph type="sldNum" sz="quarter" idx="11"/>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7170"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solidFill>
                  <a:srgbClr val="000000"/>
                </a:solidFill>
                <a:latin typeface="Arial" panose="020B0604020202020204" pitchFamily="34" charset="0"/>
                <a:cs typeface="Arial" panose="020B0604020202020204" pitchFamily="34" charset="0"/>
              </a:rPr>
              <a:t>‹#›</a:t>
            </a:fld>
            <a:endParaRPr lang="en-US" altLang="zh-CN" sz="1000" dirty="0">
              <a:solidFill>
                <a:srgbClr val="000000"/>
              </a:solidFill>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pic>
        <p:nvPicPr>
          <p:cNvPr id="7176"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817174"/>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40393D4-0C6D-475C-9CF6-21C4E8EF21DB}"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8194"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solidFill>
                  <a:srgbClr val="000000"/>
                </a:solidFill>
                <a:latin typeface="Arial" panose="020B0604020202020204" pitchFamily="34" charset="0"/>
                <a:cs typeface="Arial" panose="020B0604020202020204" pitchFamily="34" charset="0"/>
              </a:rPr>
              <a:t>‹#›</a:t>
            </a:fld>
            <a:endParaRPr lang="en-US" altLang="zh-CN" sz="1000" dirty="0">
              <a:solidFill>
                <a:srgbClr val="000000"/>
              </a:solidFill>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pic>
        <p:nvPicPr>
          <p:cNvPr id="8200"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40393D4-0C6D-475C-9CF6-21C4E8EF21DB}"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rgbClr val="FFFFFF"/>
              </a:solidFill>
              <a:effectLst/>
              <a:uLnTx/>
              <a:uFillTx/>
              <a:latin typeface="+mn-lt"/>
              <a:ea typeface="+mn-ea"/>
              <a:cs typeface="宋体" panose="02010600030101010101" pitchFamily="2" charset="-122"/>
            </a:endParaRPr>
          </a:p>
        </p:txBody>
      </p:sp>
      <p:sp>
        <p:nvSpPr>
          <p:cNvPr id="9" name="Title 1"/>
          <p:cNvSpPr txBox="1"/>
          <p:nvPr/>
        </p:nvSpPr>
        <p:spPr>
          <a:xfrm>
            <a:off x="5003623" y="1657613"/>
            <a:ext cx="7082051"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marL="0" marR="0" lvl="0" indent="0" algn="ctr" defTabSz="1028700" rtl="0" eaLnBrk="1" fontAlgn="base" latinLnBrk="0" hangingPunct="1">
              <a:lnSpc>
                <a:spcPts val="3360"/>
              </a:lnSpc>
              <a:spcBef>
                <a:spcPts val="630"/>
              </a:spcBef>
              <a:spcAft>
                <a:spcPct val="0"/>
              </a:spcAft>
              <a:buClrTx/>
              <a:buSzTx/>
              <a:buFontTx/>
              <a:buNone/>
              <a:defRPr/>
            </a:pPr>
            <a:r>
              <a:rPr kumimoji="0" lang="en-US" altLang="zh-CN" sz="6600" b="1" i="0" u="none" strike="noStrike" kern="1200" cap="none" spc="0" normalizeH="0" baseline="0" noProof="0">
                <a:ln>
                  <a:solidFill>
                    <a:srgbClr val="FFFFFF"/>
                  </a:solidFill>
                </a:ln>
                <a:solidFill>
                  <a:srgbClr val="FFFFFF"/>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Thank you!</a:t>
            </a:r>
            <a:endParaRPr kumimoji="0" lang="zh-CN" altLang="en-US" sz="6600" b="1" i="0" u="none" strike="noStrike" kern="1200" cap="none" spc="0" normalizeH="0" baseline="0" noProof="0">
              <a:ln>
                <a:solidFill>
                  <a:srgbClr val="FFFFFF"/>
                </a:solidFill>
              </a:ln>
              <a:solidFill>
                <a:srgbClr val="FFFFFF"/>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endParaRPr>
          </a:p>
        </p:txBody>
      </p:sp>
      <p:pic>
        <p:nvPicPr>
          <p:cNvPr id="10" name="图片 9" descr="AW视觉符号.jpg"/>
          <p:cNvPicPr>
            <a:picLocks noChangeAspect="1"/>
          </p:cNvPicPr>
          <p:nvPr/>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文本框 15"/>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64BB2"/>
                </a:solidFill>
                <a:effectLst/>
                <a:uLnTx/>
                <a:uFillTx/>
                <a:latin typeface="仿宋" panose="02010609060101010101" pitchFamily="49" charset="-122"/>
                <a:ea typeface="仿宋" panose="02010609060101010101" pitchFamily="49" charset="-122"/>
                <a:cs typeface="+mn-cs"/>
              </a:rPr>
              <a:t>大数据，成就未来</a:t>
            </a:r>
          </a:p>
        </p:txBody>
      </p:sp>
      <p:cxnSp>
        <p:nvCxnSpPr>
          <p:cNvPr id="12" name="直接连接符 11"/>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9224" name="图片 16"/>
          <p:cNvPicPr>
            <a:picLocks noChangeAspect="1"/>
          </p:cNvPicPr>
          <p:nvPr userDrawn="1"/>
        </p:nvPicPr>
        <p:blipFill>
          <a:blip r:embed="rId3"/>
          <a:stretch>
            <a:fillRect/>
          </a:stretch>
        </p:blipFill>
        <p:spPr>
          <a:xfrm>
            <a:off x="8059738" y="288925"/>
            <a:ext cx="546100" cy="539750"/>
          </a:xfrm>
          <a:prstGeom prst="rect">
            <a:avLst/>
          </a:prstGeom>
          <a:noFill/>
          <a:ln w="9525">
            <a:noFill/>
          </a:ln>
        </p:spPr>
      </p:pic>
      <p:pic>
        <p:nvPicPr>
          <p:cNvPr id="9225" name="图片 16"/>
          <p:cNvPicPr>
            <a:picLocks noChangeAspect="1"/>
          </p:cNvPicPr>
          <p:nvPr userDrawn="1"/>
        </p:nvPicPr>
        <p:blipFill>
          <a:blip r:embed="rId4"/>
          <a:stretch>
            <a:fillRect/>
          </a:stretch>
        </p:blipFill>
        <p:spPr>
          <a:xfrm>
            <a:off x="9940925" y="4724400"/>
            <a:ext cx="1874838" cy="1874838"/>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40393D4-0C6D-475C-9CF6-21C4E8EF21DB}"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D3733EA0-18C9-4F72-B48D-8DD2F0AE113C}"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2051"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000000">
                    <a:tint val="75000"/>
                  </a:srgb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40393D4-0C6D-475C-9CF6-21C4E8EF21DB}"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00000">
                    <a:tint val="75000"/>
                  </a:srgb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www.****.com/ask/ask.php" TargetMode="External"/><Relationship Id="rId2" Type="http://schemas.openxmlformats.org/officeDocument/2006/relationships/hyperlink" Target="http://www.****.com/guangzhou" TargetMode="External"/><Relationship Id="rId1" Type="http://schemas.openxmlformats.org/officeDocument/2006/relationships/slideLayout" Target="../slideLayouts/slideLayout3.xml"/><Relationship Id="rId5" Type="http://schemas.openxmlformats.org/officeDocument/2006/relationships/hyperlink" Target="http://www.****.com/ask/online/138.html" TargetMode="External"/><Relationship Id="rId4" Type="http://schemas.openxmlformats.org/officeDocument/2006/relationships/hyperlink" Target="http://www.****.com/ask/exp/4317.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slide" Target="slide4.xml"/><Relationship Id="rId1" Type="http://schemas.openxmlformats.org/officeDocument/2006/relationships/slideLayout" Target="../slideLayouts/slideLayout3.xml"/><Relationship Id="rId4" Type="http://schemas.openxmlformats.org/officeDocument/2006/relationships/slide" Target="slide6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2.bin"/><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3.bin"/><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4.bin"/><Relationship Id="rId1" Type="http://schemas.openxmlformats.org/officeDocument/2006/relationships/slideLayout" Target="../slideLayouts/slideLayout3.xml"/><Relationship Id="rId5" Type="http://schemas.openxmlformats.org/officeDocument/2006/relationships/image" Target="../media/image12.wmf"/><Relationship Id="rId4" Type="http://schemas.openxmlformats.org/officeDocument/2006/relationships/oleObject" Target="../embeddings/oleObject5.bin"/></Relationships>
</file>

<file path=ppt/slides/_rels/slide38.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8.wmf"/><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5.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9.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1.bin"/><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12.bin"/><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3.wmf"/><Relationship Id="rId2" Type="http://schemas.openxmlformats.org/officeDocument/2006/relationships/oleObject" Target="../embeddings/oleObject13.bin"/><Relationship Id="rId1" Type="http://schemas.openxmlformats.org/officeDocument/2006/relationships/slideLayout" Target="../slideLayouts/slideLayout3.xml"/><Relationship Id="rId6" Type="http://schemas.openxmlformats.org/officeDocument/2006/relationships/oleObject" Target="../embeddings/oleObject15.bin"/><Relationship Id="rId5" Type="http://schemas.openxmlformats.org/officeDocument/2006/relationships/image" Target="../media/image22.wmf"/><Relationship Id="rId4" Type="http://schemas.openxmlformats.org/officeDocument/2006/relationships/oleObject" Target="../embeddings/oleObject14.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6.bin"/><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www.tipdm.com/pxdt/index.jhtm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4"/>
          <p:cNvSpPr>
            <a:spLocks noGrp="1"/>
          </p:cNvSpPr>
          <p:nvPr>
            <p:ph type="title"/>
          </p:nvPr>
        </p:nvSpPr>
        <p:spPr>
          <a:xfrm>
            <a:off x="5272088" y="2706688"/>
            <a:ext cx="6543675" cy="692150"/>
          </a:xfrm>
          <a:ln/>
        </p:spPr>
        <p:txBody>
          <a:bodyPr vert="horz" wrap="square" lIns="91440" tIns="45720" rIns="91440" bIns="45720" anchor="ctr" anchorCtr="0"/>
          <a:lstStyle/>
          <a:p>
            <a:r>
              <a:rPr kumimoji="1" lang="zh-CN" altLang="en-US" b="0" dirty="0">
                <a:latin typeface="Times New Roman" panose="02020603050405020304" pitchFamily="18" charset="0"/>
                <a:ea typeface="微软雅黑" panose="020B0503020204020204" pitchFamily="34" charset="-122"/>
                <a:cs typeface="Times New Roman" panose="02020603050405020304" pitchFamily="18" charset="0"/>
              </a:rPr>
              <a:t>第</a:t>
            </a:r>
            <a:r>
              <a:rPr kumimoji="1" lang="en-US" altLang="zh-CN" b="0" dirty="0">
                <a:latin typeface="Times New Roman" panose="02020603050405020304" pitchFamily="18" charset="0"/>
                <a:ea typeface="微软雅黑" panose="020B0503020204020204" pitchFamily="34" charset="-122"/>
                <a:cs typeface="Times New Roman" panose="02020603050405020304" pitchFamily="18" charset="0"/>
              </a:rPr>
              <a:t>11</a:t>
            </a:r>
            <a:r>
              <a:rPr kumimoji="1" lang="zh-CN" altLang="en-US" b="0" dirty="0">
                <a:latin typeface="Times New Roman" panose="02020603050405020304" pitchFamily="18" charset="0"/>
                <a:ea typeface="微软雅黑" panose="020B0503020204020204" pitchFamily="34" charset="-122"/>
                <a:cs typeface="Times New Roman" panose="02020603050405020304" pitchFamily="18" charset="0"/>
              </a:rPr>
              <a:t>章 电子商务网站用户行为分析及服务推荐</a:t>
            </a:r>
            <a:endParaRPr kumimoji="1" lang="zh-CN" altLang="en-US" b="0"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10243" name="文本框 2"/>
          <p:cNvSpPr txBox="1"/>
          <p:nvPr/>
        </p:nvSpPr>
        <p:spPr>
          <a:xfrm>
            <a:off x="7297738" y="3541713"/>
            <a:ext cx="2374900" cy="461962"/>
          </a:xfrm>
          <a:prstGeom prst="rect">
            <a:avLst/>
          </a:prstGeom>
          <a:noFill/>
          <a:ln w="9525">
            <a:noFill/>
          </a:ln>
        </p:spPr>
        <p:txBody>
          <a:bodyPr>
            <a:spAutoFit/>
          </a:bodyPr>
          <a:lstStyle/>
          <a:p>
            <a:pPr algn="ctr" eaLnBrk="1" hangingPunct="1">
              <a:buNone/>
            </a:pPr>
            <a:fld id="{BB962C8B-B14F-4D97-AF65-F5344CB8AC3E}" type="datetime5">
              <a:rPr lang="zh-CN" altLang="en-US" sz="2400" b="1" dirty="0">
                <a:solidFill>
                  <a:schemeClr val="bg1"/>
                </a:solidFill>
                <a:latin typeface="Times New Roman" panose="02020603050405020304" pitchFamily="18" charset="0"/>
                <a:ea typeface="黑体" panose="02010609060101010101" pitchFamily="49" charset="-122"/>
              </a:rPr>
              <a:t>2021/4/30</a:t>
            </a:fld>
            <a:endParaRPr lang="zh-CN" altLang="en-US" sz="2400" b="1" dirty="0">
              <a:solidFill>
                <a:schemeClr val="bg1"/>
              </a:solidFill>
              <a:latin typeface="Times New Roman" panose="02020603050405020304" pitchFamily="18" charset="0"/>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9459" name="内容占位符 3"/>
          <p:cNvSpPr>
            <a:spLocks noGrp="1"/>
          </p:cNvSpPr>
          <p:nvPr>
            <p:ph idx="10"/>
          </p:nvPr>
        </p:nvSpPr>
        <p:spPr>
          <a:xfrm>
            <a:off x="423863" y="1138238"/>
            <a:ext cx="11107737" cy="427037"/>
          </a:xfrm>
          <a:ln/>
        </p:spPr>
        <p:txBody>
          <a:bodyPr vert="horz" wrap="square" lIns="91440" tIns="45720" rIns="91440" bIns="45720" anchor="ctr" anchorCtr="0"/>
          <a:lstStyle/>
          <a:p>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数据处理分析图</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pic>
        <p:nvPicPr>
          <p:cNvPr id="19460" name="内容占位符 7" descr="7357A68060D24B3B96A1EB575242070D"/>
          <p:cNvPicPr>
            <a:picLocks noGrp="1"/>
          </p:cNvPicPr>
          <p:nvPr>
            <p:ph idx="1"/>
          </p:nvPr>
        </p:nvPicPr>
        <p:blipFill>
          <a:blip r:embed="rId2">
            <a:grayscl/>
          </a:blip>
          <a:srcRect/>
          <a:stretch>
            <a:fillRect/>
          </a:stretch>
        </p:blipFill>
        <p:spPr>
          <a:xfrm>
            <a:off x="3487738" y="2030413"/>
            <a:ext cx="4979987" cy="3817937"/>
          </a:xfrm>
          <a:ln w="3175">
            <a:solidFill>
              <a:schemeClr val="tx1">
                <a:alpha val="100000"/>
              </a:schemeClr>
            </a:solid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采用上述的分析方法与思路，结合原始数据及分析目标，整理的网站智能推荐流程如下图所示。</a:t>
            </a:r>
          </a:p>
        </p:txBody>
      </p:sp>
      <p:sp>
        <p:nvSpPr>
          <p:cNvPr id="20483"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0485" name="对象 3"/>
          <p:cNvGraphicFramePr>
            <a:graphicFrameLocks noChangeAspect="1"/>
          </p:cNvGraphicFramePr>
          <p:nvPr/>
        </p:nvGraphicFramePr>
        <p:xfrm>
          <a:off x="1057275" y="1728788"/>
          <a:ext cx="10344150" cy="4491037"/>
        </p:xfrm>
        <a:graphic>
          <a:graphicData uri="http://schemas.openxmlformats.org/presentationml/2006/ole">
            <mc:AlternateContent xmlns:mc="http://schemas.openxmlformats.org/markup-compatibility/2006">
              <mc:Choice xmlns:v="urn:schemas-microsoft-com:vml" Requires="v">
                <p:oleObj r:id="rId2" imgW="9004300" imgH="3949700" progId="Visio.Drawing.11">
                  <p:embed/>
                </p:oleObj>
              </mc:Choice>
              <mc:Fallback>
                <p:oleObj r:id="rId2" imgW="9004300" imgH="3949700" progId="Visio.Drawing.11">
                  <p:embed/>
                  <p:pic>
                    <p:nvPicPr>
                      <p:cNvPr id="0" name="图片 3075"/>
                      <p:cNvPicPr/>
                      <p:nvPr/>
                    </p:nvPicPr>
                    <p:blipFill>
                      <a:blip r:embed="rId3"/>
                      <a:stretch>
                        <a:fillRect/>
                      </a:stretch>
                    </p:blipFill>
                    <p:spPr>
                      <a:xfrm>
                        <a:off x="1057275" y="1728788"/>
                        <a:ext cx="10344150" cy="4491037"/>
                      </a:xfrm>
                      <a:prstGeom prst="rect">
                        <a:avLst/>
                      </a:prstGeom>
                      <a:noFill/>
                      <a:ln w="38100">
                        <a:noFill/>
                        <a:miter/>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网站智能推荐的</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主要步骤如下</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从系统中获取用户访问网站的原始记录。</a:t>
            </a:r>
          </a:p>
          <a:p>
            <a:pPr marL="362585" marR="0" lvl="0" indent="-362585"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分析用户访问内容，用户流失及用户分类等。</a:t>
            </a:r>
          </a:p>
          <a:p>
            <a:pPr marL="362585" marR="0" lvl="0" indent="-362585"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对数据进行预处理，包含数据去重，数据变换，数据分类等过程。</a:t>
            </a:r>
          </a:p>
          <a:p>
            <a:pPr marL="362585" marR="0" lvl="0" indent="-362585"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以用户访问</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html</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后缀的网页为关键条件，对数据进行处理。</a:t>
            </a:r>
          </a:p>
          <a:p>
            <a:pPr marL="362585" marR="0" lvl="0" indent="-362585"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对比多种推荐算法的效果，选择效果较好的模型。通过模型预测，获得推荐结果。</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507"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p:cNvSpPr>
            <a:spLocks noGrp="1"/>
          </p:cNvSpPr>
          <p:nvPr>
            <p:ph idx="1"/>
          </p:nvPr>
        </p:nvSpPr>
        <p:spPr>
          <a:xfrm>
            <a:off x="423863" y="1173163"/>
            <a:ext cx="11107738" cy="4951413"/>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数据抽取</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以用户的访问时间为条件，选取三个月内（</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2015-02-01~2015-04-29</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）用户的访问数据作为原始数据集。由于每个地区的用户访问习惯以及兴趣爱好存在差异性，因此，抽取广州地区的用户访问数据进行分析，其数据量总共有</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837450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条记录，其中包括用户号、访问时间、来源网站、访问页面、页面标题、来源网页、标签、网页类别、关键词等。</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在数据抽取过程中，由于数据量较大且存储在数据库中，为了提高数据处理的效率，采取使用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读取数据库的操作方式。本案例用到的数据库为开源数据库</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MySQL-community-5.6.39.0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）。安装数据库后导入本案例的数据原始文件</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7law.sql</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，然后可以利用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对数据库进行相关的操作，其中</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连接</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MySQL</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数据库及对数据库进行操作</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2253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数据探索分析</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原始数据集中包括用户号、访问时间、来源网站、访问页面、页面标题、来源网页、标签、网页类别和关键词等信息，需要对原始数据进行网页类型、点击次数、网页排名等各个维度的分布分析，了解用户浏览网页行为及关注内容，获得数据内在的规律。</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555"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第一步：分析网页类型</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对原始数据中用户点击的网页类型进行统计分析，</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结果如下图。</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579"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graphicFrame>
        <p:nvGraphicFramePr>
          <p:cNvPr id="3" name="表格 2"/>
          <p:cNvGraphicFramePr>
            <a:graphicFrameLocks noGrp="1"/>
          </p:cNvGraphicFramePr>
          <p:nvPr/>
        </p:nvGraphicFramePr>
        <p:xfrm>
          <a:off x="2541588" y="2343150"/>
          <a:ext cx="6473825" cy="3829050"/>
        </p:xfrm>
        <a:graphic>
          <a:graphicData uri="http://schemas.openxmlformats.org/drawingml/2006/table">
            <a:tbl>
              <a:tblPr firstRow="1" firstCol="1" bandRow="1">
                <a:tableStyleId>{5C22544A-7EE6-4342-B048-85BDC9FD1C3A}</a:tableStyleId>
              </a:tblPr>
              <a:tblGrid>
                <a:gridCol w="2157942">
                  <a:extLst>
                    <a:ext uri="{9D8B030D-6E8A-4147-A177-3AD203B41FA5}">
                      <a16:colId xmlns:a16="http://schemas.microsoft.com/office/drawing/2014/main" val="20000"/>
                    </a:ext>
                  </a:extLst>
                </a:gridCol>
                <a:gridCol w="2157942">
                  <a:extLst>
                    <a:ext uri="{9D8B030D-6E8A-4147-A177-3AD203B41FA5}">
                      <a16:colId xmlns:a16="http://schemas.microsoft.com/office/drawing/2014/main" val="20001"/>
                    </a:ext>
                  </a:extLst>
                </a:gridCol>
                <a:gridCol w="2157942">
                  <a:extLst>
                    <a:ext uri="{9D8B030D-6E8A-4147-A177-3AD203B41FA5}">
                      <a16:colId xmlns:a16="http://schemas.microsoft.com/office/drawing/2014/main" val="20002"/>
                    </a:ext>
                  </a:extLst>
                </a:gridCol>
              </a:tblGrid>
              <a:tr h="478631">
                <a:tc>
                  <a:txBody>
                    <a:bodyPr/>
                    <a:lstStyle/>
                    <a:p>
                      <a:pPr algn="ctr">
                        <a:spcAft>
                          <a:spcPts val="0"/>
                        </a:spcAft>
                      </a:pPr>
                      <a:r>
                        <a:rPr lang="zh-CN" sz="1800" kern="100">
                          <a:effectLst/>
                        </a:rPr>
                        <a:t>网页类型</a:t>
                      </a:r>
                      <a:endParaRPr lang="zh-CN" sz="1800" kern="100">
                        <a:effectLst/>
                        <a:latin typeface="Times New Roman" panose="02020603050405020304"/>
                        <a:ea typeface="宋体" panose="02010600030101010101" pitchFamily="2" charset="-122"/>
                        <a:cs typeface="Times New Roman" panose="02020603050405020304"/>
                      </a:endParaRPr>
                    </a:p>
                  </a:txBody>
                  <a:tcPr marL="48087" marR="48087" marT="0" marB="0" anchor="ctr"/>
                </a:tc>
                <a:tc>
                  <a:txBody>
                    <a:bodyPr/>
                    <a:lstStyle/>
                    <a:p>
                      <a:pPr algn="ctr">
                        <a:spcAft>
                          <a:spcPts val="0"/>
                        </a:spcAft>
                      </a:pPr>
                      <a:r>
                        <a:rPr lang="zh-CN" sz="1800" kern="100">
                          <a:effectLst/>
                        </a:rPr>
                        <a:t>记录数</a:t>
                      </a:r>
                      <a:endParaRPr lang="zh-CN" sz="1800" kern="100">
                        <a:effectLst/>
                        <a:latin typeface="Times New Roman" panose="02020603050405020304"/>
                        <a:ea typeface="宋体" panose="02010600030101010101" pitchFamily="2" charset="-122"/>
                        <a:cs typeface="Times New Roman" panose="02020603050405020304"/>
                      </a:endParaRPr>
                    </a:p>
                  </a:txBody>
                  <a:tcPr marL="48087" marR="48087" marT="0" marB="0" anchor="ctr"/>
                </a:tc>
                <a:tc>
                  <a:txBody>
                    <a:bodyPr/>
                    <a:lstStyle/>
                    <a:p>
                      <a:pPr algn="ctr">
                        <a:spcAft>
                          <a:spcPts val="0"/>
                        </a:spcAft>
                      </a:pPr>
                      <a:r>
                        <a:rPr lang="zh-CN" sz="1800" kern="100">
                          <a:effectLst/>
                        </a:rPr>
                        <a:t>占比</a:t>
                      </a:r>
                      <a:endParaRPr lang="zh-CN" sz="1800" kern="100">
                        <a:effectLst/>
                        <a:latin typeface="Times New Roman" panose="02020603050405020304"/>
                        <a:ea typeface="宋体" panose="02010600030101010101" pitchFamily="2" charset="-122"/>
                        <a:cs typeface="Times New Roman" panose="02020603050405020304"/>
                      </a:endParaRPr>
                    </a:p>
                  </a:txBody>
                  <a:tcPr marL="48087" marR="48087" marT="0" marB="0" anchor="ctr"/>
                </a:tc>
                <a:extLst>
                  <a:ext uri="{0D108BD9-81ED-4DB2-BD59-A6C34878D82A}">
                    <a16:rowId xmlns:a16="http://schemas.microsoft.com/office/drawing/2014/main" val="10000"/>
                  </a:ext>
                </a:extLst>
              </a:tr>
              <a:tr h="478631">
                <a:tc>
                  <a:txBody>
                    <a:bodyPr/>
                    <a:lstStyle/>
                    <a:p>
                      <a:pPr algn="ctr">
                        <a:spcAft>
                          <a:spcPts val="0"/>
                        </a:spcAft>
                      </a:pPr>
                      <a:r>
                        <a:rPr lang="en-US" sz="1800" kern="100">
                          <a:effectLst/>
                        </a:rPr>
                        <a:t>101</a:t>
                      </a:r>
                      <a:endParaRPr lang="zh-CN" sz="1800" kern="100">
                        <a:effectLst/>
                        <a:latin typeface="Times New Roman" panose="02020603050405020304"/>
                        <a:ea typeface="宋体" panose="02010600030101010101" pitchFamily="2" charset="-122"/>
                        <a:cs typeface="Times New Roman" panose="02020603050405020304"/>
                      </a:endParaRPr>
                    </a:p>
                  </a:txBody>
                  <a:tcPr marL="48087" marR="48087" marT="0" marB="0" anchor="ctr"/>
                </a:tc>
                <a:tc>
                  <a:txBody>
                    <a:bodyPr/>
                    <a:lstStyle/>
                    <a:p>
                      <a:pPr algn="ctr">
                        <a:spcAft>
                          <a:spcPts val="0"/>
                        </a:spcAft>
                      </a:pPr>
                      <a:r>
                        <a:rPr lang="en-US" sz="1800" kern="100">
                          <a:effectLst/>
                        </a:rPr>
                        <a:t>411665</a:t>
                      </a:r>
                      <a:endParaRPr lang="zh-CN" sz="1800" kern="100">
                        <a:effectLst/>
                        <a:latin typeface="Times New Roman" panose="02020603050405020304"/>
                        <a:ea typeface="宋体" panose="02010600030101010101" pitchFamily="2" charset="-122"/>
                        <a:cs typeface="Times New Roman" panose="02020603050405020304"/>
                      </a:endParaRPr>
                    </a:p>
                  </a:txBody>
                  <a:tcPr marL="48087" marR="48087" marT="0" marB="0" anchor="ctr"/>
                </a:tc>
                <a:tc>
                  <a:txBody>
                    <a:bodyPr/>
                    <a:lstStyle/>
                    <a:p>
                      <a:pPr algn="ctr">
                        <a:spcAft>
                          <a:spcPts val="0"/>
                        </a:spcAft>
                      </a:pPr>
                      <a:r>
                        <a:rPr lang="en-US" sz="1800" kern="100">
                          <a:effectLst/>
                        </a:rPr>
                        <a:t>49.16%</a:t>
                      </a:r>
                      <a:endParaRPr lang="zh-CN" sz="1800" kern="100">
                        <a:effectLst/>
                        <a:latin typeface="Times New Roman" panose="02020603050405020304"/>
                        <a:ea typeface="宋体" panose="02010600030101010101" pitchFamily="2" charset="-122"/>
                        <a:cs typeface="Times New Roman" panose="02020603050405020304"/>
                      </a:endParaRPr>
                    </a:p>
                  </a:txBody>
                  <a:tcPr marL="48087" marR="48087" marT="0" marB="0" anchor="ctr"/>
                </a:tc>
                <a:extLst>
                  <a:ext uri="{0D108BD9-81ED-4DB2-BD59-A6C34878D82A}">
                    <a16:rowId xmlns:a16="http://schemas.microsoft.com/office/drawing/2014/main" val="10001"/>
                  </a:ext>
                </a:extLst>
              </a:tr>
              <a:tr h="478631">
                <a:tc>
                  <a:txBody>
                    <a:bodyPr/>
                    <a:lstStyle/>
                    <a:p>
                      <a:pPr algn="ctr">
                        <a:spcAft>
                          <a:spcPts val="0"/>
                        </a:spcAft>
                      </a:pPr>
                      <a:r>
                        <a:rPr lang="en-US" sz="1800" kern="100">
                          <a:effectLst/>
                        </a:rPr>
                        <a:t>199</a:t>
                      </a:r>
                      <a:endParaRPr lang="zh-CN" sz="1800" kern="100">
                        <a:effectLst/>
                        <a:latin typeface="Times New Roman" panose="02020603050405020304"/>
                        <a:ea typeface="宋体" panose="02010600030101010101" pitchFamily="2" charset="-122"/>
                        <a:cs typeface="Times New Roman" panose="02020603050405020304"/>
                      </a:endParaRPr>
                    </a:p>
                  </a:txBody>
                  <a:tcPr marL="48087" marR="48087" marT="0" marB="0" anchor="ctr"/>
                </a:tc>
                <a:tc>
                  <a:txBody>
                    <a:bodyPr/>
                    <a:lstStyle/>
                    <a:p>
                      <a:pPr algn="ctr">
                        <a:spcAft>
                          <a:spcPts val="0"/>
                        </a:spcAft>
                      </a:pPr>
                      <a:r>
                        <a:rPr lang="en-US" sz="1800" kern="100">
                          <a:effectLst/>
                        </a:rPr>
                        <a:t>201426</a:t>
                      </a:r>
                      <a:endParaRPr lang="zh-CN" sz="1800" kern="100">
                        <a:effectLst/>
                        <a:latin typeface="Times New Roman" panose="02020603050405020304"/>
                        <a:ea typeface="宋体" panose="02010600030101010101" pitchFamily="2" charset="-122"/>
                        <a:cs typeface="Times New Roman" panose="02020603050405020304"/>
                      </a:endParaRPr>
                    </a:p>
                  </a:txBody>
                  <a:tcPr marL="48087" marR="48087" marT="0" marB="0" anchor="ctr"/>
                </a:tc>
                <a:tc>
                  <a:txBody>
                    <a:bodyPr/>
                    <a:lstStyle/>
                    <a:p>
                      <a:pPr algn="ctr">
                        <a:spcAft>
                          <a:spcPts val="0"/>
                        </a:spcAft>
                      </a:pPr>
                      <a:r>
                        <a:rPr lang="en-US" sz="1800" kern="100">
                          <a:effectLst/>
                        </a:rPr>
                        <a:t>24.05%</a:t>
                      </a:r>
                      <a:endParaRPr lang="zh-CN" sz="1800" kern="100">
                        <a:effectLst/>
                        <a:latin typeface="Times New Roman" panose="02020603050405020304"/>
                        <a:ea typeface="宋体" panose="02010600030101010101" pitchFamily="2" charset="-122"/>
                        <a:cs typeface="Times New Roman" panose="02020603050405020304"/>
                      </a:endParaRPr>
                    </a:p>
                  </a:txBody>
                  <a:tcPr marL="48087" marR="48087" marT="0" marB="0" anchor="ctr"/>
                </a:tc>
                <a:extLst>
                  <a:ext uri="{0D108BD9-81ED-4DB2-BD59-A6C34878D82A}">
                    <a16:rowId xmlns:a16="http://schemas.microsoft.com/office/drawing/2014/main" val="10002"/>
                  </a:ext>
                </a:extLst>
              </a:tr>
              <a:tr h="478631">
                <a:tc>
                  <a:txBody>
                    <a:bodyPr/>
                    <a:lstStyle/>
                    <a:p>
                      <a:pPr algn="ctr">
                        <a:spcAft>
                          <a:spcPts val="0"/>
                        </a:spcAft>
                      </a:pPr>
                      <a:r>
                        <a:rPr lang="en-US" sz="1800" kern="100">
                          <a:effectLst/>
                        </a:rPr>
                        <a:t>107</a:t>
                      </a:r>
                      <a:endParaRPr lang="zh-CN" sz="1800" kern="100">
                        <a:effectLst/>
                        <a:latin typeface="Times New Roman" panose="02020603050405020304"/>
                        <a:ea typeface="宋体" panose="02010600030101010101" pitchFamily="2" charset="-122"/>
                        <a:cs typeface="Times New Roman" panose="02020603050405020304"/>
                      </a:endParaRPr>
                    </a:p>
                  </a:txBody>
                  <a:tcPr marL="48087" marR="48087" marT="0" marB="0" anchor="ctr"/>
                </a:tc>
                <a:tc>
                  <a:txBody>
                    <a:bodyPr/>
                    <a:lstStyle/>
                    <a:p>
                      <a:pPr algn="ctr">
                        <a:spcAft>
                          <a:spcPts val="0"/>
                        </a:spcAft>
                      </a:pPr>
                      <a:r>
                        <a:rPr lang="en-US" sz="1800" kern="100">
                          <a:effectLst/>
                        </a:rPr>
                        <a:t>182900</a:t>
                      </a:r>
                      <a:endParaRPr lang="zh-CN" sz="1800" kern="100">
                        <a:effectLst/>
                        <a:latin typeface="Times New Roman" panose="02020603050405020304"/>
                        <a:ea typeface="宋体" panose="02010600030101010101" pitchFamily="2" charset="-122"/>
                        <a:cs typeface="Times New Roman" panose="02020603050405020304"/>
                      </a:endParaRPr>
                    </a:p>
                  </a:txBody>
                  <a:tcPr marL="48087" marR="48087" marT="0" marB="0" anchor="ctr"/>
                </a:tc>
                <a:tc>
                  <a:txBody>
                    <a:bodyPr/>
                    <a:lstStyle/>
                    <a:p>
                      <a:pPr algn="ctr">
                        <a:spcAft>
                          <a:spcPts val="0"/>
                        </a:spcAft>
                      </a:pPr>
                      <a:r>
                        <a:rPr lang="en-US" sz="1800" kern="100">
                          <a:effectLst/>
                        </a:rPr>
                        <a:t>21.84%</a:t>
                      </a:r>
                      <a:endParaRPr lang="zh-CN" sz="1800" kern="100">
                        <a:effectLst/>
                        <a:latin typeface="Times New Roman" panose="02020603050405020304"/>
                        <a:ea typeface="宋体" panose="02010600030101010101" pitchFamily="2" charset="-122"/>
                        <a:cs typeface="Times New Roman" panose="02020603050405020304"/>
                      </a:endParaRPr>
                    </a:p>
                  </a:txBody>
                  <a:tcPr marL="48087" marR="48087" marT="0" marB="0" anchor="ctr"/>
                </a:tc>
                <a:extLst>
                  <a:ext uri="{0D108BD9-81ED-4DB2-BD59-A6C34878D82A}">
                    <a16:rowId xmlns:a16="http://schemas.microsoft.com/office/drawing/2014/main" val="10003"/>
                  </a:ext>
                </a:extLst>
              </a:tr>
              <a:tr h="478631">
                <a:tc>
                  <a:txBody>
                    <a:bodyPr/>
                    <a:lstStyle/>
                    <a:p>
                      <a:pPr algn="ctr">
                        <a:spcAft>
                          <a:spcPts val="0"/>
                        </a:spcAft>
                      </a:pPr>
                      <a:r>
                        <a:rPr lang="en-US" sz="1800" kern="100">
                          <a:effectLst/>
                        </a:rPr>
                        <a:t>301</a:t>
                      </a:r>
                      <a:endParaRPr lang="zh-CN" sz="1800" kern="100">
                        <a:effectLst/>
                        <a:latin typeface="Times New Roman" panose="02020603050405020304"/>
                        <a:ea typeface="宋体" panose="02010600030101010101" pitchFamily="2" charset="-122"/>
                        <a:cs typeface="Times New Roman" panose="02020603050405020304"/>
                      </a:endParaRPr>
                    </a:p>
                  </a:txBody>
                  <a:tcPr marL="48087" marR="48087" marT="0" marB="0" anchor="ctr"/>
                </a:tc>
                <a:tc>
                  <a:txBody>
                    <a:bodyPr/>
                    <a:lstStyle/>
                    <a:p>
                      <a:pPr algn="ctr">
                        <a:spcAft>
                          <a:spcPts val="0"/>
                        </a:spcAft>
                      </a:pPr>
                      <a:r>
                        <a:rPr lang="en-US" sz="1800" kern="100">
                          <a:effectLst/>
                        </a:rPr>
                        <a:t>18430</a:t>
                      </a:r>
                      <a:endParaRPr lang="zh-CN" sz="1800" kern="100">
                        <a:effectLst/>
                        <a:latin typeface="Times New Roman" panose="02020603050405020304"/>
                        <a:ea typeface="宋体" panose="02010600030101010101" pitchFamily="2" charset="-122"/>
                        <a:cs typeface="Times New Roman" panose="02020603050405020304"/>
                      </a:endParaRPr>
                    </a:p>
                  </a:txBody>
                  <a:tcPr marL="48087" marR="48087" marT="0" marB="0" anchor="ctr"/>
                </a:tc>
                <a:tc>
                  <a:txBody>
                    <a:bodyPr/>
                    <a:lstStyle/>
                    <a:p>
                      <a:pPr algn="ctr">
                        <a:spcAft>
                          <a:spcPts val="0"/>
                        </a:spcAft>
                      </a:pPr>
                      <a:r>
                        <a:rPr lang="en-US" sz="1800" kern="100">
                          <a:effectLst/>
                        </a:rPr>
                        <a:t>2.20%</a:t>
                      </a:r>
                      <a:endParaRPr lang="zh-CN" sz="1800" kern="100">
                        <a:effectLst/>
                        <a:latin typeface="Times New Roman" panose="02020603050405020304"/>
                        <a:ea typeface="宋体" panose="02010600030101010101" pitchFamily="2" charset="-122"/>
                        <a:cs typeface="Times New Roman" panose="02020603050405020304"/>
                      </a:endParaRPr>
                    </a:p>
                  </a:txBody>
                  <a:tcPr marL="48087" marR="48087" marT="0" marB="0" anchor="ctr"/>
                </a:tc>
                <a:extLst>
                  <a:ext uri="{0D108BD9-81ED-4DB2-BD59-A6C34878D82A}">
                    <a16:rowId xmlns:a16="http://schemas.microsoft.com/office/drawing/2014/main" val="10004"/>
                  </a:ext>
                </a:extLst>
              </a:tr>
              <a:tr h="478631">
                <a:tc>
                  <a:txBody>
                    <a:bodyPr/>
                    <a:lstStyle/>
                    <a:p>
                      <a:pPr algn="ctr">
                        <a:spcAft>
                          <a:spcPts val="0"/>
                        </a:spcAft>
                      </a:pPr>
                      <a:r>
                        <a:rPr lang="en-US" sz="1800" kern="100">
                          <a:effectLst/>
                        </a:rPr>
                        <a:t>102</a:t>
                      </a:r>
                      <a:endParaRPr lang="zh-CN" sz="1800" kern="100">
                        <a:effectLst/>
                        <a:latin typeface="Times New Roman" panose="02020603050405020304"/>
                        <a:ea typeface="宋体" panose="02010600030101010101" pitchFamily="2" charset="-122"/>
                        <a:cs typeface="Times New Roman" panose="02020603050405020304"/>
                      </a:endParaRPr>
                    </a:p>
                  </a:txBody>
                  <a:tcPr marL="48087" marR="48087" marT="0" marB="0" anchor="ctr"/>
                </a:tc>
                <a:tc>
                  <a:txBody>
                    <a:bodyPr/>
                    <a:lstStyle/>
                    <a:p>
                      <a:pPr algn="ctr">
                        <a:spcAft>
                          <a:spcPts val="0"/>
                        </a:spcAft>
                      </a:pPr>
                      <a:r>
                        <a:rPr lang="en-US" sz="1800" kern="100">
                          <a:effectLst/>
                        </a:rPr>
                        <a:t>17357</a:t>
                      </a:r>
                      <a:endParaRPr lang="zh-CN" sz="1800" kern="100">
                        <a:effectLst/>
                        <a:latin typeface="Times New Roman" panose="02020603050405020304"/>
                        <a:ea typeface="宋体" panose="02010600030101010101" pitchFamily="2" charset="-122"/>
                        <a:cs typeface="Times New Roman" panose="02020603050405020304"/>
                      </a:endParaRPr>
                    </a:p>
                  </a:txBody>
                  <a:tcPr marL="48087" marR="48087" marT="0" marB="0" anchor="ctr"/>
                </a:tc>
                <a:tc>
                  <a:txBody>
                    <a:bodyPr/>
                    <a:lstStyle/>
                    <a:p>
                      <a:pPr algn="ctr">
                        <a:spcAft>
                          <a:spcPts val="0"/>
                        </a:spcAft>
                      </a:pPr>
                      <a:r>
                        <a:rPr lang="en-US" sz="1800" kern="100">
                          <a:effectLst/>
                        </a:rPr>
                        <a:t>2.07%</a:t>
                      </a:r>
                      <a:endParaRPr lang="zh-CN" sz="1800" kern="100">
                        <a:effectLst/>
                        <a:latin typeface="Times New Roman" panose="02020603050405020304"/>
                        <a:ea typeface="宋体" panose="02010600030101010101" pitchFamily="2" charset="-122"/>
                        <a:cs typeface="Times New Roman" panose="02020603050405020304"/>
                      </a:endParaRPr>
                    </a:p>
                  </a:txBody>
                  <a:tcPr marL="48087" marR="48087" marT="0" marB="0" anchor="ctr"/>
                </a:tc>
                <a:extLst>
                  <a:ext uri="{0D108BD9-81ED-4DB2-BD59-A6C34878D82A}">
                    <a16:rowId xmlns:a16="http://schemas.microsoft.com/office/drawing/2014/main" val="10005"/>
                  </a:ext>
                </a:extLst>
              </a:tr>
              <a:tr h="478631">
                <a:tc>
                  <a:txBody>
                    <a:bodyPr/>
                    <a:lstStyle/>
                    <a:p>
                      <a:pPr algn="ctr">
                        <a:spcAft>
                          <a:spcPts val="0"/>
                        </a:spcAft>
                      </a:pPr>
                      <a:r>
                        <a:rPr lang="en-US" sz="1800" kern="100">
                          <a:effectLst/>
                        </a:rPr>
                        <a:t>106</a:t>
                      </a:r>
                      <a:endParaRPr lang="zh-CN" sz="1800" kern="100">
                        <a:effectLst/>
                        <a:latin typeface="Times New Roman" panose="02020603050405020304"/>
                        <a:ea typeface="宋体" panose="02010600030101010101" pitchFamily="2" charset="-122"/>
                        <a:cs typeface="Times New Roman" panose="02020603050405020304"/>
                      </a:endParaRPr>
                    </a:p>
                  </a:txBody>
                  <a:tcPr marL="48087" marR="48087" marT="0" marB="0" anchor="ctr"/>
                </a:tc>
                <a:tc>
                  <a:txBody>
                    <a:bodyPr/>
                    <a:lstStyle/>
                    <a:p>
                      <a:pPr algn="ctr">
                        <a:spcAft>
                          <a:spcPts val="0"/>
                        </a:spcAft>
                      </a:pPr>
                      <a:r>
                        <a:rPr lang="en-US" sz="1800" kern="100">
                          <a:effectLst/>
                        </a:rPr>
                        <a:t>3957</a:t>
                      </a:r>
                      <a:endParaRPr lang="zh-CN" sz="1800" kern="100">
                        <a:effectLst/>
                        <a:latin typeface="Times New Roman" panose="02020603050405020304"/>
                        <a:ea typeface="宋体" panose="02010600030101010101" pitchFamily="2" charset="-122"/>
                        <a:cs typeface="Times New Roman" panose="02020603050405020304"/>
                      </a:endParaRPr>
                    </a:p>
                  </a:txBody>
                  <a:tcPr marL="48087" marR="48087" marT="0" marB="0" anchor="ctr"/>
                </a:tc>
                <a:tc>
                  <a:txBody>
                    <a:bodyPr/>
                    <a:lstStyle/>
                    <a:p>
                      <a:pPr algn="ctr">
                        <a:spcAft>
                          <a:spcPts val="0"/>
                        </a:spcAft>
                      </a:pPr>
                      <a:r>
                        <a:rPr lang="en-US" sz="1800" kern="100">
                          <a:effectLst/>
                        </a:rPr>
                        <a:t>0.47%</a:t>
                      </a:r>
                      <a:endParaRPr lang="zh-CN" sz="1800" kern="100">
                        <a:effectLst/>
                        <a:latin typeface="Times New Roman" panose="02020603050405020304"/>
                        <a:ea typeface="宋体" panose="02010600030101010101" pitchFamily="2" charset="-122"/>
                        <a:cs typeface="Times New Roman" panose="02020603050405020304"/>
                      </a:endParaRPr>
                    </a:p>
                  </a:txBody>
                  <a:tcPr marL="48087" marR="48087" marT="0" marB="0" anchor="ctr"/>
                </a:tc>
                <a:extLst>
                  <a:ext uri="{0D108BD9-81ED-4DB2-BD59-A6C34878D82A}">
                    <a16:rowId xmlns:a16="http://schemas.microsoft.com/office/drawing/2014/main" val="10006"/>
                  </a:ext>
                </a:extLst>
              </a:tr>
              <a:tr h="478631">
                <a:tc>
                  <a:txBody>
                    <a:bodyPr/>
                    <a:lstStyle/>
                    <a:p>
                      <a:pPr algn="ctr">
                        <a:spcAft>
                          <a:spcPts val="0"/>
                        </a:spcAft>
                      </a:pPr>
                      <a:r>
                        <a:rPr lang="en-US" sz="1800" kern="100">
                          <a:effectLst/>
                        </a:rPr>
                        <a:t>103</a:t>
                      </a:r>
                      <a:endParaRPr lang="zh-CN" sz="1800" kern="100">
                        <a:effectLst/>
                        <a:latin typeface="Times New Roman" panose="02020603050405020304"/>
                        <a:ea typeface="宋体" panose="02010600030101010101" pitchFamily="2" charset="-122"/>
                        <a:cs typeface="Times New Roman" panose="02020603050405020304"/>
                      </a:endParaRPr>
                    </a:p>
                  </a:txBody>
                  <a:tcPr marL="48087" marR="48087" marT="0" marB="0" anchor="ctr"/>
                </a:tc>
                <a:tc>
                  <a:txBody>
                    <a:bodyPr/>
                    <a:lstStyle/>
                    <a:p>
                      <a:pPr algn="ctr">
                        <a:spcAft>
                          <a:spcPts val="0"/>
                        </a:spcAft>
                      </a:pPr>
                      <a:r>
                        <a:rPr lang="en-US" sz="1800" kern="100">
                          <a:effectLst/>
                        </a:rPr>
                        <a:t>1715</a:t>
                      </a:r>
                      <a:endParaRPr lang="zh-CN" sz="1800" kern="100">
                        <a:effectLst/>
                        <a:latin typeface="Times New Roman" panose="02020603050405020304"/>
                        <a:ea typeface="宋体" panose="02010600030101010101" pitchFamily="2" charset="-122"/>
                        <a:cs typeface="Times New Roman" panose="02020603050405020304"/>
                      </a:endParaRPr>
                    </a:p>
                  </a:txBody>
                  <a:tcPr marL="48087" marR="48087" marT="0" marB="0" anchor="ctr"/>
                </a:tc>
                <a:tc>
                  <a:txBody>
                    <a:bodyPr/>
                    <a:lstStyle/>
                    <a:p>
                      <a:pPr algn="ctr">
                        <a:spcAft>
                          <a:spcPts val="0"/>
                        </a:spcAft>
                      </a:pPr>
                      <a:r>
                        <a:rPr lang="en-US" sz="1800" kern="100" dirty="0">
                          <a:effectLst/>
                        </a:rPr>
                        <a:t>0.21%</a:t>
                      </a:r>
                      <a:endParaRPr lang="zh-CN" sz="1800" kern="100" dirty="0">
                        <a:effectLst/>
                        <a:latin typeface="Times New Roman" panose="02020603050405020304"/>
                        <a:ea typeface="宋体" panose="02010600030101010101" pitchFamily="2" charset="-122"/>
                        <a:cs typeface="Times New Roman" panose="02020603050405020304"/>
                      </a:endParaRPr>
                    </a:p>
                  </a:txBody>
                  <a:tcPr marL="48087" marR="48087" marT="0" marB="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第一步：分析网页类型</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通过上表可以发现，</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点击与咨询相关（网页类型为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http://www.****.com/ask/</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）的记录占了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49.16%</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，其他的类型（网页类型为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199</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）占比</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24%</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左右，知识相关（网页类型为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107</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http://www.****.com/info/</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）占比</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22%</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左右。</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603"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第一步：分析网页类型</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8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根据统计结果对用户点击的页面类型进行排名，依次为咨询相关、知识相关、其他方面的网页、法规（类型为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301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）、律师相关（类型为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102</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）。进一步对咨询类别内部进行统计分析</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其结果如</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下表所示</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3000"/>
              </a:spcBef>
              <a:spcAft>
                <a:spcPct val="0"/>
              </a:spcAft>
              <a:buClr>
                <a:srgbClr val="032089"/>
              </a:buClr>
              <a:buSzTx/>
              <a:buFont typeface="Wingdings" panose="05000000000000000000" pitchFamily="2" charset="2"/>
              <a:buNone/>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浏览咨询内容页（</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101003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）记录是最多，其次是咨询列表页（</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101002</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）和咨询首页（</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101001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）。初步分析可以得知用户都喜欢通过浏览问题的方式找到自己需要的信息，而不是以提问的方式或者查看长篇知识的方式。</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627"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graphicFrame>
        <p:nvGraphicFramePr>
          <p:cNvPr id="3" name="表格 2"/>
          <p:cNvGraphicFramePr>
            <a:graphicFrameLocks noGrp="1"/>
          </p:cNvGraphicFramePr>
          <p:nvPr/>
        </p:nvGraphicFramePr>
        <p:xfrm>
          <a:off x="2859088" y="2474913"/>
          <a:ext cx="6899275" cy="2554288"/>
        </p:xfrm>
        <a:graphic>
          <a:graphicData uri="http://schemas.openxmlformats.org/drawingml/2006/table">
            <a:tbl>
              <a:tblPr firstRow="1" firstCol="1" bandRow="1">
                <a:tableStyleId>{5C22544A-7EE6-4342-B048-85BDC9FD1C3A}</a:tableStyleId>
              </a:tblPr>
              <a:tblGrid>
                <a:gridCol w="2299758">
                  <a:extLst>
                    <a:ext uri="{9D8B030D-6E8A-4147-A177-3AD203B41FA5}">
                      <a16:colId xmlns:a16="http://schemas.microsoft.com/office/drawing/2014/main" val="20000"/>
                    </a:ext>
                  </a:extLst>
                </a:gridCol>
                <a:gridCol w="2299758">
                  <a:extLst>
                    <a:ext uri="{9D8B030D-6E8A-4147-A177-3AD203B41FA5}">
                      <a16:colId xmlns:a16="http://schemas.microsoft.com/office/drawing/2014/main" val="20001"/>
                    </a:ext>
                  </a:extLst>
                </a:gridCol>
                <a:gridCol w="2299758">
                  <a:extLst>
                    <a:ext uri="{9D8B030D-6E8A-4147-A177-3AD203B41FA5}">
                      <a16:colId xmlns:a16="http://schemas.microsoft.com/office/drawing/2014/main" val="20002"/>
                    </a:ext>
                  </a:extLst>
                </a:gridCol>
              </a:tblGrid>
              <a:tr h="638572">
                <a:tc>
                  <a:txBody>
                    <a:bodyPr/>
                    <a:lstStyle/>
                    <a:p>
                      <a:pPr algn="ctr">
                        <a:spcAft>
                          <a:spcPts val="0"/>
                        </a:spcAft>
                      </a:pPr>
                      <a:r>
                        <a:rPr lang="en-US" sz="1800" kern="0" dirty="0">
                          <a:effectLst/>
                        </a:rPr>
                        <a:t>107</a:t>
                      </a:r>
                      <a:r>
                        <a:rPr lang="zh-CN" sz="1800" kern="0" dirty="0">
                          <a:effectLst/>
                        </a:rPr>
                        <a:t>类型</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6" marR="68586" marT="0" marB="0" anchor="ctr"/>
                </a:tc>
                <a:tc>
                  <a:txBody>
                    <a:bodyPr/>
                    <a:lstStyle/>
                    <a:p>
                      <a:pPr algn="ctr">
                        <a:spcAft>
                          <a:spcPts val="0"/>
                        </a:spcAft>
                      </a:pPr>
                      <a:r>
                        <a:rPr lang="zh-CN" sz="1800" kern="0" dirty="0">
                          <a:effectLst/>
                        </a:rPr>
                        <a:t>记录数</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6" marR="68586" marT="0" marB="0" anchor="ctr"/>
                </a:tc>
                <a:tc>
                  <a:txBody>
                    <a:bodyPr/>
                    <a:lstStyle/>
                    <a:p>
                      <a:pPr algn="ctr">
                        <a:spcAft>
                          <a:spcPts val="0"/>
                        </a:spcAft>
                      </a:pPr>
                      <a:r>
                        <a:rPr lang="zh-CN" sz="1800" kern="0">
                          <a:effectLst/>
                        </a:rPr>
                        <a:t>占比</a:t>
                      </a:r>
                      <a:endParaRPr lang="zh-CN" sz="1800" kern="100">
                        <a:effectLst/>
                        <a:latin typeface="Times New Roman" panose="02020603050405020304"/>
                        <a:ea typeface="宋体" panose="02010600030101010101" pitchFamily="2" charset="-122"/>
                        <a:cs typeface="Times New Roman" panose="02020603050405020304"/>
                      </a:endParaRPr>
                    </a:p>
                  </a:txBody>
                  <a:tcPr marL="68586" marR="68586" marT="0" marB="0" anchor="ctr"/>
                </a:tc>
                <a:extLst>
                  <a:ext uri="{0D108BD9-81ED-4DB2-BD59-A6C34878D82A}">
                    <a16:rowId xmlns:a16="http://schemas.microsoft.com/office/drawing/2014/main" val="10000"/>
                  </a:ext>
                </a:extLst>
              </a:tr>
              <a:tr h="638572">
                <a:tc>
                  <a:txBody>
                    <a:bodyPr/>
                    <a:lstStyle/>
                    <a:p>
                      <a:pPr algn="ctr">
                        <a:spcAft>
                          <a:spcPts val="0"/>
                        </a:spcAft>
                      </a:pPr>
                      <a:r>
                        <a:rPr lang="zh-CN" sz="1800" kern="0" dirty="0">
                          <a:effectLst/>
                        </a:rPr>
                        <a:t>知识内容页</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6" marR="68586" marT="0" marB="0" anchor="ctr"/>
                </a:tc>
                <a:tc>
                  <a:txBody>
                    <a:bodyPr/>
                    <a:lstStyle/>
                    <a:p>
                      <a:pPr algn="ctr">
                        <a:spcAft>
                          <a:spcPts val="0"/>
                        </a:spcAft>
                      </a:pPr>
                      <a:r>
                        <a:rPr lang="en-US" sz="1800" kern="0" dirty="0">
                          <a:effectLst/>
                        </a:rPr>
                        <a:t>164243</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6" marR="68586" marT="0" marB="0" anchor="ctr"/>
                </a:tc>
                <a:tc>
                  <a:txBody>
                    <a:bodyPr/>
                    <a:lstStyle/>
                    <a:p>
                      <a:pPr algn="ctr">
                        <a:spcAft>
                          <a:spcPts val="0"/>
                        </a:spcAft>
                      </a:pPr>
                      <a:r>
                        <a:rPr lang="en-US" sz="1800" kern="0">
                          <a:effectLst/>
                        </a:rPr>
                        <a:t>89.80%</a:t>
                      </a:r>
                      <a:endParaRPr lang="zh-CN" sz="1800" kern="100">
                        <a:effectLst/>
                        <a:latin typeface="Times New Roman" panose="02020603050405020304"/>
                        <a:ea typeface="宋体" panose="02010600030101010101" pitchFamily="2" charset="-122"/>
                        <a:cs typeface="Times New Roman" panose="02020603050405020304"/>
                      </a:endParaRPr>
                    </a:p>
                  </a:txBody>
                  <a:tcPr marL="68586" marR="68586" marT="0" marB="0" anchor="ctr"/>
                </a:tc>
                <a:extLst>
                  <a:ext uri="{0D108BD9-81ED-4DB2-BD59-A6C34878D82A}">
                    <a16:rowId xmlns:a16="http://schemas.microsoft.com/office/drawing/2014/main" val="10001"/>
                  </a:ext>
                </a:extLst>
              </a:tr>
              <a:tr h="638572">
                <a:tc>
                  <a:txBody>
                    <a:bodyPr/>
                    <a:lstStyle/>
                    <a:p>
                      <a:pPr algn="ctr">
                        <a:spcAft>
                          <a:spcPts val="0"/>
                        </a:spcAft>
                      </a:pPr>
                      <a:r>
                        <a:rPr lang="zh-CN" sz="1800" kern="100">
                          <a:effectLst/>
                        </a:rPr>
                        <a:t>知识首页</a:t>
                      </a:r>
                      <a:endParaRPr lang="zh-CN" sz="1800" kern="100">
                        <a:effectLst/>
                        <a:latin typeface="Times New Roman" panose="02020603050405020304"/>
                        <a:ea typeface="宋体" panose="02010600030101010101" pitchFamily="2" charset="-122"/>
                        <a:cs typeface="Times New Roman" panose="02020603050405020304"/>
                      </a:endParaRPr>
                    </a:p>
                  </a:txBody>
                  <a:tcPr marL="68586" marR="68586" marT="0" marB="0" anchor="ctr"/>
                </a:tc>
                <a:tc>
                  <a:txBody>
                    <a:bodyPr/>
                    <a:lstStyle/>
                    <a:p>
                      <a:pPr algn="ctr">
                        <a:spcAft>
                          <a:spcPts val="0"/>
                        </a:spcAft>
                      </a:pPr>
                      <a:r>
                        <a:rPr lang="en-US" sz="1800" kern="0" dirty="0">
                          <a:effectLst/>
                        </a:rPr>
                        <a:t>9656</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6" marR="68586" marT="0" marB="0" anchor="ctr"/>
                </a:tc>
                <a:tc>
                  <a:txBody>
                    <a:bodyPr/>
                    <a:lstStyle/>
                    <a:p>
                      <a:pPr algn="ctr">
                        <a:spcAft>
                          <a:spcPts val="0"/>
                        </a:spcAft>
                      </a:pPr>
                      <a:r>
                        <a:rPr lang="en-US" sz="1800" kern="0">
                          <a:effectLst/>
                        </a:rPr>
                        <a:t>5.28%</a:t>
                      </a:r>
                      <a:endParaRPr lang="zh-CN" sz="1800" kern="100">
                        <a:effectLst/>
                        <a:latin typeface="Times New Roman" panose="02020603050405020304"/>
                        <a:ea typeface="宋体" panose="02010600030101010101" pitchFamily="2" charset="-122"/>
                        <a:cs typeface="Times New Roman" panose="02020603050405020304"/>
                      </a:endParaRPr>
                    </a:p>
                  </a:txBody>
                  <a:tcPr marL="68586" marR="68586" marT="0" marB="0" anchor="ctr"/>
                </a:tc>
                <a:extLst>
                  <a:ext uri="{0D108BD9-81ED-4DB2-BD59-A6C34878D82A}">
                    <a16:rowId xmlns:a16="http://schemas.microsoft.com/office/drawing/2014/main" val="10002"/>
                  </a:ext>
                </a:extLst>
              </a:tr>
              <a:tr h="638572">
                <a:tc>
                  <a:txBody>
                    <a:bodyPr/>
                    <a:lstStyle/>
                    <a:p>
                      <a:pPr algn="ctr">
                        <a:spcAft>
                          <a:spcPts val="0"/>
                        </a:spcAft>
                      </a:pPr>
                      <a:r>
                        <a:rPr lang="zh-CN" sz="1800" kern="100">
                          <a:effectLst/>
                        </a:rPr>
                        <a:t>知识列表页</a:t>
                      </a:r>
                      <a:endParaRPr lang="zh-CN" sz="1800" kern="100">
                        <a:effectLst/>
                        <a:latin typeface="Times New Roman" panose="02020603050405020304"/>
                        <a:ea typeface="宋体" panose="02010600030101010101" pitchFamily="2" charset="-122"/>
                        <a:cs typeface="Times New Roman" panose="02020603050405020304"/>
                      </a:endParaRPr>
                    </a:p>
                  </a:txBody>
                  <a:tcPr marL="68586" marR="68586" marT="0" marB="0" anchor="ctr"/>
                </a:tc>
                <a:tc>
                  <a:txBody>
                    <a:bodyPr/>
                    <a:lstStyle/>
                    <a:p>
                      <a:pPr algn="ctr">
                        <a:spcAft>
                          <a:spcPts val="0"/>
                        </a:spcAft>
                      </a:pPr>
                      <a:r>
                        <a:rPr lang="en-US" sz="1800" kern="0" dirty="0">
                          <a:effectLst/>
                        </a:rPr>
                        <a:t>9001</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6" marR="68586" marT="0" marB="0" anchor="ctr"/>
                </a:tc>
                <a:tc>
                  <a:txBody>
                    <a:bodyPr/>
                    <a:lstStyle/>
                    <a:p>
                      <a:pPr algn="ctr">
                        <a:spcAft>
                          <a:spcPts val="0"/>
                        </a:spcAft>
                      </a:pPr>
                      <a:r>
                        <a:rPr lang="en-US" sz="1800" kern="0" dirty="0">
                          <a:effectLst/>
                        </a:rPr>
                        <a:t>4.92%</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6" marR="68586" marT="0"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第一步：分析网页类型</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分析其他（</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199</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）页面的情况，其中网址中带有“</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”的占了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32%</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左右，其他咨询相关与法规专题占比达到</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左右，地区和律师占比</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左右。在进行网页分类过程中发现律师、地区、咨询相关的网页还会存在其他类别中，大部分是以下网址的形式存在。</a:t>
            </a:r>
          </a:p>
          <a:p>
            <a:pPr marL="342900" marR="0" lvl="0" indent="-342900" algn="l" defTabSz="914400" rtl="0" eaLnBrk="0" fontAlgn="base" latinLnBrk="0" hangingPunct="0">
              <a:lnSpc>
                <a:spcPct val="150000"/>
              </a:lnSpc>
              <a:spcBef>
                <a:spcPts val="600"/>
              </a:spcBef>
              <a:spcAft>
                <a:spcPct val="0"/>
              </a:spcAft>
              <a:buClr>
                <a:srgbClr val="032089"/>
              </a:buClr>
              <a:buSzTx/>
              <a:buFont typeface="+mj-lt"/>
              <a:buAutoNum type="arabicPeriod"/>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http://www.****.com/guangzhou/p2lawfirm</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，地区律师事务所。</a:t>
            </a:r>
          </a:p>
          <a:p>
            <a:pPr marL="342900" marR="0" lvl="0" indent="-342900" algn="l" defTabSz="914400" rtl="0" eaLnBrk="0" fontAlgn="base" latinLnBrk="0" hangingPunct="0">
              <a:lnSpc>
                <a:spcPct val="150000"/>
              </a:lnSpc>
              <a:spcBef>
                <a:spcPts val="600"/>
              </a:spcBef>
              <a:spcAft>
                <a:spcPct val="0"/>
              </a:spcAft>
              <a:buClr>
                <a:srgbClr val="032089"/>
              </a:buClr>
              <a:buSzTx/>
              <a:buFont typeface="+mj-lt"/>
              <a:buAutoNum type="arabicPeriod"/>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hlinkClick r:id="rId2"/>
              </a:rPr>
              <a:t>http://www.****.com/guangzhou</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，地区网址。</a:t>
            </a:r>
          </a:p>
          <a:p>
            <a:pPr marL="342900" marR="0" lvl="0" indent="-342900" algn="l" defTabSz="914400" rtl="0" eaLnBrk="0" fontAlgn="base" latinLnBrk="0" hangingPunct="0">
              <a:lnSpc>
                <a:spcPct val="150000"/>
              </a:lnSpc>
              <a:spcBef>
                <a:spcPts val="600"/>
              </a:spcBef>
              <a:spcAft>
                <a:spcPct val="0"/>
              </a:spcAft>
              <a:buClr>
                <a:srgbClr val="032089"/>
              </a:buClr>
              <a:buSzTx/>
              <a:buFont typeface="+mj-lt"/>
              <a:buAutoNum type="arabicPeriod"/>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hlinkClick r:id="rId3"/>
              </a:rPr>
              <a:t>http://www.****.com/ask/ask.php</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，咨询内容提交页。</a:t>
            </a:r>
          </a:p>
          <a:p>
            <a:pPr marL="342900" marR="0" lvl="0" indent="-342900" algn="l" defTabSz="914400" rtl="0" eaLnBrk="0" fontAlgn="base" latinLnBrk="0" hangingPunct="0">
              <a:lnSpc>
                <a:spcPct val="150000"/>
              </a:lnSpc>
              <a:spcBef>
                <a:spcPts val="600"/>
              </a:spcBef>
              <a:spcAft>
                <a:spcPct val="0"/>
              </a:spcAft>
              <a:buClr>
                <a:srgbClr val="032089"/>
              </a:buClr>
              <a:buSzTx/>
              <a:buFont typeface="+mj-lt"/>
              <a:buAutoNum type="arabicPeriod"/>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http://www.****.com/ask/midques_10549897.html</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，中间类型网页。</a:t>
            </a:r>
          </a:p>
          <a:p>
            <a:pPr marL="342900" marR="0" lvl="0" indent="-342900" algn="l" defTabSz="914400" rtl="0" eaLnBrk="0" fontAlgn="base" latinLnBrk="0" hangingPunct="0">
              <a:lnSpc>
                <a:spcPct val="150000"/>
              </a:lnSpc>
              <a:spcBef>
                <a:spcPts val="600"/>
              </a:spcBef>
              <a:spcAft>
                <a:spcPct val="0"/>
              </a:spcAft>
              <a:buClr>
                <a:srgbClr val="032089"/>
              </a:buClr>
              <a:buSzTx/>
              <a:buFont typeface="+mj-lt"/>
              <a:buAutoNum type="arabicPeriod"/>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hlinkClick r:id="rId4"/>
              </a:rPr>
              <a:t>http://www.****.com/ask/exp/4317.html</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，咨询经验。</a:t>
            </a:r>
          </a:p>
          <a:p>
            <a:pPr marL="342900" marR="0" lvl="0" indent="-342900" algn="l" defTabSz="914400" rtl="0" eaLnBrk="0" fontAlgn="base" latinLnBrk="0" hangingPunct="0">
              <a:lnSpc>
                <a:spcPct val="150000"/>
              </a:lnSpc>
              <a:spcBef>
                <a:spcPts val="600"/>
              </a:spcBef>
              <a:spcAft>
                <a:spcPct val="0"/>
              </a:spcAft>
              <a:buClr>
                <a:srgbClr val="032089"/>
              </a:buClr>
              <a:buSzTx/>
              <a:buFont typeface="+mj-lt"/>
              <a:buAutoNum type="arabicPeriod"/>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hlinkClick r:id="rId5"/>
              </a:rPr>
              <a:t>http://www.****.com/ask/online/138.html</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，在线咨询页。</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651"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第一步：分析网页类型</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网址中带有</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lawfirm</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关键字的对应律师事务所，带有</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ask/</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exp</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ask/online</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关键字的对应咨询经验和在线咨询页。大多数用户浏览网页额的情况为咨询内容页、知识内容页、法规专题页、在线咨询页，其中咨询内容页和知识内容页占比最高。</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675"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193992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1274"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a:hlinkClick r:id="rId3" action="ppaction://hlinksldjump"/>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a:hlinkClick r:id="rId4" action="ppaction://hlinksldjump"/>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第一步：分析网页类型</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对原始数据的网址中存在带“?”的数据进行统计，</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结果如下图所示。</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网址中带有“?”的一共有65492条记录，且不仅仅出现在其他类别中，同时也会出现在咨询内容页和知识内容页中，但在其他类型（1999001）中占比最高，达到98.82%。因此需要进一步分析其类型内部的规律</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699"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graphicFrame>
        <p:nvGraphicFramePr>
          <p:cNvPr id="3" name="表格 2"/>
          <p:cNvGraphicFramePr>
            <a:graphicFrameLocks noGrp="1"/>
          </p:cNvGraphicFramePr>
          <p:nvPr/>
        </p:nvGraphicFramePr>
        <p:xfrm>
          <a:off x="2143125" y="2228850"/>
          <a:ext cx="7586663" cy="2557463"/>
        </p:xfrm>
        <a:graphic>
          <a:graphicData uri="http://schemas.openxmlformats.org/drawingml/2006/table">
            <a:tbl>
              <a:tblPr firstRow="1" firstCol="1" bandRow="1">
                <a:tableStyleId>{5C22544A-7EE6-4342-B048-85BDC9FD1C3A}</a:tableStyleId>
              </a:tblPr>
              <a:tblGrid>
                <a:gridCol w="2528888">
                  <a:extLst>
                    <a:ext uri="{9D8B030D-6E8A-4147-A177-3AD203B41FA5}">
                      <a16:colId xmlns:a16="http://schemas.microsoft.com/office/drawing/2014/main" val="20000"/>
                    </a:ext>
                  </a:extLst>
                </a:gridCol>
                <a:gridCol w="2528888">
                  <a:extLst>
                    <a:ext uri="{9D8B030D-6E8A-4147-A177-3AD203B41FA5}">
                      <a16:colId xmlns:a16="http://schemas.microsoft.com/office/drawing/2014/main" val="20001"/>
                    </a:ext>
                  </a:extLst>
                </a:gridCol>
                <a:gridCol w="2528888">
                  <a:extLst>
                    <a:ext uri="{9D8B030D-6E8A-4147-A177-3AD203B41FA5}">
                      <a16:colId xmlns:a16="http://schemas.microsoft.com/office/drawing/2014/main" val="20002"/>
                    </a:ext>
                  </a:extLst>
                </a:gridCol>
              </a:tblGrid>
              <a:tr h="426244">
                <a:tc>
                  <a:txBody>
                    <a:bodyPr/>
                    <a:lstStyle/>
                    <a:p>
                      <a:pPr algn="ctr">
                        <a:spcAft>
                          <a:spcPts val="0"/>
                        </a:spcAft>
                      </a:pPr>
                      <a:r>
                        <a:rPr lang="zh-CN" sz="1800" kern="0" dirty="0">
                          <a:effectLst/>
                        </a:rPr>
                        <a:t>网页</a:t>
                      </a:r>
                      <a:r>
                        <a:rPr lang="en-US" sz="1800" kern="0" dirty="0">
                          <a:effectLst/>
                        </a:rPr>
                        <a:t>ID</a:t>
                      </a:r>
                      <a:endParaRPr lang="zh-CN" sz="1800" kern="100" dirty="0">
                        <a:effectLst/>
                        <a:latin typeface="Times New Roman" panose="02020603050405020304"/>
                        <a:ea typeface="宋体" panose="02010600030101010101" pitchFamily="2" charset="-122"/>
                        <a:cs typeface="Times New Roman" panose="02020603050405020304"/>
                      </a:endParaRPr>
                    </a:p>
                  </a:txBody>
                  <a:tcPr marL="64115" marR="64115" marT="0" marB="0" anchor="ctr"/>
                </a:tc>
                <a:tc>
                  <a:txBody>
                    <a:bodyPr/>
                    <a:lstStyle/>
                    <a:p>
                      <a:pPr algn="ctr">
                        <a:spcAft>
                          <a:spcPts val="0"/>
                        </a:spcAft>
                      </a:pPr>
                      <a:r>
                        <a:rPr lang="zh-CN" sz="1800" kern="0" dirty="0">
                          <a:effectLst/>
                        </a:rPr>
                        <a:t>总数</a:t>
                      </a:r>
                      <a:endParaRPr lang="zh-CN" sz="1800" kern="100" dirty="0">
                        <a:effectLst/>
                        <a:latin typeface="Times New Roman" panose="02020603050405020304"/>
                        <a:ea typeface="宋体" panose="02010600030101010101" pitchFamily="2" charset="-122"/>
                        <a:cs typeface="Times New Roman" panose="02020603050405020304"/>
                      </a:endParaRPr>
                    </a:p>
                  </a:txBody>
                  <a:tcPr marL="64115" marR="64115" marT="0" marB="0" anchor="ctr"/>
                </a:tc>
                <a:tc>
                  <a:txBody>
                    <a:bodyPr/>
                    <a:lstStyle/>
                    <a:p>
                      <a:pPr algn="ctr">
                        <a:spcAft>
                          <a:spcPts val="0"/>
                        </a:spcAft>
                      </a:pPr>
                      <a:r>
                        <a:rPr lang="zh-CN" sz="1800" kern="0">
                          <a:effectLst/>
                        </a:rPr>
                        <a:t>占比</a:t>
                      </a:r>
                      <a:endParaRPr lang="zh-CN" sz="1800" kern="100">
                        <a:effectLst/>
                        <a:latin typeface="Times New Roman" panose="02020603050405020304"/>
                        <a:ea typeface="宋体" panose="02010600030101010101" pitchFamily="2" charset="-122"/>
                        <a:cs typeface="Times New Roman" panose="02020603050405020304"/>
                      </a:endParaRPr>
                    </a:p>
                  </a:txBody>
                  <a:tcPr marL="64115" marR="64115" marT="0" marB="0" anchor="ctr"/>
                </a:tc>
                <a:extLst>
                  <a:ext uri="{0D108BD9-81ED-4DB2-BD59-A6C34878D82A}">
                    <a16:rowId xmlns:a16="http://schemas.microsoft.com/office/drawing/2014/main" val="10000"/>
                  </a:ext>
                </a:extLst>
              </a:tr>
              <a:tr h="426244">
                <a:tc>
                  <a:txBody>
                    <a:bodyPr/>
                    <a:lstStyle/>
                    <a:p>
                      <a:pPr algn="ctr">
                        <a:spcAft>
                          <a:spcPts val="0"/>
                        </a:spcAft>
                      </a:pPr>
                      <a:r>
                        <a:rPr lang="en-US" sz="1800" kern="100">
                          <a:effectLst/>
                        </a:rPr>
                        <a:t>1999001</a:t>
                      </a:r>
                      <a:endParaRPr lang="zh-CN" sz="1800" kern="100">
                        <a:effectLst/>
                        <a:latin typeface="Times New Roman" panose="02020603050405020304"/>
                        <a:ea typeface="宋体" panose="02010600030101010101" pitchFamily="2" charset="-122"/>
                        <a:cs typeface="Times New Roman" panose="02020603050405020304"/>
                      </a:endParaRPr>
                    </a:p>
                  </a:txBody>
                  <a:tcPr marL="64115" marR="64115" marT="0" marB="0" anchor="ctr"/>
                </a:tc>
                <a:tc>
                  <a:txBody>
                    <a:bodyPr/>
                    <a:lstStyle/>
                    <a:p>
                      <a:pPr algn="ctr">
                        <a:spcAft>
                          <a:spcPts val="0"/>
                        </a:spcAft>
                      </a:pPr>
                      <a:r>
                        <a:rPr lang="en-US" sz="1800" kern="100">
                          <a:effectLst/>
                        </a:rPr>
                        <a:t>64718</a:t>
                      </a:r>
                      <a:endParaRPr lang="zh-CN" sz="1800" kern="100">
                        <a:effectLst/>
                        <a:latin typeface="Times New Roman" panose="02020603050405020304"/>
                        <a:ea typeface="宋体" panose="02010600030101010101" pitchFamily="2" charset="-122"/>
                        <a:cs typeface="Times New Roman" panose="02020603050405020304"/>
                      </a:endParaRPr>
                    </a:p>
                  </a:txBody>
                  <a:tcPr marL="64115" marR="64115" marT="0" marB="0" anchor="ctr"/>
                </a:tc>
                <a:tc>
                  <a:txBody>
                    <a:bodyPr/>
                    <a:lstStyle/>
                    <a:p>
                      <a:pPr algn="ctr">
                        <a:spcAft>
                          <a:spcPts val="0"/>
                        </a:spcAft>
                      </a:pPr>
                      <a:r>
                        <a:rPr lang="en-US" sz="1800" kern="100">
                          <a:effectLst/>
                        </a:rPr>
                        <a:t>98.82%</a:t>
                      </a:r>
                      <a:endParaRPr lang="zh-CN" sz="1800" kern="100">
                        <a:effectLst/>
                        <a:latin typeface="Times New Roman" panose="02020603050405020304"/>
                        <a:ea typeface="宋体" panose="02010600030101010101" pitchFamily="2" charset="-122"/>
                        <a:cs typeface="Times New Roman" panose="02020603050405020304"/>
                      </a:endParaRPr>
                    </a:p>
                  </a:txBody>
                  <a:tcPr marL="64115" marR="64115" marT="0" marB="0" anchor="ctr"/>
                </a:tc>
                <a:extLst>
                  <a:ext uri="{0D108BD9-81ED-4DB2-BD59-A6C34878D82A}">
                    <a16:rowId xmlns:a16="http://schemas.microsoft.com/office/drawing/2014/main" val="10001"/>
                  </a:ext>
                </a:extLst>
              </a:tr>
              <a:tr h="426244">
                <a:tc>
                  <a:txBody>
                    <a:bodyPr/>
                    <a:lstStyle/>
                    <a:p>
                      <a:pPr algn="ctr">
                        <a:spcAft>
                          <a:spcPts val="0"/>
                        </a:spcAft>
                      </a:pPr>
                      <a:r>
                        <a:rPr lang="en-US" sz="1800" kern="100">
                          <a:effectLst/>
                        </a:rPr>
                        <a:t>301001</a:t>
                      </a:r>
                      <a:endParaRPr lang="zh-CN" sz="1800" kern="100">
                        <a:effectLst/>
                        <a:latin typeface="Times New Roman" panose="02020603050405020304"/>
                        <a:ea typeface="宋体" panose="02010600030101010101" pitchFamily="2" charset="-122"/>
                        <a:cs typeface="Times New Roman" panose="02020603050405020304"/>
                      </a:endParaRPr>
                    </a:p>
                  </a:txBody>
                  <a:tcPr marL="64115" marR="64115" marT="0" marB="0" anchor="ctr"/>
                </a:tc>
                <a:tc>
                  <a:txBody>
                    <a:bodyPr/>
                    <a:lstStyle/>
                    <a:p>
                      <a:pPr algn="ctr">
                        <a:spcAft>
                          <a:spcPts val="0"/>
                        </a:spcAft>
                      </a:pPr>
                      <a:r>
                        <a:rPr lang="en-US" sz="1800" kern="100">
                          <a:effectLst/>
                        </a:rPr>
                        <a:t>356</a:t>
                      </a:r>
                      <a:endParaRPr lang="zh-CN" sz="1800" kern="100">
                        <a:effectLst/>
                        <a:latin typeface="Times New Roman" panose="02020603050405020304"/>
                        <a:ea typeface="宋体" panose="02010600030101010101" pitchFamily="2" charset="-122"/>
                        <a:cs typeface="Times New Roman" panose="02020603050405020304"/>
                      </a:endParaRPr>
                    </a:p>
                  </a:txBody>
                  <a:tcPr marL="64115" marR="64115" marT="0" marB="0" anchor="ctr"/>
                </a:tc>
                <a:tc>
                  <a:txBody>
                    <a:bodyPr/>
                    <a:lstStyle/>
                    <a:p>
                      <a:pPr algn="ctr">
                        <a:spcAft>
                          <a:spcPts val="0"/>
                        </a:spcAft>
                      </a:pPr>
                      <a:r>
                        <a:rPr lang="en-US" sz="1800" kern="100">
                          <a:effectLst/>
                        </a:rPr>
                        <a:t>0.54%</a:t>
                      </a:r>
                      <a:endParaRPr lang="zh-CN" sz="1800" kern="100">
                        <a:effectLst/>
                        <a:latin typeface="Times New Roman" panose="02020603050405020304"/>
                        <a:ea typeface="宋体" panose="02010600030101010101" pitchFamily="2" charset="-122"/>
                        <a:cs typeface="Times New Roman" panose="02020603050405020304"/>
                      </a:endParaRPr>
                    </a:p>
                  </a:txBody>
                  <a:tcPr marL="64115" marR="64115" marT="0" marB="0" anchor="ctr"/>
                </a:tc>
                <a:extLst>
                  <a:ext uri="{0D108BD9-81ED-4DB2-BD59-A6C34878D82A}">
                    <a16:rowId xmlns:a16="http://schemas.microsoft.com/office/drawing/2014/main" val="10002"/>
                  </a:ext>
                </a:extLst>
              </a:tr>
              <a:tr h="426244">
                <a:tc>
                  <a:txBody>
                    <a:bodyPr/>
                    <a:lstStyle/>
                    <a:p>
                      <a:pPr algn="ctr">
                        <a:spcAft>
                          <a:spcPts val="0"/>
                        </a:spcAft>
                      </a:pPr>
                      <a:r>
                        <a:rPr lang="en-US" sz="1800" kern="100">
                          <a:effectLst/>
                        </a:rPr>
                        <a:t>107001</a:t>
                      </a:r>
                      <a:endParaRPr lang="zh-CN" sz="1800" kern="100">
                        <a:effectLst/>
                        <a:latin typeface="Times New Roman" panose="02020603050405020304"/>
                        <a:ea typeface="宋体" panose="02010600030101010101" pitchFamily="2" charset="-122"/>
                        <a:cs typeface="Times New Roman" panose="02020603050405020304"/>
                      </a:endParaRPr>
                    </a:p>
                  </a:txBody>
                  <a:tcPr marL="64115" marR="64115" marT="0" marB="0" anchor="ctr"/>
                </a:tc>
                <a:tc>
                  <a:txBody>
                    <a:bodyPr/>
                    <a:lstStyle/>
                    <a:p>
                      <a:pPr algn="ctr">
                        <a:spcAft>
                          <a:spcPts val="0"/>
                        </a:spcAft>
                      </a:pPr>
                      <a:r>
                        <a:rPr lang="en-US" sz="1800" kern="100">
                          <a:effectLst/>
                        </a:rPr>
                        <a:t>346</a:t>
                      </a:r>
                      <a:endParaRPr lang="zh-CN" sz="1800" kern="100">
                        <a:effectLst/>
                        <a:latin typeface="Times New Roman" panose="02020603050405020304"/>
                        <a:ea typeface="宋体" panose="02010600030101010101" pitchFamily="2" charset="-122"/>
                        <a:cs typeface="Times New Roman" panose="02020603050405020304"/>
                      </a:endParaRPr>
                    </a:p>
                  </a:txBody>
                  <a:tcPr marL="64115" marR="64115" marT="0" marB="0" anchor="ctr"/>
                </a:tc>
                <a:tc>
                  <a:txBody>
                    <a:bodyPr/>
                    <a:lstStyle/>
                    <a:p>
                      <a:pPr algn="ctr">
                        <a:spcAft>
                          <a:spcPts val="0"/>
                        </a:spcAft>
                      </a:pPr>
                      <a:r>
                        <a:rPr lang="en-US" sz="1800" kern="100">
                          <a:effectLst/>
                        </a:rPr>
                        <a:t>0.53%</a:t>
                      </a:r>
                      <a:endParaRPr lang="zh-CN" sz="1800" kern="100">
                        <a:effectLst/>
                        <a:latin typeface="Times New Roman" panose="02020603050405020304"/>
                        <a:ea typeface="宋体" panose="02010600030101010101" pitchFamily="2" charset="-122"/>
                        <a:cs typeface="Times New Roman" panose="02020603050405020304"/>
                      </a:endParaRPr>
                    </a:p>
                  </a:txBody>
                  <a:tcPr marL="64115" marR="64115" marT="0" marB="0" anchor="ctr"/>
                </a:tc>
                <a:extLst>
                  <a:ext uri="{0D108BD9-81ED-4DB2-BD59-A6C34878D82A}">
                    <a16:rowId xmlns:a16="http://schemas.microsoft.com/office/drawing/2014/main" val="10003"/>
                  </a:ext>
                </a:extLst>
              </a:tr>
              <a:tr h="426244">
                <a:tc>
                  <a:txBody>
                    <a:bodyPr/>
                    <a:lstStyle/>
                    <a:p>
                      <a:pPr algn="ctr">
                        <a:spcAft>
                          <a:spcPts val="0"/>
                        </a:spcAft>
                      </a:pPr>
                      <a:r>
                        <a:rPr lang="en-US" sz="1800" kern="100">
                          <a:effectLst/>
                        </a:rPr>
                        <a:t>101003</a:t>
                      </a:r>
                      <a:endParaRPr lang="zh-CN" sz="1800" kern="100">
                        <a:effectLst/>
                        <a:latin typeface="Times New Roman" panose="02020603050405020304"/>
                        <a:ea typeface="宋体" panose="02010600030101010101" pitchFamily="2" charset="-122"/>
                        <a:cs typeface="Times New Roman" panose="02020603050405020304"/>
                      </a:endParaRPr>
                    </a:p>
                  </a:txBody>
                  <a:tcPr marL="64115" marR="64115" marT="0" marB="0" anchor="ctr"/>
                </a:tc>
                <a:tc>
                  <a:txBody>
                    <a:bodyPr/>
                    <a:lstStyle/>
                    <a:p>
                      <a:pPr algn="ctr">
                        <a:spcAft>
                          <a:spcPts val="0"/>
                        </a:spcAft>
                      </a:pPr>
                      <a:r>
                        <a:rPr lang="en-US" sz="1800" kern="100">
                          <a:effectLst/>
                        </a:rPr>
                        <a:t>47</a:t>
                      </a:r>
                      <a:endParaRPr lang="zh-CN" sz="1800" kern="100">
                        <a:effectLst/>
                        <a:latin typeface="Times New Roman" panose="02020603050405020304"/>
                        <a:ea typeface="宋体" panose="02010600030101010101" pitchFamily="2" charset="-122"/>
                        <a:cs typeface="Times New Roman" panose="02020603050405020304"/>
                      </a:endParaRPr>
                    </a:p>
                  </a:txBody>
                  <a:tcPr marL="64115" marR="64115" marT="0" marB="0" anchor="ctr"/>
                </a:tc>
                <a:tc>
                  <a:txBody>
                    <a:bodyPr/>
                    <a:lstStyle/>
                    <a:p>
                      <a:pPr algn="ctr">
                        <a:spcAft>
                          <a:spcPts val="0"/>
                        </a:spcAft>
                      </a:pPr>
                      <a:r>
                        <a:rPr lang="en-US" sz="1800" kern="100">
                          <a:effectLst/>
                        </a:rPr>
                        <a:t>0.07%</a:t>
                      </a:r>
                      <a:endParaRPr lang="zh-CN" sz="1800" kern="100">
                        <a:effectLst/>
                        <a:latin typeface="Times New Roman" panose="02020603050405020304"/>
                        <a:ea typeface="宋体" panose="02010600030101010101" pitchFamily="2" charset="-122"/>
                        <a:cs typeface="Times New Roman" panose="02020603050405020304"/>
                      </a:endParaRPr>
                    </a:p>
                  </a:txBody>
                  <a:tcPr marL="64115" marR="64115" marT="0" marB="0" anchor="ctr"/>
                </a:tc>
                <a:extLst>
                  <a:ext uri="{0D108BD9-81ED-4DB2-BD59-A6C34878D82A}">
                    <a16:rowId xmlns:a16="http://schemas.microsoft.com/office/drawing/2014/main" val="10004"/>
                  </a:ext>
                </a:extLst>
              </a:tr>
              <a:tr h="426244">
                <a:tc>
                  <a:txBody>
                    <a:bodyPr/>
                    <a:lstStyle/>
                    <a:p>
                      <a:pPr algn="ctr">
                        <a:spcAft>
                          <a:spcPts val="0"/>
                        </a:spcAft>
                      </a:pPr>
                      <a:r>
                        <a:rPr lang="en-US" sz="1800" kern="100">
                          <a:effectLst/>
                        </a:rPr>
                        <a:t>102002</a:t>
                      </a:r>
                      <a:endParaRPr lang="zh-CN" sz="1800" kern="100">
                        <a:effectLst/>
                        <a:latin typeface="Times New Roman" panose="02020603050405020304"/>
                        <a:ea typeface="宋体" panose="02010600030101010101" pitchFamily="2" charset="-122"/>
                        <a:cs typeface="Times New Roman" panose="02020603050405020304"/>
                      </a:endParaRPr>
                    </a:p>
                  </a:txBody>
                  <a:tcPr marL="64115" marR="64115" marT="0" marB="0" anchor="ctr"/>
                </a:tc>
                <a:tc>
                  <a:txBody>
                    <a:bodyPr/>
                    <a:lstStyle/>
                    <a:p>
                      <a:pPr algn="ctr">
                        <a:spcAft>
                          <a:spcPts val="0"/>
                        </a:spcAft>
                      </a:pPr>
                      <a:r>
                        <a:rPr lang="en-US" sz="1800" kern="100">
                          <a:effectLst/>
                        </a:rPr>
                        <a:t>25</a:t>
                      </a:r>
                      <a:endParaRPr lang="zh-CN" sz="1800" kern="100">
                        <a:effectLst/>
                        <a:latin typeface="Times New Roman" panose="02020603050405020304"/>
                        <a:ea typeface="宋体" panose="02010600030101010101" pitchFamily="2" charset="-122"/>
                        <a:cs typeface="Times New Roman" panose="02020603050405020304"/>
                      </a:endParaRPr>
                    </a:p>
                  </a:txBody>
                  <a:tcPr marL="64115" marR="64115" marT="0" marB="0" anchor="ctr"/>
                </a:tc>
                <a:tc>
                  <a:txBody>
                    <a:bodyPr/>
                    <a:lstStyle/>
                    <a:p>
                      <a:pPr algn="ctr">
                        <a:spcAft>
                          <a:spcPts val="0"/>
                        </a:spcAft>
                      </a:pPr>
                      <a:r>
                        <a:rPr lang="en-US" sz="1800" kern="100" dirty="0">
                          <a:effectLst/>
                        </a:rPr>
                        <a:t>0.04%</a:t>
                      </a:r>
                      <a:endParaRPr lang="zh-CN" sz="1800" kern="100" dirty="0">
                        <a:effectLst/>
                        <a:latin typeface="Times New Roman" panose="02020603050405020304"/>
                        <a:ea typeface="宋体" panose="02010600030101010101" pitchFamily="2" charset="-122"/>
                        <a:cs typeface="Times New Roman" panose="02020603050405020304"/>
                      </a:endParaRPr>
                    </a:p>
                  </a:txBody>
                  <a:tcPr marL="64115" marR="64115"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p:cNvSpPr>
          <p:nvPr>
            <p:ph idx="1"/>
          </p:nvPr>
        </p:nvSpPr>
        <p:spPr>
          <a:xfrm>
            <a:off x="352425" y="1003300"/>
            <a:ext cx="11107738" cy="1555750"/>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第一步：分析网页类型</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spcBef>
                <a:spcPct val="0"/>
              </a:spcBef>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其他类型的统计结果如表所示。</a:t>
            </a:r>
          </a:p>
        </p:txBody>
      </p:sp>
      <p:sp>
        <p:nvSpPr>
          <p:cNvPr id="30723"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0724" name="矩形 4"/>
          <p:cNvSpPr/>
          <p:nvPr/>
        </p:nvSpPr>
        <p:spPr>
          <a:xfrm>
            <a:off x="519113" y="4575175"/>
            <a:ext cx="11149012" cy="1706563"/>
          </a:xfrm>
          <a:prstGeom prst="rect">
            <a:avLst/>
          </a:prstGeom>
          <a:noFill/>
          <a:ln w="9525">
            <a:noFill/>
          </a:ln>
        </p:spPr>
        <p:txBody>
          <a:bodyPr>
            <a:spAutoFit/>
          </a:bodyPr>
          <a:lstStyle/>
          <a:p>
            <a:pPr eaLnBrk="1" hangingPunct="1">
              <a:lnSpc>
                <a:spcPct val="150000"/>
              </a:lnSpc>
              <a:buNone/>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1999001</a:t>
            </a:r>
            <a:r>
              <a:rPr lang="zh-CN" altLang="en-US" dirty="0">
                <a:latin typeface="微软雅黑" panose="020B0503020204020204" pitchFamily="34" charset="-122"/>
                <a:ea typeface="微软雅黑" panose="020B0503020204020204" pitchFamily="34" charset="-122"/>
              </a:rPr>
              <a:t>类型中，标题为“快车</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律师助手”的类信息占比</a:t>
            </a:r>
            <a:r>
              <a:rPr lang="en-US" altLang="zh-CN" dirty="0">
                <a:latin typeface="微软雅黑" panose="020B0503020204020204" pitchFamily="34" charset="-122"/>
                <a:ea typeface="微软雅黑" panose="020B0503020204020204" pitchFamily="34" charset="-122"/>
              </a:rPr>
              <a:t>77.09%</a:t>
            </a:r>
            <a:r>
              <a:rPr lang="zh-CN" altLang="en-US" dirty="0">
                <a:latin typeface="微软雅黑" panose="020B0503020204020204" pitchFamily="34" charset="-122"/>
                <a:ea typeface="微软雅黑" panose="020B0503020204020204" pitchFamily="34" charset="-122"/>
              </a:rPr>
              <a:t>，这类页面是律师的登录页面。标题为“发布成功”类信息占比</a:t>
            </a:r>
            <a:r>
              <a:rPr lang="en-US" altLang="zh-CN" dirty="0">
                <a:latin typeface="微软雅黑" panose="020B0503020204020204" pitchFamily="34" charset="-122"/>
                <a:ea typeface="微软雅黑" panose="020B0503020204020204" pitchFamily="34" charset="-122"/>
              </a:rPr>
              <a:t>8.07%</a:t>
            </a:r>
            <a:r>
              <a:rPr lang="zh-CN" altLang="en-US" dirty="0">
                <a:latin typeface="微软雅黑" panose="020B0503020204020204" pitchFamily="34" charset="-122"/>
                <a:ea typeface="微软雅黑" panose="020B0503020204020204" pitchFamily="34" charset="-122"/>
              </a:rPr>
              <a:t>，这类页面是自动跳转页面。其他类型页面大部分为</a:t>
            </a:r>
            <a:r>
              <a:rPr lang="en-US" altLang="zh-CN" dirty="0">
                <a:latin typeface="微软雅黑" panose="020B0503020204020204" pitchFamily="34" charset="-122"/>
                <a:ea typeface="微软雅黑" panose="020B0503020204020204" pitchFamily="34" charset="-122"/>
              </a:rPr>
              <a:t>http://www.****.com/ask/question_9152354.html?&amp;from=androidqq</a:t>
            </a:r>
            <a:r>
              <a:rPr lang="zh-CN" altLang="en-US" dirty="0">
                <a:latin typeface="微软雅黑" panose="020B0503020204020204" pitchFamily="34" charset="-122"/>
                <a:ea typeface="微软雅黑" panose="020B0503020204020204" pitchFamily="34" charset="-122"/>
              </a:rPr>
              <a:t>的类型网页，根据业务了解该类网页为被分享过的网页，这类网页需要对其进行处理，处理方式为截取网址中“</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前面的网址并还原网址类型。</a:t>
            </a:r>
          </a:p>
        </p:txBody>
      </p:sp>
      <p:graphicFrame>
        <p:nvGraphicFramePr>
          <p:cNvPr id="2" name="表格 1"/>
          <p:cNvGraphicFramePr>
            <a:graphicFrameLocks noGrp="1"/>
          </p:cNvGraphicFramePr>
          <p:nvPr/>
        </p:nvGraphicFramePr>
        <p:xfrm>
          <a:off x="4205288" y="1547813"/>
          <a:ext cx="7196138" cy="2913063"/>
        </p:xfrm>
        <a:graphic>
          <a:graphicData uri="http://schemas.openxmlformats.org/drawingml/2006/table">
            <a:tbl>
              <a:tblPr firstRow="1" firstCol="1" bandRow="1">
                <a:tableStyleId>{5C22544A-7EE6-4342-B048-85BDC9FD1C3A}</a:tableStyleId>
              </a:tblPr>
              <a:tblGrid>
                <a:gridCol w="2320035">
                  <a:extLst>
                    <a:ext uri="{9D8B030D-6E8A-4147-A177-3AD203B41FA5}">
                      <a16:colId xmlns:a16="http://schemas.microsoft.com/office/drawing/2014/main" val="20000"/>
                    </a:ext>
                  </a:extLst>
                </a:gridCol>
                <a:gridCol w="2318595">
                  <a:extLst>
                    <a:ext uri="{9D8B030D-6E8A-4147-A177-3AD203B41FA5}">
                      <a16:colId xmlns:a16="http://schemas.microsoft.com/office/drawing/2014/main" val="20001"/>
                    </a:ext>
                  </a:extLst>
                </a:gridCol>
                <a:gridCol w="2557507">
                  <a:extLst>
                    <a:ext uri="{9D8B030D-6E8A-4147-A177-3AD203B41FA5}">
                      <a16:colId xmlns:a16="http://schemas.microsoft.com/office/drawing/2014/main" val="20002"/>
                    </a:ext>
                  </a:extLst>
                </a:gridCol>
              </a:tblGrid>
              <a:tr h="323674">
                <a:tc>
                  <a:txBody>
                    <a:bodyPr/>
                    <a:lstStyle/>
                    <a:p>
                      <a:pPr algn="ctr">
                        <a:spcAft>
                          <a:spcPts val="0"/>
                        </a:spcAft>
                      </a:pPr>
                      <a:r>
                        <a:rPr lang="zh-CN" sz="1800" kern="0" dirty="0">
                          <a:effectLst/>
                        </a:rPr>
                        <a:t>网页标题</a:t>
                      </a:r>
                      <a:endParaRPr lang="zh-CN" sz="1800" kern="100" dirty="0">
                        <a:effectLst/>
                        <a:latin typeface="Times New Roman" panose="02020603050405020304"/>
                        <a:ea typeface="宋体" panose="02010600030101010101" pitchFamily="2" charset="-122"/>
                        <a:cs typeface="Times New Roman" panose="02020603050405020304"/>
                      </a:endParaRPr>
                    </a:p>
                  </a:txBody>
                  <a:tcPr marL="35580" marR="35580" marT="0" marB="0" anchor="ctr"/>
                </a:tc>
                <a:tc>
                  <a:txBody>
                    <a:bodyPr/>
                    <a:lstStyle/>
                    <a:p>
                      <a:pPr algn="ctr">
                        <a:spcAft>
                          <a:spcPts val="0"/>
                        </a:spcAft>
                      </a:pPr>
                      <a:r>
                        <a:rPr lang="en-US" sz="1800" kern="0" dirty="0">
                          <a:effectLst/>
                        </a:rPr>
                        <a:t>1999001</a:t>
                      </a:r>
                      <a:r>
                        <a:rPr lang="zh-CN" sz="1800" kern="0" dirty="0">
                          <a:effectLst/>
                        </a:rPr>
                        <a:t>总数</a:t>
                      </a:r>
                      <a:endParaRPr lang="zh-CN" sz="1800" kern="100" dirty="0">
                        <a:effectLst/>
                        <a:latin typeface="Times New Roman" panose="02020603050405020304"/>
                        <a:ea typeface="宋体" panose="02010600030101010101" pitchFamily="2" charset="-122"/>
                        <a:cs typeface="Times New Roman" panose="02020603050405020304"/>
                      </a:endParaRPr>
                    </a:p>
                  </a:txBody>
                  <a:tcPr marL="35580" marR="35580" marT="0" marB="0" anchor="ctr"/>
                </a:tc>
                <a:tc>
                  <a:txBody>
                    <a:bodyPr/>
                    <a:lstStyle/>
                    <a:p>
                      <a:pPr algn="ctr">
                        <a:spcAft>
                          <a:spcPts val="0"/>
                        </a:spcAft>
                      </a:pPr>
                      <a:r>
                        <a:rPr lang="zh-CN" sz="1800" kern="0">
                          <a:effectLst/>
                        </a:rPr>
                        <a:t>占比</a:t>
                      </a:r>
                      <a:endParaRPr lang="zh-CN" sz="1800" kern="100">
                        <a:effectLst/>
                        <a:latin typeface="Times New Roman" panose="02020603050405020304"/>
                        <a:ea typeface="宋体" panose="02010600030101010101" pitchFamily="2" charset="-122"/>
                        <a:cs typeface="Times New Roman" panose="02020603050405020304"/>
                      </a:endParaRPr>
                    </a:p>
                  </a:txBody>
                  <a:tcPr marL="35580" marR="35580" marT="0" marB="0" anchor="ctr"/>
                </a:tc>
                <a:extLst>
                  <a:ext uri="{0D108BD9-81ED-4DB2-BD59-A6C34878D82A}">
                    <a16:rowId xmlns:a16="http://schemas.microsoft.com/office/drawing/2014/main" val="10000"/>
                  </a:ext>
                </a:extLst>
              </a:tr>
              <a:tr h="323674">
                <a:tc>
                  <a:txBody>
                    <a:bodyPr/>
                    <a:lstStyle/>
                    <a:p>
                      <a:pPr algn="just">
                        <a:spcAft>
                          <a:spcPts val="0"/>
                        </a:spcAft>
                      </a:pPr>
                      <a:r>
                        <a:rPr lang="zh-CN" sz="1800" kern="0">
                          <a:effectLst/>
                        </a:rPr>
                        <a:t>快车</a:t>
                      </a:r>
                      <a:r>
                        <a:rPr lang="en-US" sz="1800" kern="0">
                          <a:effectLst/>
                        </a:rPr>
                        <a:t>-</a:t>
                      </a:r>
                      <a:r>
                        <a:rPr lang="zh-CN" sz="1800" kern="0">
                          <a:effectLst/>
                        </a:rPr>
                        <a:t>律师助手</a:t>
                      </a:r>
                      <a:endParaRPr lang="zh-CN" sz="1800" kern="100">
                        <a:effectLst/>
                        <a:latin typeface="Times New Roman" panose="02020603050405020304"/>
                        <a:ea typeface="宋体" panose="02010600030101010101" pitchFamily="2" charset="-122"/>
                        <a:cs typeface="Times New Roman" panose="02020603050405020304"/>
                      </a:endParaRPr>
                    </a:p>
                  </a:txBody>
                  <a:tcPr marL="35580" marR="35580" marT="0" marB="0" anchor="ctr"/>
                </a:tc>
                <a:tc>
                  <a:txBody>
                    <a:bodyPr/>
                    <a:lstStyle/>
                    <a:p>
                      <a:pPr algn="just">
                        <a:spcAft>
                          <a:spcPts val="0"/>
                        </a:spcAft>
                      </a:pPr>
                      <a:r>
                        <a:rPr lang="en-US" sz="1800" kern="0">
                          <a:effectLst/>
                        </a:rPr>
                        <a:t>49894</a:t>
                      </a:r>
                      <a:endParaRPr lang="zh-CN" sz="1800" kern="100">
                        <a:effectLst/>
                        <a:latin typeface="Times New Roman" panose="02020603050405020304"/>
                        <a:ea typeface="宋体" panose="02010600030101010101" pitchFamily="2" charset="-122"/>
                        <a:cs typeface="Times New Roman" panose="02020603050405020304"/>
                      </a:endParaRPr>
                    </a:p>
                  </a:txBody>
                  <a:tcPr marL="35580" marR="35580" marT="0" marB="0" anchor="ctr"/>
                </a:tc>
                <a:tc>
                  <a:txBody>
                    <a:bodyPr/>
                    <a:lstStyle/>
                    <a:p>
                      <a:pPr indent="266700" algn="just">
                        <a:spcAft>
                          <a:spcPts val="0"/>
                        </a:spcAft>
                      </a:pPr>
                      <a:r>
                        <a:rPr lang="en-US" sz="1800" kern="100">
                          <a:effectLst/>
                        </a:rPr>
                        <a:t>77.09%</a:t>
                      </a:r>
                      <a:endParaRPr lang="zh-CN" sz="1800" kern="100">
                        <a:effectLst/>
                        <a:latin typeface="Times New Roman" panose="02020603050405020304"/>
                        <a:ea typeface="宋体" panose="02010600030101010101" pitchFamily="2" charset="-122"/>
                        <a:cs typeface="Times New Roman" panose="02020603050405020304"/>
                      </a:endParaRPr>
                    </a:p>
                  </a:txBody>
                  <a:tcPr marL="35580" marR="35580" marT="0" marB="0" anchor="ctr"/>
                </a:tc>
                <a:extLst>
                  <a:ext uri="{0D108BD9-81ED-4DB2-BD59-A6C34878D82A}">
                    <a16:rowId xmlns:a16="http://schemas.microsoft.com/office/drawing/2014/main" val="10001"/>
                  </a:ext>
                </a:extLst>
              </a:tr>
              <a:tr h="323674">
                <a:tc>
                  <a:txBody>
                    <a:bodyPr/>
                    <a:lstStyle/>
                    <a:p>
                      <a:pPr algn="just">
                        <a:spcAft>
                          <a:spcPts val="0"/>
                        </a:spcAft>
                      </a:pPr>
                      <a:r>
                        <a:rPr lang="zh-CN" sz="1800" kern="0">
                          <a:effectLst/>
                        </a:rPr>
                        <a:t>法律快车法律咨询</a:t>
                      </a:r>
                      <a:endParaRPr lang="zh-CN" sz="1800" kern="100">
                        <a:effectLst/>
                        <a:latin typeface="Times New Roman" panose="02020603050405020304"/>
                        <a:ea typeface="宋体" panose="02010600030101010101" pitchFamily="2" charset="-122"/>
                        <a:cs typeface="Times New Roman" panose="02020603050405020304"/>
                      </a:endParaRPr>
                    </a:p>
                  </a:txBody>
                  <a:tcPr marL="35580" marR="35580" marT="0" marB="0" anchor="ctr"/>
                </a:tc>
                <a:tc>
                  <a:txBody>
                    <a:bodyPr/>
                    <a:lstStyle/>
                    <a:p>
                      <a:pPr algn="just">
                        <a:spcAft>
                          <a:spcPts val="0"/>
                        </a:spcAft>
                      </a:pPr>
                      <a:r>
                        <a:rPr lang="en-US" sz="1800" kern="0">
                          <a:effectLst/>
                        </a:rPr>
                        <a:t>6421</a:t>
                      </a:r>
                      <a:endParaRPr lang="zh-CN" sz="1800" kern="100">
                        <a:effectLst/>
                        <a:latin typeface="Times New Roman" panose="02020603050405020304"/>
                        <a:ea typeface="宋体" panose="02010600030101010101" pitchFamily="2" charset="-122"/>
                        <a:cs typeface="Times New Roman" panose="02020603050405020304"/>
                      </a:endParaRPr>
                    </a:p>
                  </a:txBody>
                  <a:tcPr marL="35580" marR="35580" marT="0" marB="0" anchor="ctr"/>
                </a:tc>
                <a:tc>
                  <a:txBody>
                    <a:bodyPr/>
                    <a:lstStyle/>
                    <a:p>
                      <a:pPr indent="266700" algn="just">
                        <a:spcAft>
                          <a:spcPts val="0"/>
                        </a:spcAft>
                      </a:pPr>
                      <a:r>
                        <a:rPr lang="en-US" sz="1800" kern="100">
                          <a:effectLst/>
                        </a:rPr>
                        <a:t>9.92%</a:t>
                      </a:r>
                      <a:endParaRPr lang="zh-CN" sz="1800" kern="100">
                        <a:effectLst/>
                        <a:latin typeface="Times New Roman" panose="02020603050405020304"/>
                        <a:ea typeface="宋体" panose="02010600030101010101" pitchFamily="2" charset="-122"/>
                        <a:cs typeface="Times New Roman" panose="02020603050405020304"/>
                      </a:endParaRPr>
                    </a:p>
                  </a:txBody>
                  <a:tcPr marL="35580" marR="35580" marT="0" marB="0" anchor="ctr"/>
                </a:tc>
                <a:extLst>
                  <a:ext uri="{0D108BD9-81ED-4DB2-BD59-A6C34878D82A}">
                    <a16:rowId xmlns:a16="http://schemas.microsoft.com/office/drawing/2014/main" val="10002"/>
                  </a:ext>
                </a:extLst>
              </a:tr>
              <a:tr h="323674">
                <a:tc>
                  <a:txBody>
                    <a:bodyPr/>
                    <a:lstStyle/>
                    <a:p>
                      <a:pPr algn="just">
                        <a:spcAft>
                          <a:spcPts val="0"/>
                        </a:spcAft>
                      </a:pPr>
                      <a:r>
                        <a:rPr lang="zh-CN" sz="1800" kern="0">
                          <a:effectLst/>
                        </a:rPr>
                        <a:t>咨询发布成功</a:t>
                      </a:r>
                      <a:endParaRPr lang="zh-CN" sz="1800" kern="100">
                        <a:effectLst/>
                        <a:latin typeface="Times New Roman" panose="02020603050405020304"/>
                        <a:ea typeface="宋体" panose="02010600030101010101" pitchFamily="2" charset="-122"/>
                        <a:cs typeface="Times New Roman" panose="02020603050405020304"/>
                      </a:endParaRPr>
                    </a:p>
                  </a:txBody>
                  <a:tcPr marL="35580" marR="35580" marT="0" marB="0" anchor="ctr"/>
                </a:tc>
                <a:tc>
                  <a:txBody>
                    <a:bodyPr/>
                    <a:lstStyle/>
                    <a:p>
                      <a:pPr algn="just">
                        <a:spcAft>
                          <a:spcPts val="0"/>
                        </a:spcAft>
                      </a:pPr>
                      <a:r>
                        <a:rPr lang="en-US" sz="1800" kern="100">
                          <a:effectLst/>
                        </a:rPr>
                        <a:t>5220</a:t>
                      </a:r>
                      <a:endParaRPr lang="zh-CN" sz="1800" kern="100">
                        <a:effectLst/>
                        <a:latin typeface="Times New Roman" panose="02020603050405020304"/>
                        <a:ea typeface="宋体" panose="02010600030101010101" pitchFamily="2" charset="-122"/>
                        <a:cs typeface="Times New Roman" panose="02020603050405020304"/>
                      </a:endParaRPr>
                    </a:p>
                  </a:txBody>
                  <a:tcPr marL="35580" marR="35580" marT="0" marB="0" anchor="ctr"/>
                </a:tc>
                <a:tc>
                  <a:txBody>
                    <a:bodyPr/>
                    <a:lstStyle/>
                    <a:p>
                      <a:pPr indent="266700" algn="just">
                        <a:spcAft>
                          <a:spcPts val="0"/>
                        </a:spcAft>
                      </a:pPr>
                      <a:r>
                        <a:rPr lang="en-US" sz="1800" kern="100">
                          <a:effectLst/>
                        </a:rPr>
                        <a:t>8.07%</a:t>
                      </a:r>
                      <a:endParaRPr lang="zh-CN" sz="1800" kern="100">
                        <a:effectLst/>
                        <a:latin typeface="Times New Roman" panose="02020603050405020304"/>
                        <a:ea typeface="宋体" panose="02010600030101010101" pitchFamily="2" charset="-122"/>
                        <a:cs typeface="Times New Roman" panose="02020603050405020304"/>
                      </a:endParaRPr>
                    </a:p>
                  </a:txBody>
                  <a:tcPr marL="35580" marR="35580" marT="0" marB="0" anchor="ctr"/>
                </a:tc>
                <a:extLst>
                  <a:ext uri="{0D108BD9-81ED-4DB2-BD59-A6C34878D82A}">
                    <a16:rowId xmlns:a16="http://schemas.microsoft.com/office/drawing/2014/main" val="10003"/>
                  </a:ext>
                </a:extLst>
              </a:tr>
              <a:tr h="323674">
                <a:tc>
                  <a:txBody>
                    <a:bodyPr/>
                    <a:lstStyle/>
                    <a:p>
                      <a:pPr algn="just">
                        <a:spcAft>
                          <a:spcPts val="0"/>
                        </a:spcAft>
                      </a:pPr>
                      <a:r>
                        <a:rPr lang="zh-CN" sz="1800" kern="0">
                          <a:effectLst/>
                        </a:rPr>
                        <a:t>快搜</a:t>
                      </a:r>
                      <a:endParaRPr lang="zh-CN" sz="1800" kern="100">
                        <a:effectLst/>
                        <a:latin typeface="Times New Roman" panose="02020603050405020304"/>
                        <a:ea typeface="宋体" panose="02010600030101010101" pitchFamily="2" charset="-122"/>
                        <a:cs typeface="Times New Roman" panose="02020603050405020304"/>
                      </a:endParaRPr>
                    </a:p>
                  </a:txBody>
                  <a:tcPr marL="35580" marR="35580" marT="0" marB="0" anchor="ctr"/>
                </a:tc>
                <a:tc>
                  <a:txBody>
                    <a:bodyPr/>
                    <a:lstStyle/>
                    <a:p>
                      <a:pPr algn="just">
                        <a:spcAft>
                          <a:spcPts val="0"/>
                        </a:spcAft>
                      </a:pPr>
                      <a:r>
                        <a:rPr lang="en-US" sz="1800" kern="0">
                          <a:effectLst/>
                        </a:rPr>
                        <a:t>1943</a:t>
                      </a:r>
                      <a:endParaRPr lang="zh-CN" sz="1800" kern="100">
                        <a:effectLst/>
                        <a:latin typeface="Times New Roman" panose="02020603050405020304"/>
                        <a:ea typeface="宋体" panose="02010600030101010101" pitchFamily="2" charset="-122"/>
                        <a:cs typeface="Times New Roman" panose="02020603050405020304"/>
                      </a:endParaRPr>
                    </a:p>
                  </a:txBody>
                  <a:tcPr marL="35580" marR="35580" marT="0" marB="0" anchor="ctr"/>
                </a:tc>
                <a:tc>
                  <a:txBody>
                    <a:bodyPr/>
                    <a:lstStyle/>
                    <a:p>
                      <a:pPr indent="266700" algn="just">
                        <a:spcAft>
                          <a:spcPts val="0"/>
                        </a:spcAft>
                      </a:pPr>
                      <a:r>
                        <a:rPr lang="en-US" sz="1800" kern="100">
                          <a:effectLst/>
                        </a:rPr>
                        <a:t>3.00%</a:t>
                      </a:r>
                      <a:endParaRPr lang="zh-CN" sz="1800" kern="100">
                        <a:effectLst/>
                        <a:latin typeface="Times New Roman" panose="02020603050405020304"/>
                        <a:ea typeface="宋体" panose="02010600030101010101" pitchFamily="2" charset="-122"/>
                        <a:cs typeface="Times New Roman" panose="02020603050405020304"/>
                      </a:endParaRPr>
                    </a:p>
                  </a:txBody>
                  <a:tcPr marL="35580" marR="35580" marT="0" marB="0" anchor="ctr"/>
                </a:tc>
                <a:extLst>
                  <a:ext uri="{0D108BD9-81ED-4DB2-BD59-A6C34878D82A}">
                    <a16:rowId xmlns:a16="http://schemas.microsoft.com/office/drawing/2014/main" val="10004"/>
                  </a:ext>
                </a:extLst>
              </a:tr>
              <a:tr h="323674">
                <a:tc>
                  <a:txBody>
                    <a:bodyPr/>
                    <a:lstStyle/>
                    <a:p>
                      <a:pPr algn="just">
                        <a:spcAft>
                          <a:spcPts val="0"/>
                        </a:spcAft>
                      </a:pPr>
                      <a:r>
                        <a:rPr lang="zh-CN" sz="1800" kern="0">
                          <a:effectLst/>
                        </a:rPr>
                        <a:t>法律快车</a:t>
                      </a:r>
                      <a:endParaRPr lang="zh-CN" sz="1800" kern="100">
                        <a:effectLst/>
                        <a:latin typeface="Times New Roman" panose="02020603050405020304"/>
                        <a:ea typeface="宋体" panose="02010600030101010101" pitchFamily="2" charset="-122"/>
                        <a:cs typeface="Times New Roman" panose="02020603050405020304"/>
                      </a:endParaRPr>
                    </a:p>
                  </a:txBody>
                  <a:tcPr marL="35580" marR="35580" marT="0" marB="0" anchor="ctr"/>
                </a:tc>
                <a:tc>
                  <a:txBody>
                    <a:bodyPr/>
                    <a:lstStyle/>
                    <a:p>
                      <a:pPr algn="just">
                        <a:spcAft>
                          <a:spcPts val="0"/>
                        </a:spcAft>
                      </a:pPr>
                      <a:r>
                        <a:rPr lang="en-US" sz="1800" kern="0">
                          <a:effectLst/>
                        </a:rPr>
                        <a:t>818</a:t>
                      </a:r>
                      <a:endParaRPr lang="zh-CN" sz="1800" kern="100">
                        <a:effectLst/>
                        <a:latin typeface="Times New Roman" panose="02020603050405020304"/>
                        <a:ea typeface="宋体" panose="02010600030101010101" pitchFamily="2" charset="-122"/>
                        <a:cs typeface="Times New Roman" panose="02020603050405020304"/>
                      </a:endParaRPr>
                    </a:p>
                  </a:txBody>
                  <a:tcPr marL="35580" marR="35580" marT="0" marB="0" anchor="ctr"/>
                </a:tc>
                <a:tc>
                  <a:txBody>
                    <a:bodyPr/>
                    <a:lstStyle/>
                    <a:p>
                      <a:pPr indent="266700" algn="just">
                        <a:spcAft>
                          <a:spcPts val="0"/>
                        </a:spcAft>
                      </a:pPr>
                      <a:r>
                        <a:rPr lang="en-US" sz="1800" kern="100">
                          <a:effectLst/>
                        </a:rPr>
                        <a:t>1.26%</a:t>
                      </a:r>
                      <a:endParaRPr lang="zh-CN" sz="1800" kern="100">
                        <a:effectLst/>
                        <a:latin typeface="Times New Roman" panose="02020603050405020304"/>
                        <a:ea typeface="宋体" panose="02010600030101010101" pitchFamily="2" charset="-122"/>
                        <a:cs typeface="Times New Roman" panose="02020603050405020304"/>
                      </a:endParaRPr>
                    </a:p>
                  </a:txBody>
                  <a:tcPr marL="35580" marR="35580" marT="0" marB="0" anchor="ctr"/>
                </a:tc>
                <a:extLst>
                  <a:ext uri="{0D108BD9-81ED-4DB2-BD59-A6C34878D82A}">
                    <a16:rowId xmlns:a16="http://schemas.microsoft.com/office/drawing/2014/main" val="10005"/>
                  </a:ext>
                </a:extLst>
              </a:tr>
              <a:tr h="323674">
                <a:tc>
                  <a:txBody>
                    <a:bodyPr/>
                    <a:lstStyle/>
                    <a:p>
                      <a:pPr algn="just">
                        <a:spcAft>
                          <a:spcPts val="0"/>
                        </a:spcAft>
                      </a:pPr>
                      <a:r>
                        <a:rPr lang="zh-CN" sz="1800" kern="0">
                          <a:effectLst/>
                        </a:rPr>
                        <a:t>法律快车法律经验</a:t>
                      </a:r>
                      <a:endParaRPr lang="zh-CN" sz="1800" kern="100">
                        <a:effectLst/>
                        <a:latin typeface="Times New Roman" panose="02020603050405020304"/>
                        <a:ea typeface="宋体" panose="02010600030101010101" pitchFamily="2" charset="-122"/>
                        <a:cs typeface="Times New Roman" panose="02020603050405020304"/>
                      </a:endParaRPr>
                    </a:p>
                  </a:txBody>
                  <a:tcPr marL="35580" marR="35580" marT="0" marB="0" anchor="ctr"/>
                </a:tc>
                <a:tc>
                  <a:txBody>
                    <a:bodyPr/>
                    <a:lstStyle/>
                    <a:p>
                      <a:pPr algn="just">
                        <a:spcAft>
                          <a:spcPts val="0"/>
                        </a:spcAft>
                      </a:pPr>
                      <a:r>
                        <a:rPr lang="en-US" sz="1800" kern="0">
                          <a:effectLst/>
                        </a:rPr>
                        <a:t>59</a:t>
                      </a:r>
                      <a:endParaRPr lang="zh-CN" sz="1800" kern="100">
                        <a:effectLst/>
                        <a:latin typeface="Times New Roman" panose="02020603050405020304"/>
                        <a:ea typeface="宋体" panose="02010600030101010101" pitchFamily="2" charset="-122"/>
                        <a:cs typeface="Times New Roman" panose="02020603050405020304"/>
                      </a:endParaRPr>
                    </a:p>
                  </a:txBody>
                  <a:tcPr marL="35580" marR="35580" marT="0" marB="0" anchor="ctr"/>
                </a:tc>
                <a:tc>
                  <a:txBody>
                    <a:bodyPr/>
                    <a:lstStyle/>
                    <a:p>
                      <a:pPr indent="266700" algn="just">
                        <a:spcAft>
                          <a:spcPts val="0"/>
                        </a:spcAft>
                      </a:pPr>
                      <a:r>
                        <a:rPr lang="en-US" sz="1800" kern="100">
                          <a:effectLst/>
                        </a:rPr>
                        <a:t>0.091%</a:t>
                      </a:r>
                      <a:endParaRPr lang="zh-CN" sz="1800" kern="100">
                        <a:effectLst/>
                        <a:latin typeface="Times New Roman" panose="02020603050405020304"/>
                        <a:ea typeface="宋体" panose="02010600030101010101" pitchFamily="2" charset="-122"/>
                        <a:cs typeface="Times New Roman" panose="02020603050405020304"/>
                      </a:endParaRPr>
                    </a:p>
                  </a:txBody>
                  <a:tcPr marL="35580" marR="35580" marT="0" marB="0" anchor="ctr"/>
                </a:tc>
                <a:extLst>
                  <a:ext uri="{0D108BD9-81ED-4DB2-BD59-A6C34878D82A}">
                    <a16:rowId xmlns:a16="http://schemas.microsoft.com/office/drawing/2014/main" val="10006"/>
                  </a:ext>
                </a:extLst>
              </a:tr>
              <a:tr h="323674">
                <a:tc>
                  <a:txBody>
                    <a:bodyPr/>
                    <a:lstStyle/>
                    <a:p>
                      <a:pPr algn="just">
                        <a:spcAft>
                          <a:spcPts val="0"/>
                        </a:spcAft>
                      </a:pPr>
                      <a:r>
                        <a:rPr lang="zh-CN" sz="1800" kern="0">
                          <a:effectLst/>
                        </a:rPr>
                        <a:t>空</a:t>
                      </a:r>
                      <a:endParaRPr lang="zh-CN" sz="1800" kern="100">
                        <a:effectLst/>
                        <a:latin typeface="Times New Roman" panose="02020603050405020304"/>
                        <a:ea typeface="宋体" panose="02010600030101010101" pitchFamily="2" charset="-122"/>
                        <a:cs typeface="Times New Roman" panose="02020603050405020304"/>
                      </a:endParaRPr>
                    </a:p>
                  </a:txBody>
                  <a:tcPr marL="35580" marR="35580" marT="0" marB="0" anchor="ctr"/>
                </a:tc>
                <a:tc>
                  <a:txBody>
                    <a:bodyPr/>
                    <a:lstStyle/>
                    <a:p>
                      <a:pPr algn="just">
                        <a:spcAft>
                          <a:spcPts val="0"/>
                        </a:spcAft>
                      </a:pPr>
                      <a:r>
                        <a:rPr lang="en-US" sz="1800" kern="0">
                          <a:effectLst/>
                        </a:rPr>
                        <a:t>4</a:t>
                      </a:r>
                      <a:endParaRPr lang="zh-CN" sz="1800" kern="100">
                        <a:effectLst/>
                        <a:latin typeface="Times New Roman" panose="02020603050405020304"/>
                        <a:ea typeface="宋体" panose="02010600030101010101" pitchFamily="2" charset="-122"/>
                        <a:cs typeface="Times New Roman" panose="02020603050405020304"/>
                      </a:endParaRPr>
                    </a:p>
                  </a:txBody>
                  <a:tcPr marL="35580" marR="35580" marT="0" marB="0" anchor="ctr"/>
                </a:tc>
                <a:tc>
                  <a:txBody>
                    <a:bodyPr/>
                    <a:lstStyle/>
                    <a:p>
                      <a:pPr indent="266700" algn="just">
                        <a:spcAft>
                          <a:spcPts val="0"/>
                        </a:spcAft>
                      </a:pPr>
                      <a:r>
                        <a:rPr lang="en-US" sz="1800" kern="100">
                          <a:effectLst/>
                        </a:rPr>
                        <a:t>0.006%</a:t>
                      </a:r>
                      <a:endParaRPr lang="zh-CN" sz="1800" kern="100">
                        <a:effectLst/>
                        <a:latin typeface="Times New Roman" panose="02020603050405020304"/>
                        <a:ea typeface="宋体" panose="02010600030101010101" pitchFamily="2" charset="-122"/>
                        <a:cs typeface="Times New Roman" panose="02020603050405020304"/>
                      </a:endParaRPr>
                    </a:p>
                  </a:txBody>
                  <a:tcPr marL="35580" marR="35580" marT="0" marB="0" anchor="ctr"/>
                </a:tc>
                <a:extLst>
                  <a:ext uri="{0D108BD9-81ED-4DB2-BD59-A6C34878D82A}">
                    <a16:rowId xmlns:a16="http://schemas.microsoft.com/office/drawing/2014/main" val="10007"/>
                  </a:ext>
                </a:extLst>
              </a:tr>
              <a:tr h="323674">
                <a:tc>
                  <a:txBody>
                    <a:bodyPr/>
                    <a:lstStyle/>
                    <a:p>
                      <a:pPr algn="just">
                        <a:spcAft>
                          <a:spcPts val="0"/>
                        </a:spcAft>
                      </a:pPr>
                      <a:r>
                        <a:rPr lang="zh-CN" sz="1800" kern="0">
                          <a:effectLst/>
                        </a:rPr>
                        <a:t>其它</a:t>
                      </a:r>
                      <a:endParaRPr lang="zh-CN" sz="1800" kern="100">
                        <a:effectLst/>
                        <a:latin typeface="Times New Roman" panose="02020603050405020304"/>
                        <a:ea typeface="宋体" panose="02010600030101010101" pitchFamily="2" charset="-122"/>
                        <a:cs typeface="Times New Roman" panose="02020603050405020304"/>
                      </a:endParaRPr>
                    </a:p>
                  </a:txBody>
                  <a:tcPr marL="35580" marR="35580" marT="0" marB="0" anchor="ctr"/>
                </a:tc>
                <a:tc>
                  <a:txBody>
                    <a:bodyPr/>
                    <a:lstStyle/>
                    <a:p>
                      <a:pPr algn="just">
                        <a:spcAft>
                          <a:spcPts val="0"/>
                        </a:spcAft>
                      </a:pPr>
                      <a:r>
                        <a:rPr lang="en-US" sz="1800" kern="0">
                          <a:effectLst/>
                        </a:rPr>
                        <a:t>359</a:t>
                      </a:r>
                      <a:endParaRPr lang="zh-CN" sz="1800" kern="100">
                        <a:effectLst/>
                        <a:latin typeface="Times New Roman" panose="02020603050405020304"/>
                        <a:ea typeface="宋体" panose="02010600030101010101" pitchFamily="2" charset="-122"/>
                        <a:cs typeface="Times New Roman" panose="02020603050405020304"/>
                      </a:endParaRPr>
                    </a:p>
                  </a:txBody>
                  <a:tcPr marL="35580" marR="35580" marT="0" marB="0" anchor="ctr"/>
                </a:tc>
                <a:tc>
                  <a:txBody>
                    <a:bodyPr/>
                    <a:lstStyle/>
                    <a:p>
                      <a:pPr indent="266700" algn="just">
                        <a:spcAft>
                          <a:spcPts val="0"/>
                        </a:spcAft>
                      </a:pPr>
                      <a:r>
                        <a:rPr lang="en-US" sz="1800" kern="100" dirty="0">
                          <a:effectLst/>
                        </a:rPr>
                        <a:t>1.82%</a:t>
                      </a:r>
                      <a:endParaRPr lang="zh-CN" sz="1800" kern="100" dirty="0">
                        <a:effectLst/>
                        <a:latin typeface="Times New Roman" panose="02020603050405020304"/>
                        <a:ea typeface="宋体" panose="02010600030101010101" pitchFamily="2" charset="-122"/>
                        <a:cs typeface="Times New Roman" panose="02020603050405020304"/>
                      </a:endParaRPr>
                    </a:p>
                  </a:txBody>
                  <a:tcPr marL="35580" marR="35580" marT="0" marB="0"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p:cNvSpPr>
            <a:spLocks noGrp="1"/>
          </p:cNvSpPr>
          <p:nvPr>
            <p:ph idx="1"/>
          </p:nvPr>
        </p:nvSpPr>
        <p:spPr>
          <a:xfrm>
            <a:off x="423863" y="1160463"/>
            <a:ext cx="11107737" cy="1555750"/>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第一步：分析网页类型</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访问记录中有一部分用户并没有点击具体的网页，这类网页以</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.html</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后缀结尾，且大部分是目录网页，这样的用户可以称为“瞎逛”，总共有</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165654</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条记录，统计结果如表所示。</a:t>
            </a:r>
          </a:p>
        </p:txBody>
      </p:sp>
      <p:sp>
        <p:nvSpPr>
          <p:cNvPr id="31747"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1748" name="矩形 4"/>
          <p:cNvSpPr/>
          <p:nvPr/>
        </p:nvSpPr>
        <p:spPr>
          <a:xfrm>
            <a:off x="519113" y="5448300"/>
            <a:ext cx="11149012" cy="874713"/>
          </a:xfrm>
          <a:prstGeom prst="rect">
            <a:avLst/>
          </a:prstGeom>
          <a:noFill/>
          <a:ln w="9525">
            <a:noFill/>
          </a:ln>
        </p:spPr>
        <p:txBody>
          <a:bodyPr>
            <a:spAutoFit/>
          </a:bodyPr>
          <a:lstStyle/>
          <a:p>
            <a:pPr eaLnBrk="1" hangingPunct="1">
              <a:lnSpc>
                <a:spcPct val="150000"/>
              </a:lnSpc>
              <a:spcBef>
                <a:spcPts val="3600"/>
              </a:spcBef>
              <a:buNone/>
            </a:pPr>
            <a:r>
              <a:rPr lang="zh-CN" altLang="en-US" dirty="0">
                <a:latin typeface="微软雅黑" panose="020B0503020204020204" pitchFamily="34" charset="-122"/>
                <a:ea typeface="微软雅黑" panose="020B0503020204020204" pitchFamily="34" charset="-122"/>
              </a:rPr>
              <a:t>通过表可以看出，小部分网页类型是与知识、咨询相关的，大部分网页类型是地区、律师和事物所相关的，这类用户可能是找律师服务的，或是“瞎逛”的。</a:t>
            </a:r>
          </a:p>
        </p:txBody>
      </p:sp>
      <p:graphicFrame>
        <p:nvGraphicFramePr>
          <p:cNvPr id="2" name="表格 1"/>
          <p:cNvGraphicFramePr>
            <a:graphicFrameLocks noGrp="1"/>
          </p:cNvGraphicFramePr>
          <p:nvPr/>
        </p:nvGraphicFramePr>
        <p:xfrm>
          <a:off x="3551238" y="2686050"/>
          <a:ext cx="5949950" cy="2762250"/>
        </p:xfrm>
        <a:graphic>
          <a:graphicData uri="http://schemas.openxmlformats.org/drawingml/2006/table">
            <a:tbl>
              <a:tblPr firstRow="1" firstCol="1" bandRow="1">
                <a:tableStyleId>{5C22544A-7EE6-4342-B048-85BDC9FD1C3A}</a:tableStyleId>
              </a:tblPr>
              <a:tblGrid>
                <a:gridCol w="2142612">
                  <a:extLst>
                    <a:ext uri="{9D8B030D-6E8A-4147-A177-3AD203B41FA5}">
                      <a16:colId xmlns:a16="http://schemas.microsoft.com/office/drawing/2014/main" val="20000"/>
                    </a:ext>
                  </a:extLst>
                </a:gridCol>
                <a:gridCol w="1730608">
                  <a:extLst>
                    <a:ext uri="{9D8B030D-6E8A-4147-A177-3AD203B41FA5}">
                      <a16:colId xmlns:a16="http://schemas.microsoft.com/office/drawing/2014/main" val="20001"/>
                    </a:ext>
                  </a:extLst>
                </a:gridCol>
                <a:gridCol w="2076730">
                  <a:extLst>
                    <a:ext uri="{9D8B030D-6E8A-4147-A177-3AD203B41FA5}">
                      <a16:colId xmlns:a16="http://schemas.microsoft.com/office/drawing/2014/main" val="20002"/>
                    </a:ext>
                  </a:extLst>
                </a:gridCol>
              </a:tblGrid>
              <a:tr h="394607">
                <a:tc>
                  <a:txBody>
                    <a:bodyPr/>
                    <a:lstStyle/>
                    <a:p>
                      <a:pPr algn="ctr">
                        <a:spcAft>
                          <a:spcPts val="0"/>
                        </a:spcAft>
                      </a:pPr>
                      <a:r>
                        <a:rPr lang="zh-CN" sz="1800" kern="0" dirty="0">
                          <a:effectLst/>
                        </a:rPr>
                        <a:t>网页</a:t>
                      </a:r>
                      <a:r>
                        <a:rPr lang="en-US" sz="1800" kern="0" dirty="0">
                          <a:effectLst/>
                        </a:rPr>
                        <a:t>ID</a:t>
                      </a:r>
                      <a:endParaRPr lang="zh-CN" sz="1800" kern="100" dirty="0">
                        <a:effectLst/>
                        <a:latin typeface="Times New Roman" panose="02020603050405020304"/>
                        <a:ea typeface="宋体" panose="02010600030101010101" pitchFamily="2" charset="-122"/>
                        <a:cs typeface="Times New Roman" panose="02020603050405020304"/>
                      </a:endParaRPr>
                    </a:p>
                  </a:txBody>
                  <a:tcPr marL="45739" marR="45739" marT="0" marB="0" anchor="ctr"/>
                </a:tc>
                <a:tc>
                  <a:txBody>
                    <a:bodyPr/>
                    <a:lstStyle/>
                    <a:p>
                      <a:pPr algn="ctr">
                        <a:spcAft>
                          <a:spcPts val="0"/>
                        </a:spcAft>
                      </a:pPr>
                      <a:r>
                        <a:rPr lang="zh-CN" sz="1800" kern="0">
                          <a:effectLst/>
                        </a:rPr>
                        <a:t>总数</a:t>
                      </a:r>
                      <a:endParaRPr lang="zh-CN" sz="1800" kern="100">
                        <a:effectLst/>
                        <a:latin typeface="Times New Roman" panose="02020603050405020304"/>
                        <a:ea typeface="宋体" panose="02010600030101010101" pitchFamily="2" charset="-122"/>
                        <a:cs typeface="Times New Roman" panose="02020603050405020304"/>
                      </a:endParaRPr>
                    </a:p>
                  </a:txBody>
                  <a:tcPr marL="45739" marR="45739" marT="0" marB="0" anchor="ctr"/>
                </a:tc>
                <a:tc>
                  <a:txBody>
                    <a:bodyPr/>
                    <a:lstStyle/>
                    <a:p>
                      <a:pPr algn="ctr">
                        <a:spcAft>
                          <a:spcPts val="0"/>
                        </a:spcAft>
                      </a:pPr>
                      <a:r>
                        <a:rPr lang="zh-CN" sz="1800" kern="0">
                          <a:effectLst/>
                        </a:rPr>
                        <a:t>占比</a:t>
                      </a:r>
                      <a:endParaRPr lang="zh-CN" sz="1800" kern="100">
                        <a:effectLst/>
                        <a:latin typeface="Times New Roman" panose="02020603050405020304"/>
                        <a:ea typeface="宋体" panose="02010600030101010101" pitchFamily="2" charset="-122"/>
                        <a:cs typeface="Times New Roman" panose="02020603050405020304"/>
                      </a:endParaRPr>
                    </a:p>
                  </a:txBody>
                  <a:tcPr marL="45739" marR="45739" marT="0" marB="0" anchor="ctr"/>
                </a:tc>
                <a:extLst>
                  <a:ext uri="{0D108BD9-81ED-4DB2-BD59-A6C34878D82A}">
                    <a16:rowId xmlns:a16="http://schemas.microsoft.com/office/drawing/2014/main" val="10000"/>
                  </a:ext>
                </a:extLst>
              </a:tr>
              <a:tr h="394607">
                <a:tc>
                  <a:txBody>
                    <a:bodyPr/>
                    <a:lstStyle/>
                    <a:p>
                      <a:pPr algn="ctr">
                        <a:spcAft>
                          <a:spcPts val="0"/>
                        </a:spcAft>
                      </a:pPr>
                      <a:r>
                        <a:rPr lang="en-US" sz="1800" kern="0">
                          <a:effectLst/>
                        </a:rPr>
                        <a:t>199</a:t>
                      </a:r>
                      <a:endParaRPr lang="zh-CN" sz="1800" kern="100">
                        <a:effectLst/>
                        <a:latin typeface="Times New Roman" panose="02020603050405020304"/>
                        <a:ea typeface="宋体" panose="02010600030101010101" pitchFamily="2" charset="-122"/>
                        <a:cs typeface="Times New Roman" panose="02020603050405020304"/>
                      </a:endParaRPr>
                    </a:p>
                  </a:txBody>
                  <a:tcPr marL="45739" marR="45739" marT="0" marB="0" anchor="ctr"/>
                </a:tc>
                <a:tc>
                  <a:txBody>
                    <a:bodyPr/>
                    <a:lstStyle/>
                    <a:p>
                      <a:pPr algn="ctr">
                        <a:spcAft>
                          <a:spcPts val="0"/>
                        </a:spcAft>
                      </a:pPr>
                      <a:r>
                        <a:rPr lang="en-US" sz="1800" kern="0">
                          <a:effectLst/>
                        </a:rPr>
                        <a:t>117124</a:t>
                      </a:r>
                      <a:endParaRPr lang="zh-CN" sz="1800" kern="100">
                        <a:effectLst/>
                        <a:latin typeface="Times New Roman" panose="02020603050405020304"/>
                        <a:ea typeface="宋体" panose="02010600030101010101" pitchFamily="2" charset="-122"/>
                        <a:cs typeface="Times New Roman" panose="02020603050405020304"/>
                      </a:endParaRPr>
                    </a:p>
                  </a:txBody>
                  <a:tcPr marL="45739" marR="45739" marT="0" marB="0" anchor="ctr"/>
                </a:tc>
                <a:tc>
                  <a:txBody>
                    <a:bodyPr/>
                    <a:lstStyle/>
                    <a:p>
                      <a:pPr algn="ctr">
                        <a:spcAft>
                          <a:spcPts val="0"/>
                        </a:spcAft>
                      </a:pPr>
                      <a:r>
                        <a:rPr lang="en-US" sz="1800" kern="0">
                          <a:effectLst/>
                        </a:rPr>
                        <a:t>71.23%</a:t>
                      </a:r>
                      <a:endParaRPr lang="zh-CN" sz="1800" kern="100">
                        <a:effectLst/>
                        <a:latin typeface="Times New Roman" panose="02020603050405020304"/>
                        <a:ea typeface="宋体" panose="02010600030101010101" pitchFamily="2" charset="-122"/>
                        <a:cs typeface="Times New Roman" panose="02020603050405020304"/>
                      </a:endParaRPr>
                    </a:p>
                  </a:txBody>
                  <a:tcPr marL="45739" marR="45739" marT="0" marB="0" anchor="ctr"/>
                </a:tc>
                <a:extLst>
                  <a:ext uri="{0D108BD9-81ED-4DB2-BD59-A6C34878D82A}">
                    <a16:rowId xmlns:a16="http://schemas.microsoft.com/office/drawing/2014/main" val="10001"/>
                  </a:ext>
                </a:extLst>
              </a:tr>
              <a:tr h="394607">
                <a:tc>
                  <a:txBody>
                    <a:bodyPr/>
                    <a:lstStyle/>
                    <a:p>
                      <a:pPr algn="ctr">
                        <a:spcAft>
                          <a:spcPts val="0"/>
                        </a:spcAft>
                      </a:pPr>
                      <a:r>
                        <a:rPr lang="en-US" sz="1800" kern="0">
                          <a:effectLst/>
                        </a:rPr>
                        <a:t>107</a:t>
                      </a:r>
                      <a:endParaRPr lang="zh-CN" sz="1800" kern="100">
                        <a:effectLst/>
                        <a:latin typeface="Times New Roman" panose="02020603050405020304"/>
                        <a:ea typeface="宋体" panose="02010600030101010101" pitchFamily="2" charset="-122"/>
                        <a:cs typeface="Times New Roman" panose="02020603050405020304"/>
                      </a:endParaRPr>
                    </a:p>
                  </a:txBody>
                  <a:tcPr marL="45739" marR="45739" marT="0" marB="0" anchor="ctr"/>
                </a:tc>
                <a:tc>
                  <a:txBody>
                    <a:bodyPr/>
                    <a:lstStyle/>
                    <a:p>
                      <a:pPr algn="ctr">
                        <a:spcAft>
                          <a:spcPts val="0"/>
                        </a:spcAft>
                      </a:pPr>
                      <a:r>
                        <a:rPr lang="en-US" sz="1800" kern="0">
                          <a:effectLst/>
                        </a:rPr>
                        <a:t>17843</a:t>
                      </a:r>
                      <a:endParaRPr lang="zh-CN" sz="1800" kern="100">
                        <a:effectLst/>
                        <a:latin typeface="Times New Roman" panose="02020603050405020304"/>
                        <a:ea typeface="宋体" panose="02010600030101010101" pitchFamily="2" charset="-122"/>
                        <a:cs typeface="Times New Roman" panose="02020603050405020304"/>
                      </a:endParaRPr>
                    </a:p>
                  </a:txBody>
                  <a:tcPr marL="45739" marR="45739" marT="0" marB="0" anchor="ctr"/>
                </a:tc>
                <a:tc>
                  <a:txBody>
                    <a:bodyPr/>
                    <a:lstStyle/>
                    <a:p>
                      <a:pPr algn="ctr">
                        <a:spcAft>
                          <a:spcPts val="0"/>
                        </a:spcAft>
                      </a:pPr>
                      <a:r>
                        <a:rPr lang="en-US" sz="1800" kern="0">
                          <a:effectLst/>
                        </a:rPr>
                        <a:t>10.85%</a:t>
                      </a:r>
                      <a:endParaRPr lang="zh-CN" sz="1800" kern="100">
                        <a:effectLst/>
                        <a:latin typeface="Times New Roman" panose="02020603050405020304"/>
                        <a:ea typeface="宋体" panose="02010600030101010101" pitchFamily="2" charset="-122"/>
                        <a:cs typeface="Times New Roman" panose="02020603050405020304"/>
                      </a:endParaRPr>
                    </a:p>
                  </a:txBody>
                  <a:tcPr marL="45739" marR="45739" marT="0" marB="0" anchor="ctr"/>
                </a:tc>
                <a:extLst>
                  <a:ext uri="{0D108BD9-81ED-4DB2-BD59-A6C34878D82A}">
                    <a16:rowId xmlns:a16="http://schemas.microsoft.com/office/drawing/2014/main" val="10002"/>
                  </a:ext>
                </a:extLst>
              </a:tr>
              <a:tr h="394607">
                <a:tc>
                  <a:txBody>
                    <a:bodyPr/>
                    <a:lstStyle/>
                    <a:p>
                      <a:pPr algn="ctr">
                        <a:spcAft>
                          <a:spcPts val="0"/>
                        </a:spcAft>
                      </a:pPr>
                      <a:r>
                        <a:rPr lang="en-US" sz="1800" kern="0">
                          <a:effectLst/>
                        </a:rPr>
                        <a:t>102</a:t>
                      </a:r>
                      <a:endParaRPr lang="zh-CN" sz="1800" kern="100">
                        <a:effectLst/>
                        <a:latin typeface="Times New Roman" panose="02020603050405020304"/>
                        <a:ea typeface="宋体" panose="02010600030101010101" pitchFamily="2" charset="-122"/>
                        <a:cs typeface="Times New Roman" panose="02020603050405020304"/>
                      </a:endParaRPr>
                    </a:p>
                  </a:txBody>
                  <a:tcPr marL="45739" marR="45739" marT="0" marB="0" anchor="ctr"/>
                </a:tc>
                <a:tc>
                  <a:txBody>
                    <a:bodyPr/>
                    <a:lstStyle/>
                    <a:p>
                      <a:pPr algn="ctr">
                        <a:spcAft>
                          <a:spcPts val="0"/>
                        </a:spcAft>
                      </a:pPr>
                      <a:r>
                        <a:rPr lang="en-US" sz="1800" kern="0">
                          <a:effectLst/>
                        </a:rPr>
                        <a:t>17357</a:t>
                      </a:r>
                      <a:endParaRPr lang="zh-CN" sz="1800" kern="100">
                        <a:effectLst/>
                        <a:latin typeface="Times New Roman" panose="02020603050405020304"/>
                        <a:ea typeface="宋体" panose="02010600030101010101" pitchFamily="2" charset="-122"/>
                        <a:cs typeface="Times New Roman" panose="02020603050405020304"/>
                      </a:endParaRPr>
                    </a:p>
                  </a:txBody>
                  <a:tcPr marL="45739" marR="45739" marT="0" marB="0" anchor="ctr"/>
                </a:tc>
                <a:tc>
                  <a:txBody>
                    <a:bodyPr/>
                    <a:lstStyle/>
                    <a:p>
                      <a:pPr algn="ctr">
                        <a:spcAft>
                          <a:spcPts val="0"/>
                        </a:spcAft>
                      </a:pPr>
                      <a:r>
                        <a:rPr lang="en-US" sz="1800" kern="0">
                          <a:effectLst/>
                        </a:rPr>
                        <a:t>10.55%</a:t>
                      </a:r>
                      <a:endParaRPr lang="zh-CN" sz="1800" kern="100">
                        <a:effectLst/>
                        <a:latin typeface="Times New Roman" panose="02020603050405020304"/>
                        <a:ea typeface="宋体" panose="02010600030101010101" pitchFamily="2" charset="-122"/>
                        <a:cs typeface="Times New Roman" panose="02020603050405020304"/>
                      </a:endParaRPr>
                    </a:p>
                  </a:txBody>
                  <a:tcPr marL="45739" marR="45739" marT="0" marB="0" anchor="ctr"/>
                </a:tc>
                <a:extLst>
                  <a:ext uri="{0D108BD9-81ED-4DB2-BD59-A6C34878D82A}">
                    <a16:rowId xmlns:a16="http://schemas.microsoft.com/office/drawing/2014/main" val="10003"/>
                  </a:ext>
                </a:extLst>
              </a:tr>
              <a:tr h="394607">
                <a:tc>
                  <a:txBody>
                    <a:bodyPr/>
                    <a:lstStyle/>
                    <a:p>
                      <a:pPr algn="ctr">
                        <a:spcAft>
                          <a:spcPts val="0"/>
                        </a:spcAft>
                      </a:pPr>
                      <a:r>
                        <a:rPr lang="en-US" sz="1800" kern="0">
                          <a:effectLst/>
                        </a:rPr>
                        <a:t>101</a:t>
                      </a:r>
                      <a:endParaRPr lang="zh-CN" sz="1800" kern="100">
                        <a:effectLst/>
                        <a:latin typeface="Times New Roman" panose="02020603050405020304"/>
                        <a:ea typeface="宋体" panose="02010600030101010101" pitchFamily="2" charset="-122"/>
                        <a:cs typeface="Times New Roman" panose="02020603050405020304"/>
                      </a:endParaRPr>
                    </a:p>
                  </a:txBody>
                  <a:tcPr marL="45739" marR="45739" marT="0" marB="0" anchor="ctr"/>
                </a:tc>
                <a:tc>
                  <a:txBody>
                    <a:bodyPr/>
                    <a:lstStyle/>
                    <a:p>
                      <a:pPr algn="ctr">
                        <a:spcAft>
                          <a:spcPts val="0"/>
                        </a:spcAft>
                      </a:pPr>
                      <a:r>
                        <a:rPr lang="en-US" sz="1800" kern="0">
                          <a:effectLst/>
                        </a:rPr>
                        <a:t>7130</a:t>
                      </a:r>
                      <a:endParaRPr lang="zh-CN" sz="1800" kern="100">
                        <a:effectLst/>
                        <a:latin typeface="Times New Roman" panose="02020603050405020304"/>
                        <a:ea typeface="宋体" panose="02010600030101010101" pitchFamily="2" charset="-122"/>
                        <a:cs typeface="Times New Roman" panose="02020603050405020304"/>
                      </a:endParaRPr>
                    </a:p>
                  </a:txBody>
                  <a:tcPr marL="45739" marR="45739" marT="0" marB="0" anchor="ctr"/>
                </a:tc>
                <a:tc>
                  <a:txBody>
                    <a:bodyPr/>
                    <a:lstStyle/>
                    <a:p>
                      <a:pPr algn="ctr">
                        <a:spcAft>
                          <a:spcPts val="0"/>
                        </a:spcAft>
                      </a:pPr>
                      <a:r>
                        <a:rPr lang="en-US" sz="1800" kern="0">
                          <a:effectLst/>
                        </a:rPr>
                        <a:t>4.34%</a:t>
                      </a:r>
                      <a:endParaRPr lang="zh-CN" sz="1800" kern="100">
                        <a:effectLst/>
                        <a:latin typeface="Times New Roman" panose="02020603050405020304"/>
                        <a:ea typeface="宋体" panose="02010600030101010101" pitchFamily="2" charset="-122"/>
                        <a:cs typeface="Times New Roman" panose="02020603050405020304"/>
                      </a:endParaRPr>
                    </a:p>
                  </a:txBody>
                  <a:tcPr marL="45739" marR="45739" marT="0" marB="0" anchor="ctr"/>
                </a:tc>
                <a:extLst>
                  <a:ext uri="{0D108BD9-81ED-4DB2-BD59-A6C34878D82A}">
                    <a16:rowId xmlns:a16="http://schemas.microsoft.com/office/drawing/2014/main" val="10004"/>
                  </a:ext>
                </a:extLst>
              </a:tr>
              <a:tr h="394607">
                <a:tc>
                  <a:txBody>
                    <a:bodyPr/>
                    <a:lstStyle/>
                    <a:p>
                      <a:pPr algn="ctr">
                        <a:spcAft>
                          <a:spcPts val="0"/>
                        </a:spcAft>
                      </a:pPr>
                      <a:r>
                        <a:rPr lang="en-US" sz="1800" kern="0">
                          <a:effectLst/>
                        </a:rPr>
                        <a:t>106</a:t>
                      </a:r>
                      <a:endParaRPr lang="zh-CN" sz="1800" kern="100">
                        <a:effectLst/>
                        <a:latin typeface="Times New Roman" panose="02020603050405020304"/>
                        <a:ea typeface="宋体" panose="02010600030101010101" pitchFamily="2" charset="-122"/>
                        <a:cs typeface="Times New Roman" panose="02020603050405020304"/>
                      </a:endParaRPr>
                    </a:p>
                  </a:txBody>
                  <a:tcPr marL="45739" marR="45739" marT="0" marB="0" anchor="ctr"/>
                </a:tc>
                <a:tc>
                  <a:txBody>
                    <a:bodyPr/>
                    <a:lstStyle/>
                    <a:p>
                      <a:pPr algn="ctr">
                        <a:spcAft>
                          <a:spcPts val="0"/>
                        </a:spcAft>
                      </a:pPr>
                      <a:r>
                        <a:rPr lang="en-US" sz="1800" kern="0">
                          <a:effectLst/>
                        </a:rPr>
                        <a:t>3957</a:t>
                      </a:r>
                      <a:endParaRPr lang="zh-CN" sz="1800" kern="100">
                        <a:effectLst/>
                        <a:latin typeface="Times New Roman" panose="02020603050405020304"/>
                        <a:ea typeface="宋体" panose="02010600030101010101" pitchFamily="2" charset="-122"/>
                        <a:cs typeface="Times New Roman" panose="02020603050405020304"/>
                      </a:endParaRPr>
                    </a:p>
                  </a:txBody>
                  <a:tcPr marL="45739" marR="45739" marT="0" marB="0" anchor="ctr"/>
                </a:tc>
                <a:tc>
                  <a:txBody>
                    <a:bodyPr/>
                    <a:lstStyle/>
                    <a:p>
                      <a:pPr algn="ctr">
                        <a:spcAft>
                          <a:spcPts val="0"/>
                        </a:spcAft>
                      </a:pPr>
                      <a:r>
                        <a:rPr lang="en-US" sz="1800" kern="0">
                          <a:effectLst/>
                        </a:rPr>
                        <a:t>2.41%</a:t>
                      </a:r>
                      <a:endParaRPr lang="zh-CN" sz="1800" kern="100">
                        <a:effectLst/>
                        <a:latin typeface="Times New Roman" panose="02020603050405020304"/>
                        <a:ea typeface="宋体" panose="02010600030101010101" pitchFamily="2" charset="-122"/>
                        <a:cs typeface="Times New Roman" panose="02020603050405020304"/>
                      </a:endParaRPr>
                    </a:p>
                  </a:txBody>
                  <a:tcPr marL="45739" marR="45739" marT="0" marB="0" anchor="ctr"/>
                </a:tc>
                <a:extLst>
                  <a:ext uri="{0D108BD9-81ED-4DB2-BD59-A6C34878D82A}">
                    <a16:rowId xmlns:a16="http://schemas.microsoft.com/office/drawing/2014/main" val="10005"/>
                  </a:ext>
                </a:extLst>
              </a:tr>
              <a:tr h="394607">
                <a:tc>
                  <a:txBody>
                    <a:bodyPr/>
                    <a:lstStyle/>
                    <a:p>
                      <a:pPr algn="ctr">
                        <a:spcAft>
                          <a:spcPts val="0"/>
                        </a:spcAft>
                      </a:pPr>
                      <a:r>
                        <a:rPr lang="en-US" sz="1800" kern="0">
                          <a:effectLst/>
                        </a:rPr>
                        <a:t>301</a:t>
                      </a:r>
                      <a:endParaRPr lang="zh-CN" sz="1800" kern="100">
                        <a:effectLst/>
                        <a:latin typeface="Times New Roman" panose="02020603050405020304"/>
                        <a:ea typeface="宋体" panose="02010600030101010101" pitchFamily="2" charset="-122"/>
                        <a:cs typeface="Times New Roman" panose="02020603050405020304"/>
                      </a:endParaRPr>
                    </a:p>
                  </a:txBody>
                  <a:tcPr marL="45739" marR="45739" marT="0" marB="0" anchor="ctr"/>
                </a:tc>
                <a:tc>
                  <a:txBody>
                    <a:bodyPr/>
                    <a:lstStyle/>
                    <a:p>
                      <a:pPr algn="ctr">
                        <a:spcAft>
                          <a:spcPts val="0"/>
                        </a:spcAft>
                      </a:pPr>
                      <a:r>
                        <a:rPr lang="en-US" sz="1800" kern="0">
                          <a:effectLst/>
                        </a:rPr>
                        <a:t>1018</a:t>
                      </a:r>
                      <a:endParaRPr lang="zh-CN" sz="1800" kern="100">
                        <a:effectLst/>
                        <a:latin typeface="Times New Roman" panose="02020603050405020304"/>
                        <a:ea typeface="宋体" panose="02010600030101010101" pitchFamily="2" charset="-122"/>
                        <a:cs typeface="Times New Roman" panose="02020603050405020304"/>
                      </a:endParaRPr>
                    </a:p>
                  </a:txBody>
                  <a:tcPr marL="45739" marR="45739" marT="0" marB="0" anchor="ctr"/>
                </a:tc>
                <a:tc>
                  <a:txBody>
                    <a:bodyPr/>
                    <a:lstStyle/>
                    <a:p>
                      <a:pPr algn="ctr">
                        <a:spcAft>
                          <a:spcPts val="0"/>
                        </a:spcAft>
                      </a:pPr>
                      <a:r>
                        <a:rPr lang="en-US" sz="1800" kern="0" dirty="0">
                          <a:effectLst/>
                        </a:rPr>
                        <a:t>0.62%</a:t>
                      </a:r>
                      <a:endParaRPr lang="zh-CN" sz="1800" kern="100" dirty="0">
                        <a:effectLst/>
                        <a:latin typeface="Times New Roman" panose="02020603050405020304"/>
                        <a:ea typeface="宋体" panose="02010600030101010101" pitchFamily="2" charset="-122"/>
                        <a:cs typeface="Times New Roman" panose="02020603050405020304"/>
                      </a:endParaRPr>
                    </a:p>
                  </a:txBody>
                  <a:tcPr marL="45739" marR="45739"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119188"/>
            <a:ext cx="11107738" cy="500538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第一步：分析网页类型</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综合以上分析，得到一些与分析目标无关数据的规则，记录这些规则，有利于在数据清洗阶段对数据进行清洗操作。</a:t>
            </a:r>
          </a:p>
          <a:p>
            <a:pPr marL="362585" marR="0" lvl="0" indent="-362585" algn="l" defTabSz="914400" rtl="0" eaLnBrk="0" fontAlgn="base" latinLnBrk="0" hangingPunct="0">
              <a:lnSpc>
                <a:spcPct val="150000"/>
              </a:lnSpc>
              <a:spcBef>
                <a:spcPts val="6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咨询发布成功页面。</a:t>
            </a:r>
          </a:p>
          <a:p>
            <a:pPr marL="362585" marR="0" lvl="0" indent="-362585" algn="l" defTabSz="914400" rtl="0" eaLnBrk="0" fontAlgn="base" latinLnBrk="0" hangingPunct="0">
              <a:lnSpc>
                <a:spcPct val="150000"/>
              </a:lnSpc>
              <a:spcBef>
                <a:spcPts val="6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中间类型网页（带有</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midques</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_</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关键字）。</a:t>
            </a:r>
          </a:p>
          <a:p>
            <a:pPr marL="362585" marR="0" lvl="0" indent="-362585" algn="l" defTabSz="914400" rtl="0" eaLnBrk="0" fontAlgn="base" latinLnBrk="0" hangingPunct="0">
              <a:lnSpc>
                <a:spcPct val="150000"/>
              </a:lnSpc>
              <a:spcBef>
                <a:spcPts val="6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网址中带有“</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类型，无法还原其本身类型的快搜网页。</a:t>
            </a:r>
          </a:p>
          <a:p>
            <a:pPr marL="362585" marR="0" lvl="0" indent="-362585" algn="l" defTabSz="914400" rtl="0" eaLnBrk="0" fontAlgn="base" latinLnBrk="0" hangingPunct="0">
              <a:lnSpc>
                <a:spcPct val="150000"/>
              </a:lnSpc>
              <a:spcBef>
                <a:spcPts val="6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重复数据（同一时间同一用户，访问相同网页）。</a:t>
            </a:r>
          </a:p>
          <a:p>
            <a:pPr marL="362585" marR="0" lvl="0" indent="-362585" algn="l" defTabSz="914400" rtl="0" eaLnBrk="0" fontAlgn="base" latinLnBrk="0" hangingPunct="0">
              <a:lnSpc>
                <a:spcPct val="150000"/>
              </a:lnSpc>
              <a:spcBef>
                <a:spcPts val="6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其他类别的数据（主网址不包含关键字）。</a:t>
            </a:r>
          </a:p>
          <a:p>
            <a:pPr marL="362585" marR="0" lvl="0" indent="-362585" algn="l" defTabSz="914400" rtl="0" eaLnBrk="0" fontAlgn="base" latinLnBrk="0" hangingPunct="0">
              <a:lnSpc>
                <a:spcPct val="150000"/>
              </a:lnSpc>
              <a:spcBef>
                <a:spcPts val="6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无点击“</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.html”</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行为的用户记录。</a:t>
            </a:r>
          </a:p>
          <a:p>
            <a:pPr marL="362585" marR="0" lvl="0" indent="-362585" algn="l" defTabSz="914400" rtl="0" eaLnBrk="0" fontAlgn="base" latinLnBrk="0" hangingPunct="0">
              <a:lnSpc>
                <a:spcPct val="150000"/>
              </a:lnSpc>
              <a:spcBef>
                <a:spcPts val="6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律师的行为记录（通过快车</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律师助手判断）。</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77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6" name="矩形 5"/>
          <p:cNvSpPr/>
          <p:nvPr/>
        </p:nvSpPr>
        <p:spPr>
          <a:xfrm>
            <a:off x="482600" y="1081088"/>
            <a:ext cx="11199813" cy="1003300"/>
          </a:xfrm>
          <a:prstGeom prst="rect">
            <a:avLst/>
          </a:prstGeom>
        </p:spPr>
        <p:txBody>
          <a:bodyPr>
            <a:spAutoFit/>
          </a:bodyPr>
          <a:lstStyle/>
          <a:p>
            <a:pPr marL="0" marR="0" lvl="0" indent="0" algn="l" defTabSz="914400" rtl="0" eaLnBrk="0" fontAlgn="base" latinLnBrk="0" hangingPunct="0">
              <a:lnSpc>
                <a:spcPct val="150000"/>
              </a:lnSpc>
              <a:spcBef>
                <a:spcPts val="1000"/>
              </a:spcBef>
              <a:spcAft>
                <a:spcPct val="0"/>
              </a:spcAft>
              <a:buClr>
                <a:srgbClr val="032089"/>
              </a:buClr>
              <a:buSzTx/>
              <a:buFontTx/>
              <a:buNone/>
              <a:defRPr/>
            </a:pPr>
            <a:r>
              <a:rPr kumimoji="1"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第二步：分析网页点击次数</a:t>
            </a:r>
            <a:endParaRPr kumimoji="1"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Tx/>
              <a:buNone/>
              <a:defRPr/>
            </a:pPr>
            <a:r>
              <a:rPr kumimoji="1"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统计原始数据用户浏览网页次数的情况，结果如表所示。其中，浏览</a:t>
            </a:r>
            <a:r>
              <a:rPr kumimoji="1"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次的用户最多，占所有用户</a:t>
            </a:r>
            <a:r>
              <a:rPr kumimoji="1"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58%</a:t>
            </a:r>
            <a:r>
              <a:rPr kumimoji="1"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左右。</a:t>
            </a:r>
            <a:endParaRPr kumimoji="1"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2" name="表格 1"/>
          <p:cNvGraphicFramePr>
            <a:graphicFrameLocks noGrp="1"/>
          </p:cNvGraphicFramePr>
          <p:nvPr/>
        </p:nvGraphicFramePr>
        <p:xfrm>
          <a:off x="2357438" y="2300288"/>
          <a:ext cx="8010525" cy="3997325"/>
        </p:xfrm>
        <a:graphic>
          <a:graphicData uri="http://schemas.openxmlformats.org/drawingml/2006/table">
            <a:tbl>
              <a:tblPr firstRow="1" firstCol="1" bandRow="1">
                <a:tableStyleId>{5C22544A-7EE6-4342-B048-85BDC9FD1C3A}</a:tableStyleId>
              </a:tblPr>
              <a:tblGrid>
                <a:gridCol w="2672311">
                  <a:extLst>
                    <a:ext uri="{9D8B030D-6E8A-4147-A177-3AD203B41FA5}">
                      <a16:colId xmlns:a16="http://schemas.microsoft.com/office/drawing/2014/main" val="20000"/>
                    </a:ext>
                  </a:extLst>
                </a:gridCol>
                <a:gridCol w="2669107">
                  <a:extLst>
                    <a:ext uri="{9D8B030D-6E8A-4147-A177-3AD203B41FA5}">
                      <a16:colId xmlns:a16="http://schemas.microsoft.com/office/drawing/2014/main" val="20001"/>
                    </a:ext>
                  </a:extLst>
                </a:gridCol>
                <a:gridCol w="2669107">
                  <a:extLst>
                    <a:ext uri="{9D8B030D-6E8A-4147-A177-3AD203B41FA5}">
                      <a16:colId xmlns:a16="http://schemas.microsoft.com/office/drawing/2014/main" val="20002"/>
                    </a:ext>
                  </a:extLst>
                </a:gridCol>
              </a:tblGrid>
              <a:tr h="444147">
                <a:tc>
                  <a:txBody>
                    <a:bodyPr/>
                    <a:lstStyle/>
                    <a:p>
                      <a:pPr algn="ctr">
                        <a:spcAft>
                          <a:spcPts val="0"/>
                        </a:spcAft>
                      </a:pPr>
                      <a:r>
                        <a:rPr lang="zh-CN" sz="1800" kern="100">
                          <a:effectLst/>
                        </a:rPr>
                        <a:t>点击次数</a:t>
                      </a:r>
                      <a:endParaRPr lang="zh-CN" sz="1800" kern="100">
                        <a:effectLst/>
                        <a:latin typeface="Times New Roman" panose="02020603050405020304"/>
                        <a:ea typeface="宋体" panose="02010600030101010101" pitchFamily="2" charset="-122"/>
                        <a:cs typeface="Times New Roman" panose="02020603050405020304"/>
                      </a:endParaRPr>
                    </a:p>
                  </a:txBody>
                  <a:tcPr marL="4232" marR="4232" marT="4233" marB="0" anchor="ctr"/>
                </a:tc>
                <a:tc>
                  <a:txBody>
                    <a:bodyPr/>
                    <a:lstStyle/>
                    <a:p>
                      <a:pPr algn="ctr">
                        <a:spcAft>
                          <a:spcPts val="0"/>
                        </a:spcAft>
                      </a:pPr>
                      <a:r>
                        <a:rPr lang="zh-CN" sz="1800" kern="100">
                          <a:effectLst/>
                        </a:rPr>
                        <a:t>用户数</a:t>
                      </a:r>
                      <a:endParaRPr lang="zh-CN" sz="1800" kern="100">
                        <a:effectLst/>
                        <a:latin typeface="Times New Roman" panose="02020603050405020304"/>
                        <a:ea typeface="宋体" panose="02010600030101010101" pitchFamily="2" charset="-122"/>
                        <a:cs typeface="Times New Roman" panose="02020603050405020304"/>
                      </a:endParaRPr>
                    </a:p>
                  </a:txBody>
                  <a:tcPr marL="4232" marR="4232" marT="4233" marB="0" anchor="ctr"/>
                </a:tc>
                <a:tc>
                  <a:txBody>
                    <a:bodyPr/>
                    <a:lstStyle/>
                    <a:p>
                      <a:pPr algn="ctr">
                        <a:spcAft>
                          <a:spcPts val="0"/>
                        </a:spcAft>
                      </a:pPr>
                      <a:r>
                        <a:rPr lang="zh-CN" sz="1800" kern="100">
                          <a:effectLst/>
                        </a:rPr>
                        <a:t>占比</a:t>
                      </a:r>
                      <a:endParaRPr lang="zh-CN" sz="1800" kern="100">
                        <a:effectLst/>
                        <a:latin typeface="Times New Roman" panose="02020603050405020304"/>
                        <a:ea typeface="宋体" panose="02010600030101010101" pitchFamily="2" charset="-122"/>
                        <a:cs typeface="Times New Roman" panose="02020603050405020304"/>
                      </a:endParaRPr>
                    </a:p>
                  </a:txBody>
                  <a:tcPr marL="4232" marR="4232" marT="4233" marB="0" anchor="ctr"/>
                </a:tc>
                <a:extLst>
                  <a:ext uri="{0D108BD9-81ED-4DB2-BD59-A6C34878D82A}">
                    <a16:rowId xmlns:a16="http://schemas.microsoft.com/office/drawing/2014/main" val="10000"/>
                  </a:ext>
                </a:extLst>
              </a:tr>
              <a:tr h="444147">
                <a:tc>
                  <a:txBody>
                    <a:bodyPr/>
                    <a:lstStyle/>
                    <a:p>
                      <a:pPr algn="ctr">
                        <a:spcAft>
                          <a:spcPts val="0"/>
                        </a:spcAft>
                      </a:pPr>
                      <a:r>
                        <a:rPr lang="en-US" sz="1800" kern="100">
                          <a:effectLst/>
                        </a:rPr>
                        <a:t>1</a:t>
                      </a:r>
                      <a:endParaRPr lang="zh-CN" sz="1800" kern="100">
                        <a:effectLst/>
                        <a:latin typeface="Times New Roman" panose="02020603050405020304"/>
                        <a:ea typeface="宋体" panose="02010600030101010101" pitchFamily="2" charset="-122"/>
                        <a:cs typeface="Times New Roman" panose="02020603050405020304"/>
                      </a:endParaRPr>
                    </a:p>
                  </a:txBody>
                  <a:tcPr marL="4232" marR="4232" marT="4233" marB="0" anchor="ctr"/>
                </a:tc>
                <a:tc>
                  <a:txBody>
                    <a:bodyPr/>
                    <a:lstStyle/>
                    <a:p>
                      <a:pPr algn="ctr">
                        <a:spcAft>
                          <a:spcPts val="0"/>
                        </a:spcAft>
                      </a:pPr>
                      <a:r>
                        <a:rPr lang="en-US" sz="1800" kern="100">
                          <a:effectLst/>
                        </a:rPr>
                        <a:t>132131</a:t>
                      </a:r>
                      <a:endParaRPr lang="zh-CN" sz="1800" kern="100">
                        <a:effectLst/>
                        <a:latin typeface="Times New Roman" panose="02020603050405020304"/>
                        <a:ea typeface="宋体" panose="02010600030101010101" pitchFamily="2" charset="-122"/>
                        <a:cs typeface="Times New Roman" panose="02020603050405020304"/>
                      </a:endParaRPr>
                    </a:p>
                  </a:txBody>
                  <a:tcPr marL="4232" marR="4232" marT="4233" marB="0" anchor="ctr"/>
                </a:tc>
                <a:tc>
                  <a:txBody>
                    <a:bodyPr/>
                    <a:lstStyle/>
                    <a:p>
                      <a:pPr algn="ctr">
                        <a:spcAft>
                          <a:spcPts val="0"/>
                        </a:spcAft>
                      </a:pPr>
                      <a:r>
                        <a:rPr lang="en-US" sz="1800" kern="100">
                          <a:effectLst/>
                        </a:rPr>
                        <a:t>57.41%</a:t>
                      </a:r>
                      <a:endParaRPr lang="zh-CN" sz="1800" kern="100">
                        <a:effectLst/>
                        <a:latin typeface="Times New Roman" panose="02020603050405020304"/>
                        <a:ea typeface="宋体" panose="02010600030101010101" pitchFamily="2" charset="-122"/>
                        <a:cs typeface="Times New Roman" panose="02020603050405020304"/>
                      </a:endParaRPr>
                    </a:p>
                  </a:txBody>
                  <a:tcPr marL="4232" marR="4232" marT="4233" marB="0" anchor="ctr"/>
                </a:tc>
                <a:extLst>
                  <a:ext uri="{0D108BD9-81ED-4DB2-BD59-A6C34878D82A}">
                    <a16:rowId xmlns:a16="http://schemas.microsoft.com/office/drawing/2014/main" val="10001"/>
                  </a:ext>
                </a:extLst>
              </a:tr>
              <a:tr h="444147">
                <a:tc>
                  <a:txBody>
                    <a:bodyPr/>
                    <a:lstStyle/>
                    <a:p>
                      <a:pPr algn="ctr">
                        <a:spcAft>
                          <a:spcPts val="0"/>
                        </a:spcAft>
                      </a:pPr>
                      <a:r>
                        <a:rPr lang="en-US" sz="1800" kern="100">
                          <a:effectLst/>
                        </a:rPr>
                        <a:t>2</a:t>
                      </a:r>
                      <a:endParaRPr lang="zh-CN" sz="1800" kern="100">
                        <a:effectLst/>
                        <a:latin typeface="Times New Roman" panose="02020603050405020304"/>
                        <a:ea typeface="宋体" panose="02010600030101010101" pitchFamily="2" charset="-122"/>
                        <a:cs typeface="Times New Roman" panose="02020603050405020304"/>
                      </a:endParaRPr>
                    </a:p>
                  </a:txBody>
                  <a:tcPr marL="4232" marR="4232" marT="4233" marB="0" anchor="ctr"/>
                </a:tc>
                <a:tc>
                  <a:txBody>
                    <a:bodyPr/>
                    <a:lstStyle/>
                    <a:p>
                      <a:pPr algn="ctr">
                        <a:spcAft>
                          <a:spcPts val="0"/>
                        </a:spcAft>
                      </a:pPr>
                      <a:r>
                        <a:rPr lang="en-US" sz="1800" kern="100">
                          <a:effectLst/>
                        </a:rPr>
                        <a:t>44175</a:t>
                      </a:r>
                      <a:endParaRPr lang="zh-CN" sz="1800" kern="100">
                        <a:effectLst/>
                        <a:latin typeface="Times New Roman" panose="02020603050405020304"/>
                        <a:ea typeface="宋体" panose="02010600030101010101" pitchFamily="2" charset="-122"/>
                        <a:cs typeface="Times New Roman" panose="02020603050405020304"/>
                      </a:endParaRPr>
                    </a:p>
                  </a:txBody>
                  <a:tcPr marL="4232" marR="4232" marT="4233" marB="0" anchor="ctr"/>
                </a:tc>
                <a:tc>
                  <a:txBody>
                    <a:bodyPr/>
                    <a:lstStyle/>
                    <a:p>
                      <a:pPr algn="ctr">
                        <a:spcAft>
                          <a:spcPts val="0"/>
                        </a:spcAft>
                      </a:pPr>
                      <a:r>
                        <a:rPr lang="en-US" sz="1800" kern="100">
                          <a:effectLst/>
                        </a:rPr>
                        <a:t>19.19%</a:t>
                      </a:r>
                      <a:endParaRPr lang="zh-CN" sz="1800" kern="100">
                        <a:effectLst/>
                        <a:latin typeface="Times New Roman" panose="02020603050405020304"/>
                        <a:ea typeface="宋体" panose="02010600030101010101" pitchFamily="2" charset="-122"/>
                        <a:cs typeface="Times New Roman" panose="02020603050405020304"/>
                      </a:endParaRPr>
                    </a:p>
                  </a:txBody>
                  <a:tcPr marL="4232" marR="4232" marT="4233" marB="0" anchor="ctr"/>
                </a:tc>
                <a:extLst>
                  <a:ext uri="{0D108BD9-81ED-4DB2-BD59-A6C34878D82A}">
                    <a16:rowId xmlns:a16="http://schemas.microsoft.com/office/drawing/2014/main" val="10002"/>
                  </a:ext>
                </a:extLst>
              </a:tr>
              <a:tr h="444147">
                <a:tc>
                  <a:txBody>
                    <a:bodyPr/>
                    <a:lstStyle/>
                    <a:p>
                      <a:pPr algn="ctr">
                        <a:spcAft>
                          <a:spcPts val="0"/>
                        </a:spcAft>
                      </a:pPr>
                      <a:r>
                        <a:rPr lang="en-US" sz="1800" kern="100" dirty="0">
                          <a:effectLst/>
                        </a:rPr>
                        <a:t>3</a:t>
                      </a:r>
                      <a:endParaRPr lang="zh-CN" sz="1800" kern="100" dirty="0">
                        <a:effectLst/>
                        <a:latin typeface="Times New Roman" panose="02020603050405020304"/>
                        <a:ea typeface="宋体" panose="02010600030101010101" pitchFamily="2" charset="-122"/>
                        <a:cs typeface="Times New Roman" panose="02020603050405020304"/>
                      </a:endParaRPr>
                    </a:p>
                  </a:txBody>
                  <a:tcPr marL="4232" marR="4232" marT="4233" marB="0" anchor="ctr"/>
                </a:tc>
                <a:tc>
                  <a:txBody>
                    <a:bodyPr/>
                    <a:lstStyle/>
                    <a:p>
                      <a:pPr algn="ctr">
                        <a:spcAft>
                          <a:spcPts val="0"/>
                        </a:spcAft>
                      </a:pPr>
                      <a:r>
                        <a:rPr lang="en-US" sz="1800" kern="100">
                          <a:effectLst/>
                        </a:rPr>
                        <a:t>17573</a:t>
                      </a:r>
                      <a:endParaRPr lang="zh-CN" sz="1800" kern="100">
                        <a:effectLst/>
                        <a:latin typeface="Times New Roman" panose="02020603050405020304"/>
                        <a:ea typeface="宋体" panose="02010600030101010101" pitchFamily="2" charset="-122"/>
                        <a:cs typeface="Times New Roman" panose="02020603050405020304"/>
                      </a:endParaRPr>
                    </a:p>
                  </a:txBody>
                  <a:tcPr marL="4232" marR="4232" marT="4233" marB="0" anchor="ctr"/>
                </a:tc>
                <a:tc>
                  <a:txBody>
                    <a:bodyPr/>
                    <a:lstStyle/>
                    <a:p>
                      <a:pPr algn="ctr">
                        <a:spcAft>
                          <a:spcPts val="0"/>
                        </a:spcAft>
                      </a:pPr>
                      <a:r>
                        <a:rPr lang="en-US" sz="1800" kern="100">
                          <a:effectLst/>
                        </a:rPr>
                        <a:t>7.63%</a:t>
                      </a:r>
                      <a:endParaRPr lang="zh-CN" sz="1800" kern="100">
                        <a:effectLst/>
                        <a:latin typeface="Times New Roman" panose="02020603050405020304"/>
                        <a:ea typeface="宋体" panose="02010600030101010101" pitchFamily="2" charset="-122"/>
                        <a:cs typeface="Times New Roman" panose="02020603050405020304"/>
                      </a:endParaRPr>
                    </a:p>
                  </a:txBody>
                  <a:tcPr marL="4232" marR="4232" marT="4233" marB="0" anchor="ctr"/>
                </a:tc>
                <a:extLst>
                  <a:ext uri="{0D108BD9-81ED-4DB2-BD59-A6C34878D82A}">
                    <a16:rowId xmlns:a16="http://schemas.microsoft.com/office/drawing/2014/main" val="10003"/>
                  </a:ext>
                </a:extLst>
              </a:tr>
              <a:tr h="444147">
                <a:tc>
                  <a:txBody>
                    <a:bodyPr/>
                    <a:lstStyle/>
                    <a:p>
                      <a:pPr algn="ctr">
                        <a:spcAft>
                          <a:spcPts val="0"/>
                        </a:spcAft>
                      </a:pPr>
                      <a:r>
                        <a:rPr lang="en-US" sz="1800" kern="100">
                          <a:effectLst/>
                        </a:rPr>
                        <a:t>4</a:t>
                      </a:r>
                      <a:endParaRPr lang="zh-CN" sz="1800" kern="100">
                        <a:effectLst/>
                        <a:latin typeface="Times New Roman" panose="02020603050405020304"/>
                        <a:ea typeface="宋体" panose="02010600030101010101" pitchFamily="2" charset="-122"/>
                        <a:cs typeface="Times New Roman" panose="02020603050405020304"/>
                      </a:endParaRPr>
                    </a:p>
                  </a:txBody>
                  <a:tcPr marL="4232" marR="4232" marT="4233" marB="0" anchor="ctr"/>
                </a:tc>
                <a:tc>
                  <a:txBody>
                    <a:bodyPr/>
                    <a:lstStyle/>
                    <a:p>
                      <a:pPr algn="ctr">
                        <a:spcAft>
                          <a:spcPts val="0"/>
                        </a:spcAft>
                      </a:pPr>
                      <a:r>
                        <a:rPr lang="en-US" sz="1800" kern="100">
                          <a:effectLst/>
                        </a:rPr>
                        <a:t>10156</a:t>
                      </a:r>
                      <a:endParaRPr lang="zh-CN" sz="1800" kern="100">
                        <a:effectLst/>
                        <a:latin typeface="Times New Roman" panose="02020603050405020304"/>
                        <a:ea typeface="宋体" panose="02010600030101010101" pitchFamily="2" charset="-122"/>
                        <a:cs typeface="Times New Roman" panose="02020603050405020304"/>
                      </a:endParaRPr>
                    </a:p>
                  </a:txBody>
                  <a:tcPr marL="4232" marR="4232" marT="4233" marB="0" anchor="ctr"/>
                </a:tc>
                <a:tc>
                  <a:txBody>
                    <a:bodyPr/>
                    <a:lstStyle/>
                    <a:p>
                      <a:pPr algn="ctr">
                        <a:spcAft>
                          <a:spcPts val="0"/>
                        </a:spcAft>
                      </a:pPr>
                      <a:r>
                        <a:rPr lang="en-US" sz="1800" kern="100">
                          <a:effectLst/>
                        </a:rPr>
                        <a:t>4.41%</a:t>
                      </a:r>
                      <a:endParaRPr lang="zh-CN" sz="1800" kern="100">
                        <a:effectLst/>
                        <a:latin typeface="Times New Roman" panose="02020603050405020304"/>
                        <a:ea typeface="宋体" panose="02010600030101010101" pitchFamily="2" charset="-122"/>
                        <a:cs typeface="Times New Roman" panose="02020603050405020304"/>
                      </a:endParaRPr>
                    </a:p>
                  </a:txBody>
                  <a:tcPr marL="4232" marR="4232" marT="4233" marB="0" anchor="ctr"/>
                </a:tc>
                <a:extLst>
                  <a:ext uri="{0D108BD9-81ED-4DB2-BD59-A6C34878D82A}">
                    <a16:rowId xmlns:a16="http://schemas.microsoft.com/office/drawing/2014/main" val="10004"/>
                  </a:ext>
                </a:extLst>
              </a:tr>
              <a:tr h="444147">
                <a:tc>
                  <a:txBody>
                    <a:bodyPr/>
                    <a:lstStyle/>
                    <a:p>
                      <a:pPr algn="ctr">
                        <a:spcAft>
                          <a:spcPts val="0"/>
                        </a:spcAft>
                      </a:pPr>
                      <a:r>
                        <a:rPr lang="en-US" sz="1800" kern="100">
                          <a:effectLst/>
                        </a:rPr>
                        <a:t>5</a:t>
                      </a:r>
                      <a:endParaRPr lang="zh-CN" sz="1800" kern="100">
                        <a:effectLst/>
                        <a:latin typeface="Times New Roman" panose="02020603050405020304"/>
                        <a:ea typeface="宋体" panose="02010600030101010101" pitchFamily="2" charset="-122"/>
                        <a:cs typeface="Times New Roman" panose="02020603050405020304"/>
                      </a:endParaRPr>
                    </a:p>
                  </a:txBody>
                  <a:tcPr marL="4232" marR="4232" marT="4233" marB="0" anchor="ctr"/>
                </a:tc>
                <a:tc>
                  <a:txBody>
                    <a:bodyPr/>
                    <a:lstStyle/>
                    <a:p>
                      <a:pPr algn="ctr">
                        <a:spcAft>
                          <a:spcPts val="0"/>
                        </a:spcAft>
                      </a:pPr>
                      <a:r>
                        <a:rPr lang="en-US" sz="1800" kern="100">
                          <a:effectLst/>
                        </a:rPr>
                        <a:t>5952</a:t>
                      </a:r>
                      <a:endParaRPr lang="zh-CN" sz="1800" kern="100">
                        <a:effectLst/>
                        <a:latin typeface="Times New Roman" panose="02020603050405020304"/>
                        <a:ea typeface="宋体" panose="02010600030101010101" pitchFamily="2" charset="-122"/>
                        <a:cs typeface="Times New Roman" panose="02020603050405020304"/>
                      </a:endParaRPr>
                    </a:p>
                  </a:txBody>
                  <a:tcPr marL="4232" marR="4232" marT="4233" marB="0" anchor="ctr"/>
                </a:tc>
                <a:tc>
                  <a:txBody>
                    <a:bodyPr/>
                    <a:lstStyle/>
                    <a:p>
                      <a:pPr algn="ctr">
                        <a:spcAft>
                          <a:spcPts val="0"/>
                        </a:spcAft>
                      </a:pPr>
                      <a:r>
                        <a:rPr lang="en-US" sz="1800" kern="100">
                          <a:effectLst/>
                        </a:rPr>
                        <a:t>2.59%</a:t>
                      </a:r>
                      <a:endParaRPr lang="zh-CN" sz="1800" kern="100">
                        <a:effectLst/>
                        <a:latin typeface="Times New Roman" panose="02020603050405020304"/>
                        <a:ea typeface="宋体" panose="02010600030101010101" pitchFamily="2" charset="-122"/>
                        <a:cs typeface="Times New Roman" panose="02020603050405020304"/>
                      </a:endParaRPr>
                    </a:p>
                  </a:txBody>
                  <a:tcPr marL="4232" marR="4232" marT="4233" marB="0" anchor="ctr"/>
                </a:tc>
                <a:extLst>
                  <a:ext uri="{0D108BD9-81ED-4DB2-BD59-A6C34878D82A}">
                    <a16:rowId xmlns:a16="http://schemas.microsoft.com/office/drawing/2014/main" val="10005"/>
                  </a:ext>
                </a:extLst>
              </a:tr>
              <a:tr h="444147">
                <a:tc>
                  <a:txBody>
                    <a:bodyPr/>
                    <a:lstStyle/>
                    <a:p>
                      <a:pPr algn="ctr">
                        <a:spcAft>
                          <a:spcPts val="0"/>
                        </a:spcAft>
                      </a:pPr>
                      <a:r>
                        <a:rPr lang="en-US" sz="1800" kern="100">
                          <a:effectLst/>
                        </a:rPr>
                        <a:t>6</a:t>
                      </a:r>
                      <a:endParaRPr lang="zh-CN" sz="1800" kern="100">
                        <a:effectLst/>
                        <a:latin typeface="Times New Roman" panose="02020603050405020304"/>
                        <a:ea typeface="宋体" panose="02010600030101010101" pitchFamily="2" charset="-122"/>
                        <a:cs typeface="Times New Roman" panose="02020603050405020304"/>
                      </a:endParaRPr>
                    </a:p>
                  </a:txBody>
                  <a:tcPr marL="4232" marR="4232" marT="4233" marB="0" anchor="ctr"/>
                </a:tc>
                <a:tc>
                  <a:txBody>
                    <a:bodyPr/>
                    <a:lstStyle/>
                    <a:p>
                      <a:pPr algn="ctr">
                        <a:spcAft>
                          <a:spcPts val="0"/>
                        </a:spcAft>
                      </a:pPr>
                      <a:r>
                        <a:rPr lang="en-US" sz="1800" kern="100">
                          <a:effectLst/>
                        </a:rPr>
                        <a:t>4132</a:t>
                      </a:r>
                      <a:endParaRPr lang="zh-CN" sz="1800" kern="100">
                        <a:effectLst/>
                        <a:latin typeface="Times New Roman" panose="02020603050405020304"/>
                        <a:ea typeface="宋体" panose="02010600030101010101" pitchFamily="2" charset="-122"/>
                        <a:cs typeface="Times New Roman" panose="02020603050405020304"/>
                      </a:endParaRPr>
                    </a:p>
                  </a:txBody>
                  <a:tcPr marL="4232" marR="4232" marT="4233" marB="0" anchor="ctr"/>
                </a:tc>
                <a:tc>
                  <a:txBody>
                    <a:bodyPr/>
                    <a:lstStyle/>
                    <a:p>
                      <a:pPr algn="ctr">
                        <a:spcAft>
                          <a:spcPts val="0"/>
                        </a:spcAft>
                      </a:pPr>
                      <a:r>
                        <a:rPr lang="en-US" sz="1800" kern="100">
                          <a:effectLst/>
                        </a:rPr>
                        <a:t>1.80%</a:t>
                      </a:r>
                      <a:endParaRPr lang="zh-CN" sz="1800" kern="100">
                        <a:effectLst/>
                        <a:latin typeface="Times New Roman" panose="02020603050405020304"/>
                        <a:ea typeface="宋体" panose="02010600030101010101" pitchFamily="2" charset="-122"/>
                        <a:cs typeface="Times New Roman" panose="02020603050405020304"/>
                      </a:endParaRPr>
                    </a:p>
                  </a:txBody>
                  <a:tcPr marL="4232" marR="4232" marT="4233" marB="0" anchor="ctr"/>
                </a:tc>
                <a:extLst>
                  <a:ext uri="{0D108BD9-81ED-4DB2-BD59-A6C34878D82A}">
                    <a16:rowId xmlns:a16="http://schemas.microsoft.com/office/drawing/2014/main" val="10006"/>
                  </a:ext>
                </a:extLst>
              </a:tr>
              <a:tr h="444147">
                <a:tc>
                  <a:txBody>
                    <a:bodyPr/>
                    <a:lstStyle/>
                    <a:p>
                      <a:pPr algn="ctr">
                        <a:spcAft>
                          <a:spcPts val="0"/>
                        </a:spcAft>
                      </a:pPr>
                      <a:r>
                        <a:rPr lang="en-US" sz="1800" kern="100">
                          <a:effectLst/>
                        </a:rPr>
                        <a:t>7</a:t>
                      </a:r>
                      <a:endParaRPr lang="zh-CN" sz="1800" kern="100">
                        <a:effectLst/>
                        <a:latin typeface="Times New Roman" panose="02020603050405020304"/>
                        <a:ea typeface="宋体" panose="02010600030101010101" pitchFamily="2" charset="-122"/>
                        <a:cs typeface="Times New Roman" panose="02020603050405020304"/>
                      </a:endParaRPr>
                    </a:p>
                  </a:txBody>
                  <a:tcPr marL="4232" marR="4232" marT="4233" marB="0" anchor="ctr"/>
                </a:tc>
                <a:tc>
                  <a:txBody>
                    <a:bodyPr/>
                    <a:lstStyle/>
                    <a:p>
                      <a:pPr algn="ctr">
                        <a:spcAft>
                          <a:spcPts val="0"/>
                        </a:spcAft>
                      </a:pPr>
                      <a:r>
                        <a:rPr lang="en-US" sz="1800" kern="100">
                          <a:effectLst/>
                        </a:rPr>
                        <a:t>2632</a:t>
                      </a:r>
                      <a:endParaRPr lang="zh-CN" sz="1800" kern="100">
                        <a:effectLst/>
                        <a:latin typeface="Times New Roman" panose="02020603050405020304"/>
                        <a:ea typeface="宋体" panose="02010600030101010101" pitchFamily="2" charset="-122"/>
                        <a:cs typeface="Times New Roman" panose="02020603050405020304"/>
                      </a:endParaRPr>
                    </a:p>
                  </a:txBody>
                  <a:tcPr marL="4232" marR="4232" marT="4233" marB="0" anchor="ctr"/>
                </a:tc>
                <a:tc>
                  <a:txBody>
                    <a:bodyPr/>
                    <a:lstStyle/>
                    <a:p>
                      <a:pPr algn="ctr">
                        <a:spcAft>
                          <a:spcPts val="0"/>
                        </a:spcAft>
                      </a:pPr>
                      <a:r>
                        <a:rPr lang="en-US" sz="1800" kern="100">
                          <a:effectLst/>
                        </a:rPr>
                        <a:t>1.14%</a:t>
                      </a:r>
                      <a:endParaRPr lang="zh-CN" sz="1800" kern="100">
                        <a:effectLst/>
                        <a:latin typeface="Times New Roman" panose="02020603050405020304"/>
                        <a:ea typeface="宋体" panose="02010600030101010101" pitchFamily="2" charset="-122"/>
                        <a:cs typeface="Times New Roman" panose="02020603050405020304"/>
                      </a:endParaRPr>
                    </a:p>
                  </a:txBody>
                  <a:tcPr marL="4232" marR="4232" marT="4233" marB="0" anchor="ctr"/>
                </a:tc>
                <a:extLst>
                  <a:ext uri="{0D108BD9-81ED-4DB2-BD59-A6C34878D82A}">
                    <a16:rowId xmlns:a16="http://schemas.microsoft.com/office/drawing/2014/main" val="10007"/>
                  </a:ext>
                </a:extLst>
              </a:tr>
              <a:tr h="444147">
                <a:tc>
                  <a:txBody>
                    <a:bodyPr/>
                    <a:lstStyle/>
                    <a:p>
                      <a:pPr algn="ctr">
                        <a:spcAft>
                          <a:spcPts val="0"/>
                        </a:spcAft>
                      </a:pPr>
                      <a:r>
                        <a:rPr lang="en-US" sz="1800" kern="100">
                          <a:effectLst/>
                        </a:rPr>
                        <a:t>7</a:t>
                      </a:r>
                      <a:r>
                        <a:rPr lang="zh-CN" sz="1800" kern="100">
                          <a:effectLst/>
                        </a:rPr>
                        <a:t>次以上</a:t>
                      </a:r>
                      <a:endParaRPr lang="zh-CN" sz="1800" kern="100">
                        <a:effectLst/>
                        <a:latin typeface="Times New Roman" panose="02020603050405020304"/>
                        <a:ea typeface="宋体" panose="02010600030101010101" pitchFamily="2" charset="-122"/>
                        <a:cs typeface="Times New Roman" panose="02020603050405020304"/>
                      </a:endParaRPr>
                    </a:p>
                  </a:txBody>
                  <a:tcPr marL="4232" marR="4232" marT="4233" marB="0" anchor="ctr"/>
                </a:tc>
                <a:tc>
                  <a:txBody>
                    <a:bodyPr/>
                    <a:lstStyle/>
                    <a:p>
                      <a:pPr algn="ctr">
                        <a:spcAft>
                          <a:spcPts val="0"/>
                        </a:spcAft>
                      </a:pPr>
                      <a:r>
                        <a:rPr lang="en-US" sz="1800" kern="100">
                          <a:effectLst/>
                        </a:rPr>
                        <a:t>13410</a:t>
                      </a:r>
                      <a:endParaRPr lang="zh-CN" sz="1800" kern="100">
                        <a:effectLst/>
                        <a:latin typeface="Times New Roman" panose="02020603050405020304"/>
                        <a:ea typeface="宋体" panose="02010600030101010101" pitchFamily="2" charset="-122"/>
                        <a:cs typeface="Times New Roman" panose="02020603050405020304"/>
                      </a:endParaRPr>
                    </a:p>
                  </a:txBody>
                  <a:tcPr marL="4232" marR="4232" marT="4233" marB="0" anchor="ctr"/>
                </a:tc>
                <a:tc>
                  <a:txBody>
                    <a:bodyPr/>
                    <a:lstStyle/>
                    <a:p>
                      <a:pPr algn="ctr">
                        <a:spcAft>
                          <a:spcPts val="0"/>
                        </a:spcAft>
                      </a:pPr>
                      <a:r>
                        <a:rPr lang="en-US" sz="1800" kern="100" dirty="0">
                          <a:effectLst/>
                        </a:rPr>
                        <a:t>5.83%</a:t>
                      </a:r>
                      <a:endParaRPr lang="zh-CN" sz="1800" kern="100" dirty="0">
                        <a:effectLst/>
                        <a:latin typeface="Times New Roman" panose="02020603050405020304"/>
                        <a:ea typeface="宋体" panose="02010600030101010101" pitchFamily="2" charset="-122"/>
                        <a:cs typeface="Times New Roman" panose="02020603050405020304"/>
                      </a:endParaRPr>
                    </a:p>
                  </a:txBody>
                  <a:tcPr marL="4232" marR="4232" marT="4233" marB="0"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6" name="矩形 5"/>
          <p:cNvSpPr/>
          <p:nvPr/>
        </p:nvSpPr>
        <p:spPr>
          <a:xfrm>
            <a:off x="482600" y="1081088"/>
            <a:ext cx="11199813" cy="4857750"/>
          </a:xfrm>
          <a:prstGeom prst="rect">
            <a:avLst/>
          </a:prstGeom>
        </p:spPr>
        <p:txBody>
          <a:bodyPr>
            <a:spAutoFit/>
          </a:bodyPr>
          <a:lstStyle/>
          <a:p>
            <a:pPr marL="0" marR="0" lvl="0" indent="0" algn="l" defTabSz="914400" rtl="0" eaLnBrk="0" fontAlgn="base" latinLnBrk="0" hangingPunct="0">
              <a:lnSpc>
                <a:spcPct val="150000"/>
              </a:lnSpc>
              <a:spcBef>
                <a:spcPts val="1000"/>
              </a:spcBef>
              <a:spcAft>
                <a:spcPct val="0"/>
              </a:spcAft>
              <a:buClr>
                <a:srgbClr val="032089"/>
              </a:buClr>
              <a:buSzTx/>
              <a:buFontTx/>
              <a:buNone/>
              <a:defRPr/>
            </a:pPr>
            <a:r>
              <a:rPr kumimoji="1"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第二步：分析网页点击次数</a:t>
            </a:r>
            <a:endParaRPr kumimoji="1"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Tx/>
              <a:buNone/>
              <a:defRPr/>
            </a:pPr>
            <a:r>
              <a:rPr kumimoji="1"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分析浏览次数为</a:t>
            </a:r>
            <a:r>
              <a:rPr kumimoji="1"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次的用户，结果如表所示。</a:t>
            </a:r>
            <a:endParaRPr kumimoji="1"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Tx/>
              <a:buNone/>
              <a:defRPr/>
            </a:pPr>
            <a:endParaRPr kumimoji="1"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Tx/>
              <a:buNone/>
              <a:defRPr/>
            </a:pPr>
            <a:endParaRPr kumimoji="1"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Tx/>
              <a:buNone/>
              <a:defRPr/>
            </a:pPr>
            <a:endParaRPr kumimoji="1"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Tx/>
              <a:buNone/>
              <a:defRPr/>
            </a:pPr>
            <a:endParaRPr kumimoji="1"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Tx/>
              <a:buNone/>
              <a:defRPr/>
            </a:pPr>
            <a:endParaRPr kumimoji="1"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Tx/>
              <a:buNone/>
              <a:defRPr/>
            </a:pPr>
            <a:endParaRPr kumimoji="1"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Tx/>
              <a:buNone/>
              <a:defRPr/>
            </a:pPr>
            <a:endParaRPr kumimoji="1"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 name="内容占位符 2"/>
          <p:cNvGraphicFramePr>
            <a:graphicFrameLocks noGrp="1"/>
          </p:cNvGraphicFramePr>
          <p:nvPr>
            <p:ph idx="1"/>
          </p:nvPr>
        </p:nvGraphicFramePr>
        <p:xfrm>
          <a:off x="3028950" y="2286000"/>
          <a:ext cx="5243513" cy="2886075"/>
        </p:xfrm>
        <a:graphic>
          <a:graphicData uri="http://schemas.openxmlformats.org/drawingml/2006/table">
            <a:tbl>
              <a:tblPr>
                <a:tableStyleId>{5C22544A-7EE6-4342-B048-85BDC9FD1C3A}</a:tableStyleId>
              </a:tblPr>
              <a:tblGrid>
                <a:gridCol w="2175009">
                  <a:extLst>
                    <a:ext uri="{9D8B030D-6E8A-4147-A177-3AD203B41FA5}">
                      <a16:colId xmlns:a16="http://schemas.microsoft.com/office/drawing/2014/main" val="20000"/>
                    </a:ext>
                  </a:extLst>
                </a:gridCol>
                <a:gridCol w="1534252">
                  <a:extLst>
                    <a:ext uri="{9D8B030D-6E8A-4147-A177-3AD203B41FA5}">
                      <a16:colId xmlns:a16="http://schemas.microsoft.com/office/drawing/2014/main" val="20001"/>
                    </a:ext>
                  </a:extLst>
                </a:gridCol>
                <a:gridCol w="1534252">
                  <a:extLst>
                    <a:ext uri="{9D8B030D-6E8A-4147-A177-3AD203B41FA5}">
                      <a16:colId xmlns:a16="http://schemas.microsoft.com/office/drawing/2014/main" val="20002"/>
                    </a:ext>
                  </a:extLst>
                </a:gridCol>
              </a:tblGrid>
              <a:tr h="481013">
                <a:tc>
                  <a:txBody>
                    <a:bodyPr/>
                    <a:lstStyle/>
                    <a:p>
                      <a:pPr algn="ctr">
                        <a:spcAft>
                          <a:spcPts val="0"/>
                        </a:spcAft>
                      </a:pPr>
                      <a:r>
                        <a:rPr lang="zh-CN" sz="1800" kern="100" dirty="0">
                          <a:solidFill>
                            <a:schemeClr val="bg1"/>
                          </a:solidFill>
                          <a:effectLst/>
                        </a:rPr>
                        <a:t>网页类型</a:t>
                      </a:r>
                      <a:r>
                        <a:rPr lang="en-US" sz="1800" kern="100" dirty="0">
                          <a:solidFill>
                            <a:schemeClr val="bg1"/>
                          </a:solidFill>
                          <a:effectLst/>
                        </a:rPr>
                        <a:t>ID</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3140" marR="3140" marT="3140" marB="0" anchor="ctr">
                    <a:solidFill>
                      <a:schemeClr val="accent1"/>
                    </a:solidFill>
                  </a:tcPr>
                </a:tc>
                <a:tc>
                  <a:txBody>
                    <a:bodyPr/>
                    <a:lstStyle/>
                    <a:p>
                      <a:pPr algn="ctr">
                        <a:spcAft>
                          <a:spcPts val="0"/>
                        </a:spcAft>
                      </a:pPr>
                      <a:r>
                        <a:rPr lang="zh-CN" sz="1800" kern="100" dirty="0">
                          <a:solidFill>
                            <a:schemeClr val="bg1"/>
                          </a:solidFill>
                          <a:effectLst/>
                        </a:rPr>
                        <a:t>个数</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3140" marR="3140" marT="3140" marB="0" anchor="ctr">
                    <a:solidFill>
                      <a:schemeClr val="accent1"/>
                    </a:solidFill>
                  </a:tcPr>
                </a:tc>
                <a:tc>
                  <a:txBody>
                    <a:bodyPr/>
                    <a:lstStyle/>
                    <a:p>
                      <a:pPr algn="ctr">
                        <a:spcAft>
                          <a:spcPts val="0"/>
                        </a:spcAft>
                      </a:pPr>
                      <a:r>
                        <a:rPr lang="zh-CN" sz="1800" kern="100" dirty="0">
                          <a:solidFill>
                            <a:schemeClr val="bg1"/>
                          </a:solidFill>
                          <a:effectLst/>
                        </a:rPr>
                        <a:t>百分比</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3140" marR="3140" marT="3140" marB="0" anchor="ctr">
                    <a:solidFill>
                      <a:schemeClr val="accent1"/>
                    </a:solidFill>
                  </a:tcPr>
                </a:tc>
                <a:extLst>
                  <a:ext uri="{0D108BD9-81ED-4DB2-BD59-A6C34878D82A}">
                    <a16:rowId xmlns:a16="http://schemas.microsoft.com/office/drawing/2014/main" val="10000"/>
                  </a:ext>
                </a:extLst>
              </a:tr>
              <a:tr h="481013">
                <a:tc>
                  <a:txBody>
                    <a:bodyPr/>
                    <a:lstStyle/>
                    <a:p>
                      <a:pPr algn="ctr">
                        <a:spcAft>
                          <a:spcPts val="0"/>
                        </a:spcAft>
                      </a:pPr>
                      <a:r>
                        <a:rPr lang="en-US" sz="1800" kern="100" dirty="0">
                          <a:solidFill>
                            <a:schemeClr val="bg1"/>
                          </a:solidFill>
                          <a:effectLst/>
                        </a:rPr>
                        <a:t>101003</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3140" marR="3140" marT="3140" marB="0" anchor="ctr">
                    <a:solidFill>
                      <a:schemeClr val="accent1"/>
                    </a:solidFill>
                  </a:tcPr>
                </a:tc>
                <a:tc>
                  <a:txBody>
                    <a:bodyPr/>
                    <a:lstStyle/>
                    <a:p>
                      <a:pPr algn="ctr">
                        <a:spcAft>
                          <a:spcPts val="0"/>
                        </a:spcAft>
                      </a:pPr>
                      <a:r>
                        <a:rPr lang="en-US" sz="1800" kern="100">
                          <a:effectLst/>
                        </a:rPr>
                        <a:t>102560</a:t>
                      </a:r>
                      <a:endParaRPr lang="zh-CN" sz="1800" kern="100">
                        <a:effectLst/>
                        <a:latin typeface="Times New Roman" panose="02020603050405020304"/>
                        <a:ea typeface="宋体" panose="02010600030101010101" pitchFamily="2" charset="-122"/>
                        <a:cs typeface="Times New Roman" panose="02020603050405020304"/>
                      </a:endParaRPr>
                    </a:p>
                  </a:txBody>
                  <a:tcPr marL="3140" marR="3140" marT="3140" marB="0" anchor="ctr"/>
                </a:tc>
                <a:tc>
                  <a:txBody>
                    <a:bodyPr/>
                    <a:lstStyle/>
                    <a:p>
                      <a:pPr algn="ctr">
                        <a:spcAft>
                          <a:spcPts val="0"/>
                        </a:spcAft>
                      </a:pPr>
                      <a:r>
                        <a:rPr lang="en-US" sz="1800" kern="100">
                          <a:effectLst/>
                        </a:rPr>
                        <a:t>64.90%</a:t>
                      </a:r>
                      <a:endParaRPr lang="zh-CN" sz="1800" kern="100">
                        <a:effectLst/>
                        <a:latin typeface="Times New Roman" panose="02020603050405020304"/>
                        <a:ea typeface="宋体" panose="02010600030101010101" pitchFamily="2" charset="-122"/>
                        <a:cs typeface="Times New Roman" panose="02020603050405020304"/>
                      </a:endParaRPr>
                    </a:p>
                  </a:txBody>
                  <a:tcPr marL="3140" marR="3140" marT="3140" marB="0" anchor="ctr"/>
                </a:tc>
                <a:extLst>
                  <a:ext uri="{0D108BD9-81ED-4DB2-BD59-A6C34878D82A}">
                    <a16:rowId xmlns:a16="http://schemas.microsoft.com/office/drawing/2014/main" val="10001"/>
                  </a:ext>
                </a:extLst>
              </a:tr>
              <a:tr h="481013">
                <a:tc>
                  <a:txBody>
                    <a:bodyPr/>
                    <a:lstStyle/>
                    <a:p>
                      <a:pPr algn="ctr">
                        <a:spcAft>
                          <a:spcPts val="0"/>
                        </a:spcAft>
                      </a:pPr>
                      <a:r>
                        <a:rPr lang="en-US" sz="1800" kern="100" dirty="0">
                          <a:solidFill>
                            <a:schemeClr val="bg1"/>
                          </a:solidFill>
                          <a:effectLst/>
                        </a:rPr>
                        <a:t>107001</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3140" marR="3140" marT="3140" marB="0" anchor="ctr">
                    <a:solidFill>
                      <a:schemeClr val="accent1"/>
                    </a:solidFill>
                  </a:tcPr>
                </a:tc>
                <a:tc>
                  <a:txBody>
                    <a:bodyPr/>
                    <a:lstStyle/>
                    <a:p>
                      <a:pPr algn="ctr">
                        <a:spcAft>
                          <a:spcPts val="0"/>
                        </a:spcAft>
                      </a:pPr>
                      <a:r>
                        <a:rPr lang="en-US" sz="1800" kern="100">
                          <a:effectLst/>
                        </a:rPr>
                        <a:t>19443</a:t>
                      </a:r>
                      <a:endParaRPr lang="zh-CN" sz="1800" kern="100">
                        <a:effectLst/>
                        <a:latin typeface="Times New Roman" panose="02020603050405020304"/>
                        <a:ea typeface="宋体" panose="02010600030101010101" pitchFamily="2" charset="-122"/>
                        <a:cs typeface="Times New Roman" panose="02020603050405020304"/>
                      </a:endParaRPr>
                    </a:p>
                  </a:txBody>
                  <a:tcPr marL="3140" marR="3140" marT="3140" marB="0" anchor="ctr"/>
                </a:tc>
                <a:tc>
                  <a:txBody>
                    <a:bodyPr/>
                    <a:lstStyle/>
                    <a:p>
                      <a:pPr algn="ctr">
                        <a:spcAft>
                          <a:spcPts val="0"/>
                        </a:spcAft>
                      </a:pPr>
                      <a:r>
                        <a:rPr lang="en-US" sz="1800" kern="100" dirty="0">
                          <a:effectLst/>
                        </a:rPr>
                        <a:t>12.30%</a:t>
                      </a:r>
                      <a:endParaRPr lang="zh-CN" sz="1800" kern="100" dirty="0">
                        <a:effectLst/>
                        <a:latin typeface="Times New Roman" panose="02020603050405020304"/>
                        <a:ea typeface="宋体" panose="02010600030101010101" pitchFamily="2" charset="-122"/>
                        <a:cs typeface="Times New Roman" panose="02020603050405020304"/>
                      </a:endParaRPr>
                    </a:p>
                  </a:txBody>
                  <a:tcPr marL="3140" marR="3140" marT="3140" marB="0" anchor="ctr"/>
                </a:tc>
                <a:extLst>
                  <a:ext uri="{0D108BD9-81ED-4DB2-BD59-A6C34878D82A}">
                    <a16:rowId xmlns:a16="http://schemas.microsoft.com/office/drawing/2014/main" val="10002"/>
                  </a:ext>
                </a:extLst>
              </a:tr>
              <a:tr h="481013">
                <a:tc>
                  <a:txBody>
                    <a:bodyPr/>
                    <a:lstStyle/>
                    <a:p>
                      <a:pPr algn="ctr">
                        <a:spcAft>
                          <a:spcPts val="0"/>
                        </a:spcAft>
                      </a:pPr>
                      <a:r>
                        <a:rPr lang="en-US" sz="1800" kern="100" dirty="0">
                          <a:solidFill>
                            <a:schemeClr val="bg1"/>
                          </a:solidFill>
                          <a:effectLst/>
                        </a:rPr>
                        <a:t>1999001</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3140" marR="3140" marT="3140" marB="0" anchor="ctr">
                    <a:solidFill>
                      <a:schemeClr val="accent1"/>
                    </a:solidFill>
                  </a:tcPr>
                </a:tc>
                <a:tc>
                  <a:txBody>
                    <a:bodyPr/>
                    <a:lstStyle/>
                    <a:p>
                      <a:pPr algn="ctr">
                        <a:spcAft>
                          <a:spcPts val="0"/>
                        </a:spcAft>
                      </a:pPr>
                      <a:r>
                        <a:rPr lang="en-US" sz="1800" kern="100">
                          <a:effectLst/>
                        </a:rPr>
                        <a:t>9381</a:t>
                      </a:r>
                      <a:endParaRPr lang="zh-CN" sz="1800" kern="100">
                        <a:effectLst/>
                        <a:latin typeface="Times New Roman" panose="02020603050405020304"/>
                        <a:ea typeface="宋体" panose="02010600030101010101" pitchFamily="2" charset="-122"/>
                        <a:cs typeface="Times New Roman" panose="02020603050405020304"/>
                      </a:endParaRPr>
                    </a:p>
                  </a:txBody>
                  <a:tcPr marL="3140" marR="3140" marT="3140" marB="0" anchor="ctr"/>
                </a:tc>
                <a:tc>
                  <a:txBody>
                    <a:bodyPr/>
                    <a:lstStyle/>
                    <a:p>
                      <a:pPr algn="ctr">
                        <a:spcAft>
                          <a:spcPts val="0"/>
                        </a:spcAft>
                      </a:pPr>
                      <a:r>
                        <a:rPr lang="en-US" sz="1800" kern="100">
                          <a:effectLst/>
                        </a:rPr>
                        <a:t>5.93%</a:t>
                      </a:r>
                      <a:endParaRPr lang="zh-CN" sz="1800" kern="100">
                        <a:effectLst/>
                        <a:latin typeface="Times New Roman" panose="02020603050405020304"/>
                        <a:ea typeface="宋体" panose="02010600030101010101" pitchFamily="2" charset="-122"/>
                        <a:cs typeface="Times New Roman" panose="02020603050405020304"/>
                      </a:endParaRPr>
                    </a:p>
                  </a:txBody>
                  <a:tcPr marL="3140" marR="3140" marT="3140" marB="0" anchor="ctr"/>
                </a:tc>
                <a:extLst>
                  <a:ext uri="{0D108BD9-81ED-4DB2-BD59-A6C34878D82A}">
                    <a16:rowId xmlns:a16="http://schemas.microsoft.com/office/drawing/2014/main" val="10003"/>
                  </a:ext>
                </a:extLst>
              </a:tr>
              <a:tr h="481013">
                <a:tc>
                  <a:txBody>
                    <a:bodyPr/>
                    <a:lstStyle/>
                    <a:p>
                      <a:pPr algn="ctr">
                        <a:spcAft>
                          <a:spcPts val="0"/>
                        </a:spcAft>
                      </a:pPr>
                      <a:r>
                        <a:rPr lang="en-US" sz="1800" kern="100" dirty="0">
                          <a:solidFill>
                            <a:schemeClr val="bg1"/>
                          </a:solidFill>
                          <a:effectLst/>
                        </a:rPr>
                        <a:t>301001</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3140" marR="3140" marT="3140" marB="0" anchor="ctr">
                    <a:solidFill>
                      <a:schemeClr val="accent1"/>
                    </a:solidFill>
                  </a:tcPr>
                </a:tc>
                <a:tc>
                  <a:txBody>
                    <a:bodyPr/>
                    <a:lstStyle/>
                    <a:p>
                      <a:pPr algn="ctr">
                        <a:spcAft>
                          <a:spcPts val="0"/>
                        </a:spcAft>
                      </a:pPr>
                      <a:r>
                        <a:rPr lang="en-US" sz="1800" kern="100">
                          <a:effectLst/>
                        </a:rPr>
                        <a:t>515</a:t>
                      </a:r>
                      <a:endParaRPr lang="zh-CN" sz="1800" kern="100">
                        <a:effectLst/>
                        <a:latin typeface="Times New Roman" panose="02020603050405020304"/>
                        <a:ea typeface="宋体" panose="02010600030101010101" pitchFamily="2" charset="-122"/>
                        <a:cs typeface="Times New Roman" panose="02020603050405020304"/>
                      </a:endParaRPr>
                    </a:p>
                  </a:txBody>
                  <a:tcPr marL="3140" marR="3140" marT="3140" marB="0" anchor="ctr"/>
                </a:tc>
                <a:tc>
                  <a:txBody>
                    <a:bodyPr/>
                    <a:lstStyle/>
                    <a:p>
                      <a:pPr algn="ctr">
                        <a:spcAft>
                          <a:spcPts val="0"/>
                        </a:spcAft>
                      </a:pPr>
                      <a:r>
                        <a:rPr lang="en-US" sz="1800" kern="100">
                          <a:effectLst/>
                        </a:rPr>
                        <a:t>0.33%</a:t>
                      </a:r>
                      <a:endParaRPr lang="zh-CN" sz="1800" kern="100">
                        <a:effectLst/>
                        <a:latin typeface="Times New Roman" panose="02020603050405020304"/>
                        <a:ea typeface="宋体" panose="02010600030101010101" pitchFamily="2" charset="-122"/>
                        <a:cs typeface="Times New Roman" panose="02020603050405020304"/>
                      </a:endParaRPr>
                    </a:p>
                  </a:txBody>
                  <a:tcPr marL="3140" marR="3140" marT="3140" marB="0" anchor="ctr"/>
                </a:tc>
                <a:extLst>
                  <a:ext uri="{0D108BD9-81ED-4DB2-BD59-A6C34878D82A}">
                    <a16:rowId xmlns:a16="http://schemas.microsoft.com/office/drawing/2014/main" val="10004"/>
                  </a:ext>
                </a:extLst>
              </a:tr>
              <a:tr h="481013">
                <a:tc>
                  <a:txBody>
                    <a:bodyPr/>
                    <a:lstStyle/>
                    <a:p>
                      <a:pPr algn="ctr">
                        <a:spcAft>
                          <a:spcPts val="0"/>
                        </a:spcAft>
                      </a:pPr>
                      <a:r>
                        <a:rPr lang="zh-CN" sz="1800" kern="100" dirty="0">
                          <a:solidFill>
                            <a:schemeClr val="bg1"/>
                          </a:solidFill>
                          <a:effectLst/>
                        </a:rPr>
                        <a:t>其他</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3140" marR="3140" marT="3140" marB="0" anchor="ctr">
                    <a:solidFill>
                      <a:schemeClr val="accent1"/>
                    </a:solidFill>
                  </a:tcPr>
                </a:tc>
                <a:tc>
                  <a:txBody>
                    <a:bodyPr/>
                    <a:lstStyle/>
                    <a:p>
                      <a:pPr algn="ctr">
                        <a:spcAft>
                          <a:spcPts val="0"/>
                        </a:spcAft>
                      </a:pPr>
                      <a:r>
                        <a:rPr lang="en-US" sz="1800" kern="100">
                          <a:effectLst/>
                        </a:rPr>
                        <a:t>26126</a:t>
                      </a:r>
                      <a:endParaRPr lang="zh-CN" sz="1800" kern="100">
                        <a:effectLst/>
                        <a:latin typeface="Times New Roman" panose="02020603050405020304"/>
                        <a:ea typeface="宋体" panose="02010600030101010101" pitchFamily="2" charset="-122"/>
                        <a:cs typeface="Times New Roman" panose="02020603050405020304"/>
                      </a:endParaRPr>
                    </a:p>
                  </a:txBody>
                  <a:tcPr marL="3140" marR="3140" marT="3140" marB="0" anchor="ctr"/>
                </a:tc>
                <a:tc>
                  <a:txBody>
                    <a:bodyPr/>
                    <a:lstStyle/>
                    <a:p>
                      <a:pPr algn="ctr">
                        <a:spcAft>
                          <a:spcPts val="0"/>
                        </a:spcAft>
                      </a:pPr>
                      <a:r>
                        <a:rPr lang="en-US" sz="1800" kern="100" dirty="0">
                          <a:effectLst/>
                        </a:rPr>
                        <a:t>16.53%</a:t>
                      </a:r>
                      <a:endParaRPr lang="zh-CN" sz="1800" kern="100" dirty="0">
                        <a:effectLst/>
                        <a:latin typeface="Times New Roman" panose="02020603050405020304"/>
                        <a:ea typeface="宋体" panose="02010600030101010101" pitchFamily="2" charset="-122"/>
                        <a:cs typeface="Times New Roman" panose="02020603050405020304"/>
                      </a:endParaRPr>
                    </a:p>
                  </a:txBody>
                  <a:tcPr marL="3140" marR="3140" marT="314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5" name="内容占位符 4"/>
          <p:cNvSpPr>
            <a:spLocks noGrp="1"/>
          </p:cNvSpPr>
          <p:nvPr>
            <p:ph idx="1"/>
          </p:nvPr>
        </p:nvSpPr>
        <p:spPr>
          <a:xfrm>
            <a:off x="395288" y="1147763"/>
            <a:ext cx="11107738" cy="4057650"/>
          </a:xfrm>
        </p:spPr>
        <p:txBody>
          <a:bodyPr vert="horz" wrap="square" lIns="91440" tIns="45720" rIns="91440" bIns="45720" numCol="1" anchor="t" anchorCtr="0" compatLnSpc="1">
            <a:sp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第二步：分析网页点击次数</a:t>
            </a:r>
            <a:endParaRPr kumimoji="1"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分析浏览次数为</a:t>
            </a:r>
            <a:r>
              <a:rPr kumimoji="1"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次的用户可知，问题咨询页占比</a:t>
            </a:r>
            <a:r>
              <a:rPr kumimoji="1"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75%</a:t>
            </a:r>
            <a:r>
              <a:rPr kumimoji="1"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，知识页占比</a:t>
            </a:r>
            <a:r>
              <a:rPr kumimoji="1"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16%</a:t>
            </a:r>
            <a:r>
              <a:rPr kumimoji="1"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，这些记录均是通过搜索引擎进入。由此分析得出两种可能。</a:t>
            </a:r>
          </a:p>
          <a:p>
            <a:pPr marL="285750" marR="0" lvl="0" indent="-28575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用户为流失用户，在问题咨询与知识页面上没有找到相关的需要。</a:t>
            </a:r>
          </a:p>
          <a:p>
            <a:pPr marL="285750" marR="0" lvl="0" indent="-28575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用户找到其需要的信息，因此直接退出。</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综合这些情况，将点击</a:t>
            </a:r>
            <a:r>
              <a:rPr kumimoji="1"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次的用户行为定义为网页的跳出率。为了降低网页的跳出率，就需要对这些网页进行针对用户的个性化推荐，帮助用户发现其感兴趣或者需要的网页。</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6867" name="Rectangle 1"/>
          <p:cNvSpPr/>
          <p:nvPr/>
        </p:nvSpPr>
        <p:spPr>
          <a:xfrm>
            <a:off x="376238" y="914400"/>
            <a:ext cx="11163300" cy="1338263"/>
          </a:xfrm>
          <a:prstGeom prst="rect">
            <a:avLst/>
          </a:prstGeom>
          <a:noFill/>
          <a:ln w="9525">
            <a:noFill/>
          </a:ln>
        </p:spPr>
        <p:txBody>
          <a:bodyPr anchor="ctr" anchorCtr="0">
            <a:spAutoFit/>
          </a:bodyPr>
          <a:lstStyle/>
          <a:p>
            <a:pPr eaLnBrk="1" hangingPunct="1">
              <a:lnSpc>
                <a:spcPct val="150000"/>
              </a:lnSpc>
              <a:buNone/>
            </a:pPr>
            <a:r>
              <a:rPr lang="zh-CN" altLang="en-US" dirty="0">
                <a:solidFill>
                  <a:srgbClr val="000000"/>
                </a:solidFill>
                <a:latin typeface="微软雅黑" panose="020B0503020204020204" pitchFamily="34" charset="-122"/>
                <a:ea typeface="微软雅黑" panose="020B0503020204020204" pitchFamily="34" charset="-122"/>
              </a:rPr>
              <a:t>第二步：分析网页点击次数</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None/>
            </a:pPr>
            <a:r>
              <a:rPr lang="zh-CN" altLang="en-US" dirty="0">
                <a:latin typeface="微软雅黑" panose="020B0503020204020204" pitchFamily="34" charset="-122"/>
                <a:ea typeface="微软雅黑" panose="020B0503020204020204" pitchFamily="34" charset="-122"/>
              </a:rPr>
              <a:t>统计浏览次数为</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次的用户浏览的网页的总浏览次数</a:t>
            </a:r>
            <a:r>
              <a:rPr lang="zh-CN" altLang="zh-CN" dirty="0">
                <a:latin typeface="微软雅黑" panose="020B0503020204020204" pitchFamily="34" charset="-122"/>
                <a:ea typeface="微软雅黑" panose="020B0503020204020204" pitchFamily="34" charset="-122"/>
              </a:rPr>
              <a:t>，结果如</a:t>
            </a:r>
            <a:r>
              <a:rPr lang="zh-CN" altLang="en-US" dirty="0">
                <a:latin typeface="微软雅黑" panose="020B0503020204020204" pitchFamily="34" charset="-122"/>
                <a:ea typeface="微软雅黑" panose="020B0503020204020204" pitchFamily="34" charset="-122"/>
              </a:rPr>
              <a:t>下表所示。排名靠前都是知识与咨询页面，因此猜测大量用户的关注点都在知识或咨询方面上。</a:t>
            </a:r>
          </a:p>
        </p:txBody>
      </p:sp>
      <p:graphicFrame>
        <p:nvGraphicFramePr>
          <p:cNvPr id="3" name="内容占位符 2"/>
          <p:cNvGraphicFramePr>
            <a:graphicFrameLocks noGrp="1"/>
          </p:cNvGraphicFramePr>
          <p:nvPr>
            <p:ph idx="1"/>
          </p:nvPr>
        </p:nvGraphicFramePr>
        <p:xfrm>
          <a:off x="1976438" y="2443163"/>
          <a:ext cx="8739188" cy="3328988"/>
        </p:xfrm>
        <a:graphic>
          <a:graphicData uri="http://schemas.openxmlformats.org/drawingml/2006/table">
            <a:tbl>
              <a:tblPr>
                <a:tableStyleId>{5C22544A-7EE6-4342-B048-85BDC9FD1C3A}</a:tableStyleId>
              </a:tblPr>
              <a:tblGrid>
                <a:gridCol w="6737471">
                  <a:extLst>
                    <a:ext uri="{9D8B030D-6E8A-4147-A177-3AD203B41FA5}">
                      <a16:colId xmlns:a16="http://schemas.microsoft.com/office/drawing/2014/main" val="20000"/>
                    </a:ext>
                  </a:extLst>
                </a:gridCol>
                <a:gridCol w="2001716">
                  <a:extLst>
                    <a:ext uri="{9D8B030D-6E8A-4147-A177-3AD203B41FA5}">
                      <a16:colId xmlns:a16="http://schemas.microsoft.com/office/drawing/2014/main" val="20001"/>
                    </a:ext>
                  </a:extLst>
                </a:gridCol>
              </a:tblGrid>
              <a:tr h="302635">
                <a:tc>
                  <a:txBody>
                    <a:bodyPr/>
                    <a:lstStyle/>
                    <a:p>
                      <a:pPr algn="ctr">
                        <a:spcAft>
                          <a:spcPts val="0"/>
                        </a:spcAft>
                      </a:pPr>
                      <a:r>
                        <a:rPr lang="zh-CN" sz="1800" kern="100" dirty="0">
                          <a:solidFill>
                            <a:schemeClr val="bg1"/>
                          </a:solidFill>
                          <a:effectLst/>
                        </a:rPr>
                        <a:t>网页</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351" marR="6351" marT="6350" marB="0" anchor="ctr">
                    <a:solidFill>
                      <a:schemeClr val="accent1"/>
                    </a:solidFill>
                  </a:tcPr>
                </a:tc>
                <a:tc>
                  <a:txBody>
                    <a:bodyPr/>
                    <a:lstStyle/>
                    <a:p>
                      <a:pPr algn="ctr">
                        <a:spcAft>
                          <a:spcPts val="0"/>
                        </a:spcAft>
                      </a:pPr>
                      <a:r>
                        <a:rPr lang="zh-CN" sz="1800" kern="100" dirty="0">
                          <a:solidFill>
                            <a:schemeClr val="bg1"/>
                          </a:solidFill>
                          <a:effectLst/>
                        </a:rPr>
                        <a:t>点击数</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6351" marR="6351" marT="6350" marB="0" anchor="ctr">
                    <a:solidFill>
                      <a:schemeClr val="accent1"/>
                    </a:solidFill>
                  </a:tcPr>
                </a:tc>
                <a:extLst>
                  <a:ext uri="{0D108BD9-81ED-4DB2-BD59-A6C34878D82A}">
                    <a16:rowId xmlns:a16="http://schemas.microsoft.com/office/drawing/2014/main" val="10000"/>
                  </a:ext>
                </a:extLst>
              </a:tr>
              <a:tr h="302635">
                <a:tc>
                  <a:txBody>
                    <a:bodyPr/>
                    <a:lstStyle/>
                    <a:p>
                      <a:pPr algn="just">
                        <a:spcAft>
                          <a:spcPts val="0"/>
                        </a:spcAft>
                      </a:pPr>
                      <a:r>
                        <a:rPr lang="en-US" sz="1800" kern="100">
                          <a:effectLst/>
                        </a:rPr>
                        <a:t>http://www.****.com/info/shuifa/slb/2012111978933.html</a:t>
                      </a:r>
                      <a:endParaRPr lang="zh-CN" sz="1800" kern="100">
                        <a:effectLst/>
                        <a:latin typeface="Times New Roman" panose="02020603050405020304"/>
                        <a:ea typeface="宋体" panose="02010600030101010101" pitchFamily="2" charset="-122"/>
                        <a:cs typeface="Times New Roman" panose="02020603050405020304"/>
                      </a:endParaRPr>
                    </a:p>
                  </a:txBody>
                  <a:tcPr marL="6351" marR="6351" marT="6350" marB="0" anchor="ctr"/>
                </a:tc>
                <a:tc>
                  <a:txBody>
                    <a:bodyPr/>
                    <a:lstStyle/>
                    <a:p>
                      <a:pPr algn="ctr">
                        <a:spcAft>
                          <a:spcPts val="0"/>
                        </a:spcAft>
                      </a:pPr>
                      <a:r>
                        <a:rPr lang="en-US" sz="1800" kern="100">
                          <a:effectLst/>
                        </a:rPr>
                        <a:t>1013</a:t>
                      </a:r>
                      <a:endParaRPr lang="zh-CN" sz="1800" kern="100">
                        <a:effectLst/>
                        <a:latin typeface="Times New Roman" panose="02020603050405020304"/>
                        <a:ea typeface="宋体" panose="02010600030101010101" pitchFamily="2" charset="-122"/>
                        <a:cs typeface="Times New Roman" panose="02020603050405020304"/>
                      </a:endParaRPr>
                    </a:p>
                  </a:txBody>
                  <a:tcPr marL="6351" marR="6351" marT="6350" marB="0" anchor="ctr"/>
                </a:tc>
                <a:extLst>
                  <a:ext uri="{0D108BD9-81ED-4DB2-BD59-A6C34878D82A}">
                    <a16:rowId xmlns:a16="http://schemas.microsoft.com/office/drawing/2014/main" val="10001"/>
                  </a:ext>
                </a:extLst>
              </a:tr>
              <a:tr h="302635">
                <a:tc>
                  <a:txBody>
                    <a:bodyPr/>
                    <a:lstStyle/>
                    <a:p>
                      <a:pPr algn="just">
                        <a:spcAft>
                          <a:spcPts val="0"/>
                        </a:spcAft>
                      </a:pPr>
                      <a:r>
                        <a:rPr lang="en-US" sz="1800" kern="100">
                          <a:effectLst/>
                        </a:rPr>
                        <a:t>http://www.****.com/info/hunyin/lhlawlhxy/20110707137693.html</a:t>
                      </a:r>
                      <a:endParaRPr lang="zh-CN" sz="1800" kern="100">
                        <a:effectLst/>
                        <a:latin typeface="Times New Roman" panose="02020603050405020304"/>
                        <a:ea typeface="宋体" panose="02010600030101010101" pitchFamily="2" charset="-122"/>
                        <a:cs typeface="Times New Roman" panose="02020603050405020304"/>
                      </a:endParaRPr>
                    </a:p>
                  </a:txBody>
                  <a:tcPr marL="6351" marR="6351" marT="6350" marB="0" anchor="ctr"/>
                </a:tc>
                <a:tc>
                  <a:txBody>
                    <a:bodyPr/>
                    <a:lstStyle/>
                    <a:p>
                      <a:pPr algn="ctr">
                        <a:spcAft>
                          <a:spcPts val="0"/>
                        </a:spcAft>
                      </a:pPr>
                      <a:r>
                        <a:rPr lang="en-US" sz="1800" kern="100">
                          <a:effectLst/>
                        </a:rPr>
                        <a:t>501</a:t>
                      </a:r>
                      <a:endParaRPr lang="zh-CN" sz="1800" kern="100">
                        <a:effectLst/>
                        <a:latin typeface="Times New Roman" panose="02020603050405020304"/>
                        <a:ea typeface="宋体" panose="02010600030101010101" pitchFamily="2" charset="-122"/>
                        <a:cs typeface="Times New Roman" panose="02020603050405020304"/>
                      </a:endParaRPr>
                    </a:p>
                  </a:txBody>
                  <a:tcPr marL="6351" marR="6351" marT="6350" marB="0" anchor="ctr"/>
                </a:tc>
                <a:extLst>
                  <a:ext uri="{0D108BD9-81ED-4DB2-BD59-A6C34878D82A}">
                    <a16:rowId xmlns:a16="http://schemas.microsoft.com/office/drawing/2014/main" val="10002"/>
                  </a:ext>
                </a:extLst>
              </a:tr>
              <a:tr h="302635">
                <a:tc>
                  <a:txBody>
                    <a:bodyPr/>
                    <a:lstStyle/>
                    <a:p>
                      <a:pPr algn="just">
                        <a:spcAft>
                          <a:spcPts val="0"/>
                        </a:spcAft>
                      </a:pPr>
                      <a:r>
                        <a:rPr lang="en-US" sz="1800" kern="100">
                          <a:effectLst/>
                        </a:rPr>
                        <a:t>http://www.****.com/ask/question_925675.html</a:t>
                      </a:r>
                      <a:endParaRPr lang="zh-CN" sz="1800" kern="100">
                        <a:effectLst/>
                        <a:latin typeface="Times New Roman" panose="02020603050405020304"/>
                        <a:ea typeface="宋体" panose="02010600030101010101" pitchFamily="2" charset="-122"/>
                        <a:cs typeface="Times New Roman" panose="02020603050405020304"/>
                      </a:endParaRPr>
                    </a:p>
                  </a:txBody>
                  <a:tcPr marL="6351" marR="6351" marT="6350" marB="0" anchor="ctr"/>
                </a:tc>
                <a:tc>
                  <a:txBody>
                    <a:bodyPr/>
                    <a:lstStyle/>
                    <a:p>
                      <a:pPr algn="ctr">
                        <a:spcAft>
                          <a:spcPts val="0"/>
                        </a:spcAft>
                      </a:pPr>
                      <a:r>
                        <a:rPr lang="en-US" sz="1800" kern="100">
                          <a:effectLst/>
                        </a:rPr>
                        <a:t>423</a:t>
                      </a:r>
                      <a:endParaRPr lang="zh-CN" sz="1800" kern="100">
                        <a:effectLst/>
                        <a:latin typeface="Times New Roman" panose="02020603050405020304"/>
                        <a:ea typeface="宋体" panose="02010600030101010101" pitchFamily="2" charset="-122"/>
                        <a:cs typeface="Times New Roman" panose="02020603050405020304"/>
                      </a:endParaRPr>
                    </a:p>
                  </a:txBody>
                  <a:tcPr marL="6351" marR="6351" marT="6350" marB="0" anchor="ctr"/>
                </a:tc>
                <a:extLst>
                  <a:ext uri="{0D108BD9-81ED-4DB2-BD59-A6C34878D82A}">
                    <a16:rowId xmlns:a16="http://schemas.microsoft.com/office/drawing/2014/main" val="10003"/>
                  </a:ext>
                </a:extLst>
              </a:tr>
              <a:tr h="302635">
                <a:tc>
                  <a:txBody>
                    <a:bodyPr/>
                    <a:lstStyle/>
                    <a:p>
                      <a:pPr algn="just">
                        <a:spcAft>
                          <a:spcPts val="0"/>
                        </a:spcAft>
                      </a:pPr>
                      <a:r>
                        <a:rPr lang="en-US" sz="1800" kern="100">
                          <a:effectLst/>
                        </a:rPr>
                        <a:t>http://www.****.cn/info/shuifa/slb/2012111978933_2.html</a:t>
                      </a:r>
                      <a:endParaRPr lang="zh-CN" sz="1800" kern="100">
                        <a:effectLst/>
                        <a:latin typeface="Times New Roman" panose="02020603050405020304"/>
                        <a:ea typeface="宋体" panose="02010600030101010101" pitchFamily="2" charset="-122"/>
                        <a:cs typeface="Times New Roman" panose="02020603050405020304"/>
                      </a:endParaRPr>
                    </a:p>
                  </a:txBody>
                  <a:tcPr marL="6351" marR="6351" marT="6350" marB="0" anchor="ctr"/>
                </a:tc>
                <a:tc>
                  <a:txBody>
                    <a:bodyPr/>
                    <a:lstStyle/>
                    <a:p>
                      <a:pPr algn="ctr">
                        <a:spcAft>
                          <a:spcPts val="0"/>
                        </a:spcAft>
                      </a:pPr>
                      <a:r>
                        <a:rPr lang="en-US" sz="1800" kern="100" dirty="0">
                          <a:effectLst/>
                        </a:rPr>
                        <a:t>367</a:t>
                      </a:r>
                      <a:endParaRPr lang="zh-CN" sz="1800" kern="100" dirty="0">
                        <a:effectLst/>
                        <a:latin typeface="Times New Roman" panose="02020603050405020304"/>
                        <a:ea typeface="宋体" panose="02010600030101010101" pitchFamily="2" charset="-122"/>
                        <a:cs typeface="Times New Roman" panose="02020603050405020304"/>
                      </a:endParaRPr>
                    </a:p>
                  </a:txBody>
                  <a:tcPr marL="6351" marR="6351" marT="6350" marB="0" anchor="ctr"/>
                </a:tc>
                <a:extLst>
                  <a:ext uri="{0D108BD9-81ED-4DB2-BD59-A6C34878D82A}">
                    <a16:rowId xmlns:a16="http://schemas.microsoft.com/office/drawing/2014/main" val="10004"/>
                  </a:ext>
                </a:extLst>
              </a:tr>
              <a:tr h="302635">
                <a:tc>
                  <a:txBody>
                    <a:bodyPr/>
                    <a:lstStyle/>
                    <a:p>
                      <a:pPr algn="just">
                        <a:spcAft>
                          <a:spcPts val="0"/>
                        </a:spcAft>
                      </a:pPr>
                      <a:r>
                        <a:rPr lang="en-US" sz="1800" kern="100">
                          <a:effectLst/>
                        </a:rPr>
                        <a:t>http://www.****.com/ask/exp/13655.html</a:t>
                      </a:r>
                      <a:endParaRPr lang="zh-CN" sz="1800" kern="100">
                        <a:effectLst/>
                        <a:latin typeface="Times New Roman" panose="02020603050405020304"/>
                        <a:ea typeface="宋体" panose="02010600030101010101" pitchFamily="2" charset="-122"/>
                        <a:cs typeface="Times New Roman" panose="02020603050405020304"/>
                      </a:endParaRPr>
                    </a:p>
                  </a:txBody>
                  <a:tcPr marL="6351" marR="6351" marT="6350" marB="0" anchor="ctr"/>
                </a:tc>
                <a:tc>
                  <a:txBody>
                    <a:bodyPr/>
                    <a:lstStyle/>
                    <a:p>
                      <a:pPr algn="ctr">
                        <a:spcAft>
                          <a:spcPts val="0"/>
                        </a:spcAft>
                      </a:pPr>
                      <a:r>
                        <a:rPr lang="en-US" sz="1800" kern="100">
                          <a:effectLst/>
                        </a:rPr>
                        <a:t>301</a:t>
                      </a:r>
                      <a:endParaRPr lang="zh-CN" sz="1800" kern="100">
                        <a:effectLst/>
                        <a:latin typeface="Times New Roman" panose="02020603050405020304"/>
                        <a:ea typeface="宋体" panose="02010600030101010101" pitchFamily="2" charset="-122"/>
                        <a:cs typeface="Times New Roman" panose="02020603050405020304"/>
                      </a:endParaRPr>
                    </a:p>
                  </a:txBody>
                  <a:tcPr marL="6351" marR="6351" marT="6350" marB="0" anchor="ctr"/>
                </a:tc>
                <a:extLst>
                  <a:ext uri="{0D108BD9-81ED-4DB2-BD59-A6C34878D82A}">
                    <a16:rowId xmlns:a16="http://schemas.microsoft.com/office/drawing/2014/main" val="10005"/>
                  </a:ext>
                </a:extLst>
              </a:tr>
              <a:tr h="302635">
                <a:tc>
                  <a:txBody>
                    <a:bodyPr/>
                    <a:lstStyle/>
                    <a:p>
                      <a:pPr algn="just">
                        <a:spcAft>
                          <a:spcPts val="0"/>
                        </a:spcAft>
                      </a:pPr>
                      <a:r>
                        <a:rPr lang="en-US" sz="1800" kern="100">
                          <a:effectLst/>
                        </a:rPr>
                        <a:t>http://www.****.com/ask/exp/8495.html</a:t>
                      </a:r>
                      <a:endParaRPr lang="zh-CN" sz="1800" kern="100">
                        <a:effectLst/>
                        <a:latin typeface="Times New Roman" panose="02020603050405020304"/>
                        <a:ea typeface="宋体" panose="02010600030101010101" pitchFamily="2" charset="-122"/>
                        <a:cs typeface="Times New Roman" panose="02020603050405020304"/>
                      </a:endParaRPr>
                    </a:p>
                  </a:txBody>
                  <a:tcPr marL="6351" marR="6351" marT="6350" marB="0" anchor="ctr"/>
                </a:tc>
                <a:tc>
                  <a:txBody>
                    <a:bodyPr/>
                    <a:lstStyle/>
                    <a:p>
                      <a:pPr algn="ctr">
                        <a:spcAft>
                          <a:spcPts val="0"/>
                        </a:spcAft>
                      </a:pPr>
                      <a:r>
                        <a:rPr lang="en-US" sz="1800" kern="100">
                          <a:effectLst/>
                        </a:rPr>
                        <a:t>241</a:t>
                      </a:r>
                      <a:endParaRPr lang="zh-CN" sz="1800" kern="100">
                        <a:effectLst/>
                        <a:latin typeface="Times New Roman" panose="02020603050405020304"/>
                        <a:ea typeface="宋体" panose="02010600030101010101" pitchFamily="2" charset="-122"/>
                        <a:cs typeface="Times New Roman" panose="02020603050405020304"/>
                      </a:endParaRPr>
                    </a:p>
                  </a:txBody>
                  <a:tcPr marL="6351" marR="6351" marT="6350" marB="0" anchor="ctr"/>
                </a:tc>
                <a:extLst>
                  <a:ext uri="{0D108BD9-81ED-4DB2-BD59-A6C34878D82A}">
                    <a16:rowId xmlns:a16="http://schemas.microsoft.com/office/drawing/2014/main" val="10006"/>
                  </a:ext>
                </a:extLst>
              </a:tr>
              <a:tr h="302635">
                <a:tc>
                  <a:txBody>
                    <a:bodyPr/>
                    <a:lstStyle/>
                    <a:p>
                      <a:pPr algn="just">
                        <a:spcAft>
                          <a:spcPts val="0"/>
                        </a:spcAft>
                      </a:pPr>
                      <a:r>
                        <a:rPr lang="en-US" sz="1800" kern="100">
                          <a:effectLst/>
                        </a:rPr>
                        <a:t>http://www.****.com/ask/exp/13445.html</a:t>
                      </a:r>
                      <a:endParaRPr lang="zh-CN" sz="1800" kern="100">
                        <a:effectLst/>
                        <a:latin typeface="Times New Roman" panose="02020603050405020304"/>
                        <a:ea typeface="宋体" panose="02010600030101010101" pitchFamily="2" charset="-122"/>
                        <a:cs typeface="Times New Roman" panose="02020603050405020304"/>
                      </a:endParaRPr>
                    </a:p>
                  </a:txBody>
                  <a:tcPr marL="6351" marR="6351" marT="6350" marB="0" anchor="ctr"/>
                </a:tc>
                <a:tc>
                  <a:txBody>
                    <a:bodyPr/>
                    <a:lstStyle/>
                    <a:p>
                      <a:pPr algn="ctr">
                        <a:spcAft>
                          <a:spcPts val="0"/>
                        </a:spcAft>
                      </a:pPr>
                      <a:r>
                        <a:rPr lang="en-US" sz="1800" kern="100">
                          <a:effectLst/>
                        </a:rPr>
                        <a:t>199</a:t>
                      </a:r>
                      <a:endParaRPr lang="zh-CN" sz="1800" kern="100">
                        <a:effectLst/>
                        <a:latin typeface="Times New Roman" panose="02020603050405020304"/>
                        <a:ea typeface="宋体" panose="02010600030101010101" pitchFamily="2" charset="-122"/>
                        <a:cs typeface="Times New Roman" panose="02020603050405020304"/>
                      </a:endParaRPr>
                    </a:p>
                  </a:txBody>
                  <a:tcPr marL="6351" marR="6351" marT="6350" marB="0" anchor="ctr"/>
                </a:tc>
                <a:extLst>
                  <a:ext uri="{0D108BD9-81ED-4DB2-BD59-A6C34878D82A}">
                    <a16:rowId xmlns:a16="http://schemas.microsoft.com/office/drawing/2014/main" val="10007"/>
                  </a:ext>
                </a:extLst>
              </a:tr>
              <a:tr h="302635">
                <a:tc>
                  <a:txBody>
                    <a:bodyPr/>
                    <a:lstStyle/>
                    <a:p>
                      <a:pPr algn="just">
                        <a:spcAft>
                          <a:spcPts val="0"/>
                        </a:spcAft>
                      </a:pPr>
                      <a:r>
                        <a:rPr lang="en-US" sz="1800" kern="100" dirty="0">
                          <a:effectLst/>
                        </a:rPr>
                        <a:t>http://www.****.cn/guangzhou</a:t>
                      </a:r>
                      <a:endParaRPr lang="zh-CN" sz="1800" kern="100" dirty="0">
                        <a:effectLst/>
                        <a:latin typeface="Times New Roman" panose="02020603050405020304"/>
                        <a:ea typeface="宋体" panose="02010600030101010101" pitchFamily="2" charset="-122"/>
                        <a:cs typeface="Times New Roman" panose="02020603050405020304"/>
                      </a:endParaRPr>
                    </a:p>
                  </a:txBody>
                  <a:tcPr marL="6351" marR="6351" marT="6350" marB="0" anchor="ctr"/>
                </a:tc>
                <a:tc>
                  <a:txBody>
                    <a:bodyPr/>
                    <a:lstStyle/>
                    <a:p>
                      <a:pPr algn="ctr">
                        <a:spcAft>
                          <a:spcPts val="0"/>
                        </a:spcAft>
                      </a:pPr>
                      <a:r>
                        <a:rPr lang="en-US" sz="1800" kern="100">
                          <a:effectLst/>
                        </a:rPr>
                        <a:t>177</a:t>
                      </a:r>
                      <a:endParaRPr lang="zh-CN" sz="1800" kern="100">
                        <a:effectLst/>
                        <a:latin typeface="Times New Roman" panose="02020603050405020304"/>
                        <a:ea typeface="宋体" panose="02010600030101010101" pitchFamily="2" charset="-122"/>
                        <a:cs typeface="Times New Roman" panose="02020603050405020304"/>
                      </a:endParaRPr>
                    </a:p>
                  </a:txBody>
                  <a:tcPr marL="6351" marR="6351" marT="6350" marB="0" anchor="ctr"/>
                </a:tc>
                <a:extLst>
                  <a:ext uri="{0D108BD9-81ED-4DB2-BD59-A6C34878D82A}">
                    <a16:rowId xmlns:a16="http://schemas.microsoft.com/office/drawing/2014/main" val="10008"/>
                  </a:ext>
                </a:extLst>
              </a:tr>
              <a:tr h="302635">
                <a:tc>
                  <a:txBody>
                    <a:bodyPr/>
                    <a:lstStyle/>
                    <a:p>
                      <a:pPr algn="just">
                        <a:spcAft>
                          <a:spcPts val="0"/>
                        </a:spcAft>
                      </a:pPr>
                      <a:r>
                        <a:rPr lang="en-US" sz="1800" kern="100">
                          <a:effectLst/>
                        </a:rPr>
                        <a:t>http://www.****.cn/ask/exp/17357.html</a:t>
                      </a:r>
                      <a:endParaRPr lang="zh-CN" sz="1800" kern="100">
                        <a:effectLst/>
                        <a:latin typeface="Times New Roman" panose="02020603050405020304"/>
                        <a:ea typeface="宋体" panose="02010600030101010101" pitchFamily="2" charset="-122"/>
                        <a:cs typeface="Times New Roman" panose="02020603050405020304"/>
                      </a:endParaRPr>
                    </a:p>
                  </a:txBody>
                  <a:tcPr marL="6351" marR="6351" marT="6350" marB="0" anchor="ctr"/>
                </a:tc>
                <a:tc>
                  <a:txBody>
                    <a:bodyPr/>
                    <a:lstStyle/>
                    <a:p>
                      <a:pPr algn="ctr">
                        <a:spcAft>
                          <a:spcPts val="0"/>
                        </a:spcAft>
                      </a:pPr>
                      <a:r>
                        <a:rPr lang="en-US" sz="1800" kern="100">
                          <a:effectLst/>
                        </a:rPr>
                        <a:t>171</a:t>
                      </a:r>
                      <a:endParaRPr lang="zh-CN" sz="1800" kern="100">
                        <a:effectLst/>
                        <a:latin typeface="Times New Roman" panose="02020603050405020304"/>
                        <a:ea typeface="宋体" panose="02010600030101010101" pitchFamily="2" charset="-122"/>
                        <a:cs typeface="Times New Roman" panose="02020603050405020304"/>
                      </a:endParaRPr>
                    </a:p>
                  </a:txBody>
                  <a:tcPr marL="6351" marR="6351" marT="6350" marB="0" anchor="ctr"/>
                </a:tc>
                <a:extLst>
                  <a:ext uri="{0D108BD9-81ED-4DB2-BD59-A6C34878D82A}">
                    <a16:rowId xmlns:a16="http://schemas.microsoft.com/office/drawing/2014/main" val="10009"/>
                  </a:ext>
                </a:extLst>
              </a:tr>
              <a:tr h="302635">
                <a:tc>
                  <a:txBody>
                    <a:bodyPr/>
                    <a:lstStyle/>
                    <a:p>
                      <a:pPr algn="just">
                        <a:spcAft>
                          <a:spcPts val="0"/>
                        </a:spcAft>
                      </a:pPr>
                      <a:r>
                        <a:rPr lang="zh-CN" sz="1800" kern="10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6351" marR="6351" marT="6350" marB="0" anchor="ctr"/>
                </a:tc>
                <a:tc>
                  <a:txBody>
                    <a:bodyPr/>
                    <a:lstStyle/>
                    <a:p>
                      <a:pPr algn="ctr">
                        <a:spcAft>
                          <a:spcPts val="0"/>
                        </a:spcAft>
                      </a:pPr>
                      <a:r>
                        <a:rPr lang="zh-CN" sz="1800" kern="100" dirty="0">
                          <a:effectLst/>
                        </a:rPr>
                        <a:t>……</a:t>
                      </a:r>
                      <a:endParaRPr lang="zh-CN" sz="1800" kern="100" dirty="0">
                        <a:effectLst/>
                        <a:latin typeface="Times New Roman" panose="02020603050405020304"/>
                        <a:ea typeface="宋体" panose="02010600030101010101" pitchFamily="2" charset="-122"/>
                        <a:cs typeface="Times New Roman" panose="02020603050405020304"/>
                      </a:endParaRPr>
                    </a:p>
                  </a:txBody>
                  <a:tcPr marL="6351" marR="6351" marT="6350" marB="0" anchor="ctr"/>
                </a:tc>
                <a:extLst>
                  <a:ext uri="{0D108BD9-81ED-4DB2-BD59-A6C34878D82A}">
                    <a16:rowId xmlns:a16="http://schemas.microsoft.com/office/drawing/2014/main" val="10010"/>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通过数据探索发现知识类网页的浏览次数在全部类型的网页中占比较高，仅次于咨询类和其他类。知识类网页中的婚姻类网页是较为热门的网页，故选取婚姻类的网页进入模型进行推荐。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原始数据进行探索分析时，发现与分析目标无关的数据和不符合建模输入要求的数据，即构建模型需要预处理的数据。针对此类数据进行数据清洗、数据去重、数据变换以及特征选取等操作，使数据满足构建推荐系统模型的输入要求。</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7891"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通过以下</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个步骤对数据进行预处理。</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清除通过数据清洗将数据探索分析过程中发现与目标无关的数据。</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识别翻页的网址，并对其进行还原，然后对用户访问的页面进行去重操作。</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筛选掉浏览网页次数不满</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次的用户。</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将数据集划分为训练集与测试集。</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8915"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173163"/>
            <a:ext cx="11244263" cy="4951413"/>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某法律网站是北京一家电子商务类的大型法律资讯网站，致力于为用户提供丰富的法律信息与专业咨询服务，本案例主要是为律师与律师事务所提供互联网整合营销解决方案。</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随着企业经营水平的提高，其网站访问量逐步增加，随之而来的数据信息量也在大幅增长。带来的问题是用户在面对大量信息时无法快速获取需要的信息，使得信息使用效率降低。用户在浏览搜寻想要的信息过程中，需要花费大量的时间，这种情况的出现造成了用户的不断流失，对企业造成巨大的损失。</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为了节省用户时间并帮助用户快速找到感兴趣的信息，利用网站海量的用户访问数据，研究用户的兴趣偏好，分析用户的需求和行为，引导用户发现需求信息，将长尾网页准确的推荐给所需用户，帮助用户发现他们感兴趣但很难发现的网页信息。总而言之，智能推荐服务可以为用户提供个性化的服务，改善用户浏览体验，增加用户黏度，从而使用户与企业之间建立稳定交互关系，实现客户链式反应增值。</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29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背景与挖掘目标</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数据预处理流程图：</a:t>
            </a:r>
          </a:p>
        </p:txBody>
      </p:sp>
      <p:sp>
        <p:nvSpPr>
          <p:cNvPr id="39939"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39941" name="对象 3"/>
          <p:cNvGraphicFramePr>
            <a:graphicFrameLocks noChangeAspect="1"/>
          </p:cNvGraphicFramePr>
          <p:nvPr/>
        </p:nvGraphicFramePr>
        <p:xfrm>
          <a:off x="671513" y="1800225"/>
          <a:ext cx="10553700" cy="3814763"/>
        </p:xfrm>
        <a:graphic>
          <a:graphicData uri="http://schemas.openxmlformats.org/presentationml/2006/ole">
            <mc:AlternateContent xmlns:mc="http://schemas.openxmlformats.org/markup-compatibility/2006">
              <mc:Choice xmlns:v="urn:schemas-microsoft-com:vml" Requires="v">
                <p:oleObj r:id="rId2" imgW="14401800" imgH="5181600" progId="Visio.Drawing.11">
                  <p:embed/>
                </p:oleObj>
              </mc:Choice>
              <mc:Fallback>
                <p:oleObj r:id="rId2" imgW="14401800" imgH="5181600" progId="Visio.Drawing.11">
                  <p:embed/>
                  <p:pic>
                    <p:nvPicPr>
                      <p:cNvPr id="0" name="图片 3079"/>
                      <p:cNvPicPr/>
                      <p:nvPr/>
                    </p:nvPicPr>
                    <p:blipFill>
                      <a:blip r:embed="rId3"/>
                      <a:stretch>
                        <a:fillRect/>
                      </a:stretch>
                    </p:blipFill>
                    <p:spPr>
                      <a:xfrm>
                        <a:off x="671513" y="1800225"/>
                        <a:ext cx="10553700" cy="3814763"/>
                      </a:xfrm>
                      <a:prstGeom prst="rect">
                        <a:avLst/>
                      </a:prstGeom>
                      <a:noFill/>
                      <a:ln w="38100">
                        <a:noFill/>
                        <a:miter/>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1"/>
          <p:cNvSpPr>
            <a:spLocks noGrp="1"/>
          </p:cNvSpPr>
          <p:nvPr>
            <p:ph idx="1"/>
          </p:nvPr>
        </p:nvSpPr>
        <p:spPr>
          <a:xfrm>
            <a:off x="423863" y="1195388"/>
            <a:ext cx="11107738" cy="4133850"/>
          </a:xfrm>
        </p:spPr>
        <p:txBody>
          <a:bodyPr vert="horz" wrap="square" lIns="91440" tIns="45720" rIns="91440" bIns="45720" numCol="1" anchor="t" anchorCtr="0" compatLnSpc="1">
            <a:noAutofit/>
          </a:bodyPr>
          <a:lstStyle/>
          <a:p>
            <a:pPr marL="0" marR="0" lvl="3" indent="0"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None/>
              <a:defRPr/>
            </a:pPr>
            <a:r>
              <a:rPr kumimoji="1" lang="zh-CN" altLang="en-US" sz="1905"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第一步：</a:t>
            </a:r>
            <a:r>
              <a:rPr kumimoji="1" lang="zh-CN" altLang="zh-CN"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删除不符合规则的网页</a:t>
            </a:r>
            <a:endParaRPr kumimoji="1" lang="en-US" altLang="zh-CN" sz="1905"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分析原始数据发现不符合规则的网页包括中间页面的网址、咨询发布成功页面、律师登录助手的页面等，需要对其进行删除处理。</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清洗后数据仍然存在大量的目录网页（可理解为用户浏览信息的路径），这类网页不但对构建推荐系统没有作用，反而会影响推荐的结果准确性，同样需要处理。</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0963"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1"/>
          <p:cNvSpPr>
            <a:spLocks noGrp="1"/>
          </p:cNvSpPr>
          <p:nvPr>
            <p:ph idx="1"/>
          </p:nvPr>
        </p:nvSpPr>
        <p:spPr>
          <a:xfrm>
            <a:off x="423863" y="1112838"/>
            <a:ext cx="11107738" cy="42878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第二步：还原翻页网址</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要对知识相关的网页类型数据进行分析，处理翻页情况最直接的方法是将翻页的网址删掉，但是用户是通过搜索引擎进入网站，访问入口不一定是原始页面，采取删除方法会损失大量有效数据，影响推荐结果。因此对该类网页的处理方式首先识别翻页的网址，然后对翻页的网址进行还原，最后针对每个用户访问的页面进行去重的操作</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987"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1"/>
          <p:cNvSpPr>
            <a:spLocks noGrp="1"/>
          </p:cNvSpPr>
          <p:nvPr>
            <p:ph idx="1"/>
          </p:nvPr>
        </p:nvSpPr>
        <p:spPr>
          <a:xfrm>
            <a:off x="423863" y="1112838"/>
            <a:ext cx="11107738" cy="42878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第三步：筛去浏览次数不满</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次的用户</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由数据探索的结果可知存在大量仅浏览一次就跳出的用户，浏览次数在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次及以上的用户的浏览记录更适合用于推荐，而浏览次数仅</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次的用户的浏览记录进入推荐模型会影响推荐模型的效果，因此需要筛去浏览次数不满</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次的用户。</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第四步：划分数据集</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将数据集按</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8:2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的比例划分为训练集和测试集。</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301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1"/>
          <p:cNvSpPr>
            <a:spLocks noGrp="1"/>
          </p:cNvSpPr>
          <p:nvPr>
            <p:ph idx="1"/>
          </p:nvPr>
        </p:nvSpPr>
        <p:spPr>
          <a:xfrm>
            <a:off x="423863" y="1112838"/>
            <a:ext cx="11107738" cy="428783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构建智能推荐模型</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推荐系统（</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Recommender System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是解决信息过载的有效手段，也是电子商务服务提供商提供个性化服务重要的信息工具。在实际构造推荐系统时，并不是采用单一的某种推荐方法进行推荐。大部分推荐系统都结合多种推荐方法将推荐结果进行组合，最后得出最优的推荐结果。在组合推荐结果时，可以采用串行或者并行的方法。</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4035"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1"/>
          <p:cNvSpPr>
            <a:spLocks noGrp="1"/>
          </p:cNvSpPr>
          <p:nvPr>
            <p:ph idx="1"/>
          </p:nvPr>
        </p:nvSpPr>
        <p:spPr>
          <a:xfrm>
            <a:off x="423863" y="2143125"/>
            <a:ext cx="5281612" cy="3981450"/>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基于物品的协同过滤系统的一般处理过程，分析用户与物品的数据集，通过用户对案例的浏览与否（喜好）找到相似的物品，然后根据用户的历史喜好，推荐相似的案例给目标用户。基于物品的协同过滤推荐系统图如图所示。</a:t>
            </a:r>
          </a:p>
        </p:txBody>
      </p:sp>
      <p:sp>
        <p:nvSpPr>
          <p:cNvPr id="45059"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45060" name="内容占位符 3"/>
          <p:cNvSpPr>
            <a:spLocks noGrp="1"/>
          </p:cNvSpPr>
          <p:nvPr>
            <p:ph idx="10"/>
          </p:nvPr>
        </p:nvSpPr>
        <p:spPr>
          <a:xfrm>
            <a:off x="423863" y="1138238"/>
            <a:ext cx="11107737" cy="427037"/>
          </a:xfrm>
          <a:ln/>
        </p:spPr>
        <p:txBody>
          <a:bodyPr vert="horz" wrap="square" lIns="91440" tIns="45720" rIns="91440" bIns="45720" anchor="ctr" anchorCtr="0"/>
          <a:lstStyle/>
          <a:p>
            <a:r>
              <a:rPr kumimoji="1" lang="zh-CN" altLang="en-US" sz="1800" dirty="0">
                <a:latin typeface="微软雅黑" panose="020B0503020204020204" pitchFamily="34" charset="-122"/>
                <a:ea typeface="微软雅黑" panose="020B0503020204020204" pitchFamily="34" charset="-122"/>
                <a:cs typeface="宋体" panose="02010600030101010101" pitchFamily="2" charset="-122"/>
              </a:rPr>
              <a:t>第一步：</a:t>
            </a:r>
            <a:r>
              <a:rPr kumimoji="1" lang="en-US" altLang="zh-CN" sz="1800"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en-US" sz="1800" dirty="0">
                <a:latin typeface="微软雅黑" panose="020B0503020204020204" pitchFamily="34" charset="-122"/>
                <a:ea typeface="微软雅黑" panose="020B0503020204020204" pitchFamily="34" charset="-122"/>
                <a:cs typeface="宋体" panose="02010600030101010101" pitchFamily="2" charset="-122"/>
              </a:rPr>
              <a:t>基于物品的协同过滤算法的基本概念</a:t>
            </a:r>
          </a:p>
        </p:txBody>
      </p:sp>
      <p:sp>
        <p:nvSpPr>
          <p:cNvPr id="45061" name="Rectangle 2"/>
          <p:cNvSpPr/>
          <p:nvPr/>
        </p:nvSpPr>
        <p:spPr>
          <a:xfrm>
            <a:off x="0" y="0"/>
            <a:ext cx="12192000" cy="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graphicFrame>
        <p:nvGraphicFramePr>
          <p:cNvPr id="45062" name="对象 5"/>
          <p:cNvGraphicFramePr>
            <a:graphicFrameLocks noChangeAspect="1"/>
          </p:cNvGraphicFramePr>
          <p:nvPr/>
        </p:nvGraphicFramePr>
        <p:xfrm>
          <a:off x="6249988" y="1573213"/>
          <a:ext cx="4600575" cy="4772025"/>
        </p:xfrm>
        <a:graphic>
          <a:graphicData uri="http://schemas.openxmlformats.org/presentationml/2006/ole">
            <mc:AlternateContent xmlns:mc="http://schemas.openxmlformats.org/markup-compatibility/2006">
              <mc:Choice xmlns:v="urn:schemas-microsoft-com:vml" Requires="v">
                <p:oleObj r:id="rId2" imgW="3853815" imgH="4000500" progId="Visio.Drawing.11">
                  <p:embed/>
                </p:oleObj>
              </mc:Choice>
              <mc:Fallback>
                <p:oleObj r:id="rId2" imgW="3853815" imgH="4000500" progId="Visio.Drawing.11">
                  <p:embed/>
                  <p:pic>
                    <p:nvPicPr>
                      <p:cNvPr id="0" name="图片 3078"/>
                      <p:cNvPicPr/>
                      <p:nvPr/>
                    </p:nvPicPr>
                    <p:blipFill>
                      <a:blip r:embed="rId3"/>
                      <a:stretch>
                        <a:fillRect/>
                      </a:stretch>
                    </p:blipFill>
                    <p:spPr>
                      <a:xfrm>
                        <a:off x="6249988" y="1573213"/>
                        <a:ext cx="4600575" cy="4772025"/>
                      </a:xfrm>
                      <a:prstGeom prst="rect">
                        <a:avLst/>
                      </a:prstGeom>
                      <a:noFill/>
                      <a:ln w="38100">
                        <a:noFill/>
                        <a:miter/>
                      </a:ln>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754188"/>
            <a:ext cx="11107738" cy="4370388"/>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根据协同过滤的处理过程可知，基于物品的协同过滤算法（简称</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ItemCF</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算法）主要分为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个步骤。</a:t>
            </a:r>
          </a:p>
          <a:p>
            <a:pPr marL="362585" marR="0" lvl="0" indent="-362585"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计算物品之间的相似度。</a:t>
            </a:r>
          </a:p>
          <a:p>
            <a:pPr marL="362585" marR="0" lvl="0" indent="-362585"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根据物品的相似度和用户的历史行为给用户生成推荐列表。</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其中关于物品相似度计算的方法有夹角余弦、杰卡德（</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Jaccard</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）相似系数和相关系数等</a:t>
            </a: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6083"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46084" name="内容占位符 3"/>
          <p:cNvSpPr>
            <a:spLocks noGrp="1"/>
          </p:cNvSpPr>
          <p:nvPr>
            <p:ph idx="10"/>
          </p:nvPr>
        </p:nvSpPr>
        <p:spPr>
          <a:xfrm>
            <a:off x="423863" y="1138238"/>
            <a:ext cx="11107737" cy="427037"/>
          </a:xfrm>
          <a:ln/>
        </p:spPr>
        <p:txBody>
          <a:bodyPr vert="horz" wrap="square" lIns="91440" tIns="45720" rIns="91440" bIns="45720" anchor="ctr" anchorCtr="0"/>
          <a:lstStyle/>
          <a:p>
            <a:r>
              <a:rPr kumimoji="1" lang="zh-CN" altLang="en-US" sz="1800" dirty="0">
                <a:latin typeface="微软雅黑" panose="020B0503020204020204" pitchFamily="34" charset="-122"/>
                <a:ea typeface="微软雅黑" panose="020B0503020204020204" pitchFamily="34" charset="-122"/>
                <a:cs typeface="宋体" panose="02010600030101010101" pitchFamily="2" charset="-122"/>
              </a:rPr>
              <a:t>第一步：</a:t>
            </a:r>
            <a:r>
              <a:rPr kumimoji="1" lang="en-US" altLang="zh-CN" sz="1800"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en-US" sz="1800" dirty="0">
                <a:latin typeface="微软雅黑" panose="020B0503020204020204" pitchFamily="34" charset="-122"/>
                <a:ea typeface="微软雅黑" panose="020B0503020204020204" pitchFamily="34" charset="-122"/>
                <a:cs typeface="宋体" panose="02010600030101010101" pitchFamily="2" charset="-122"/>
              </a:rPr>
              <a:t>基于物品的协同过滤算法的基本概念</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754188"/>
            <a:ext cx="11107738" cy="4370388"/>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将用户对某一个物品的喜好或者评分作为一个向量，例如所有用户对物品</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的评分或者喜好程度表示为 ，        </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所有用户对物品</a:t>
            </a:r>
            <a:r>
              <a:rPr kumimoji="1"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的评分或者喜好程度表示为                                          ，其中</a:t>
            </a:r>
            <a:r>
              <a:rPr kumimoji="1"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为物品，</a:t>
            </a:r>
            <a:r>
              <a:rPr kumimoji="1"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为用户数。采用上述几种方法计算两个物品之间的相似度，其计算公式如表 </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11 9</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所示。由于用户的行为是二元选择（</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型），因此在计算物品的相似度过程中采用杰卡德相似系数的方法。</a:t>
            </a:r>
          </a:p>
        </p:txBody>
      </p:sp>
      <p:sp>
        <p:nvSpPr>
          <p:cNvPr id="47107"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47108" name="内容占位符 3"/>
          <p:cNvSpPr>
            <a:spLocks noGrp="1"/>
          </p:cNvSpPr>
          <p:nvPr>
            <p:ph idx="10"/>
          </p:nvPr>
        </p:nvSpPr>
        <p:spPr>
          <a:xfrm>
            <a:off x="423863" y="1138238"/>
            <a:ext cx="11107737" cy="427037"/>
          </a:xfrm>
          <a:ln/>
        </p:spPr>
        <p:txBody>
          <a:bodyPr vert="horz" wrap="square" lIns="91440" tIns="45720" rIns="91440" bIns="45720" anchor="ctr" anchorCtr="0"/>
          <a:lstStyle/>
          <a:p>
            <a:r>
              <a:rPr kumimoji="1" lang="zh-CN" altLang="en-US" sz="1800" dirty="0">
                <a:latin typeface="微软雅黑" panose="020B0503020204020204" pitchFamily="34" charset="-122"/>
                <a:ea typeface="微软雅黑" panose="020B0503020204020204" pitchFamily="34" charset="-122"/>
                <a:cs typeface="宋体" panose="02010600030101010101" pitchFamily="2" charset="-122"/>
              </a:rPr>
              <a:t>第一步：</a:t>
            </a:r>
            <a:r>
              <a:rPr kumimoji="1" lang="en-US" altLang="zh-CN" sz="1800"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en-US" sz="1800" dirty="0">
                <a:latin typeface="微软雅黑" panose="020B0503020204020204" pitchFamily="34" charset="-122"/>
                <a:ea typeface="微软雅黑" panose="020B0503020204020204" pitchFamily="34" charset="-122"/>
                <a:cs typeface="宋体" panose="02010600030101010101" pitchFamily="2" charset="-122"/>
              </a:rPr>
              <a:t>基于物品的协同过滤算法的基本概念</a:t>
            </a:r>
          </a:p>
        </p:txBody>
      </p:sp>
      <p:sp>
        <p:nvSpPr>
          <p:cNvPr id="3"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47110" name="对象 3"/>
          <p:cNvGraphicFramePr>
            <a:graphicFrameLocks noChangeAspect="1"/>
          </p:cNvGraphicFramePr>
          <p:nvPr/>
        </p:nvGraphicFramePr>
        <p:xfrm>
          <a:off x="671513" y="2328863"/>
          <a:ext cx="2500312" cy="442912"/>
        </p:xfrm>
        <a:graphic>
          <a:graphicData uri="http://schemas.openxmlformats.org/presentationml/2006/ole">
            <mc:AlternateContent xmlns:mc="http://schemas.openxmlformats.org/markup-compatibility/2006">
              <mc:Choice xmlns:v="urn:schemas-microsoft-com:vml" Requires="v">
                <p:oleObj r:id="rId2" imgW="1371600" imgH="203200" progId="Equation.DSMT4">
                  <p:embed/>
                </p:oleObj>
              </mc:Choice>
              <mc:Fallback>
                <p:oleObj r:id="rId2" imgW="1371600" imgH="203200" progId="Equation.DSMT4">
                  <p:embed/>
                  <p:pic>
                    <p:nvPicPr>
                      <p:cNvPr id="0" name="图片 3077"/>
                      <p:cNvPicPr/>
                      <p:nvPr/>
                    </p:nvPicPr>
                    <p:blipFill>
                      <a:blip r:embed="rId3"/>
                      <a:stretch>
                        <a:fillRect/>
                      </a:stretch>
                    </p:blipFill>
                    <p:spPr>
                      <a:xfrm>
                        <a:off x="671513" y="2328863"/>
                        <a:ext cx="2500312" cy="442912"/>
                      </a:xfrm>
                      <a:prstGeom prst="rect">
                        <a:avLst/>
                      </a:prstGeom>
                      <a:noFill/>
                      <a:ln w="38100">
                        <a:noFill/>
                        <a:miter/>
                      </a:ln>
                    </p:spPr>
                  </p:pic>
                </p:oleObj>
              </mc:Fallback>
            </mc:AlternateContent>
          </a:graphicData>
        </a:graphic>
      </p:graphicFrame>
      <p:sp>
        <p:nvSpPr>
          <p:cNvPr id="5"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47112" name="对象 5"/>
          <p:cNvGraphicFramePr>
            <a:graphicFrameLocks noChangeAspect="1"/>
          </p:cNvGraphicFramePr>
          <p:nvPr/>
        </p:nvGraphicFramePr>
        <p:xfrm>
          <a:off x="7900988" y="2393950"/>
          <a:ext cx="2686050" cy="406400"/>
        </p:xfrm>
        <a:graphic>
          <a:graphicData uri="http://schemas.openxmlformats.org/presentationml/2006/ole">
            <mc:AlternateContent xmlns:mc="http://schemas.openxmlformats.org/markup-compatibility/2006">
              <mc:Choice xmlns:v="urn:schemas-microsoft-com:vml" Requires="v">
                <p:oleObj r:id="rId4" imgW="1562100" imgH="203200" progId="Equation.DSMT4">
                  <p:embed/>
                </p:oleObj>
              </mc:Choice>
              <mc:Fallback>
                <p:oleObj r:id="rId4" imgW="1562100" imgH="203200" progId="Equation.DSMT4">
                  <p:embed/>
                  <p:pic>
                    <p:nvPicPr>
                      <p:cNvPr id="0" name="图片 3076"/>
                      <p:cNvPicPr/>
                      <p:nvPr/>
                    </p:nvPicPr>
                    <p:blipFill>
                      <a:blip r:embed="rId5"/>
                      <a:stretch>
                        <a:fillRect/>
                      </a:stretch>
                    </p:blipFill>
                    <p:spPr>
                      <a:xfrm>
                        <a:off x="7900988" y="2393950"/>
                        <a:ext cx="2686050" cy="406400"/>
                      </a:xfrm>
                      <a:prstGeom prst="rect">
                        <a:avLst/>
                      </a:prstGeom>
                      <a:noFill/>
                      <a:ln w="38100">
                        <a:noFill/>
                        <a:miter/>
                      </a:ln>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p:cNvGraphicFramePr>
            <a:graphicFrameLocks noGrp="1"/>
          </p:cNvGraphicFramePr>
          <p:nvPr>
            <p:ph idx="1"/>
          </p:nvPr>
        </p:nvGraphicFramePr>
        <p:xfrm>
          <a:off x="500064" y="1700213"/>
          <a:ext cx="10815636" cy="4257675"/>
        </p:xfrm>
        <a:graphic>
          <a:graphicData uri="http://schemas.openxmlformats.org/drawingml/2006/table">
            <a:tbl>
              <a:tblPr firstRow="1" firstCol="1" bandRow="1">
                <a:tableStyleId>{5C22544A-7EE6-4342-B048-85BDC9FD1C3A}</a:tableStyleId>
              </a:tblPr>
              <a:tblGrid>
                <a:gridCol w="1457149">
                  <a:extLst>
                    <a:ext uri="{9D8B030D-6E8A-4147-A177-3AD203B41FA5}">
                      <a16:colId xmlns:a16="http://schemas.microsoft.com/office/drawing/2014/main" val="20000"/>
                    </a:ext>
                  </a:extLst>
                </a:gridCol>
                <a:gridCol w="5443712">
                  <a:extLst>
                    <a:ext uri="{9D8B030D-6E8A-4147-A177-3AD203B41FA5}">
                      <a16:colId xmlns:a16="http://schemas.microsoft.com/office/drawing/2014/main" val="20001"/>
                    </a:ext>
                  </a:extLst>
                </a:gridCol>
                <a:gridCol w="3914775">
                  <a:extLst>
                    <a:ext uri="{9D8B030D-6E8A-4147-A177-3AD203B41FA5}">
                      <a16:colId xmlns:a16="http://schemas.microsoft.com/office/drawing/2014/main" val="20002"/>
                    </a:ext>
                  </a:extLst>
                </a:gridCol>
              </a:tblGrid>
              <a:tr h="442912">
                <a:tc>
                  <a:txBody>
                    <a:bodyPr/>
                    <a:lstStyle/>
                    <a:p>
                      <a:pPr algn="ctr">
                        <a:spcAft>
                          <a:spcPts val="0"/>
                        </a:spcAft>
                      </a:pPr>
                      <a:r>
                        <a:rPr lang="zh-CN" sz="1800" kern="100" dirty="0">
                          <a:effectLst/>
                        </a:rPr>
                        <a:t>方法</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dirty="0">
                          <a:effectLst/>
                        </a:rPr>
                        <a:t>公式</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dirty="0">
                          <a:effectLst/>
                        </a:rPr>
                        <a:t>说明</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0"/>
                  </a:ext>
                </a:extLst>
              </a:tr>
              <a:tr h="1414463">
                <a:tc>
                  <a:txBody>
                    <a:bodyPr/>
                    <a:lstStyle/>
                    <a:p>
                      <a:pPr algn="ctr">
                        <a:spcAft>
                          <a:spcPts val="0"/>
                        </a:spcAft>
                      </a:pPr>
                      <a:r>
                        <a:rPr lang="zh-CN" sz="1800" kern="100">
                          <a:effectLst/>
                        </a:rPr>
                        <a:t>夹角余弦</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fontAlgn="auto">
                        <a:spcAft>
                          <a:spcPts val="0"/>
                        </a:spcAft>
                      </a:pPr>
                      <a:endParaRPr lang="en-US"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endParaRPr lang="zh-CN"/>
                    </a:p>
                  </a:txBody>
                  <a:tcPr marL="68580" marR="68580" marT="0" marB="0" anchor="ctr">
                    <a:blipFill rotWithShape="1">
                      <a:blip r:embed="rId2"/>
                      <a:stretch>
                        <a:fillRect l="-176324" t="-32035" r="-156" b="-170996"/>
                      </a:stretch>
                    </a:blipFill>
                  </a:tcPr>
                </a:tc>
                <a:extLst>
                  <a:ext uri="{0D108BD9-81ED-4DB2-BD59-A6C34878D82A}">
                    <a16:rowId xmlns:a16="http://schemas.microsoft.com/office/drawing/2014/main" val="10001"/>
                  </a:ext>
                </a:extLst>
              </a:tr>
              <a:tr h="1031221">
                <a:tc>
                  <a:txBody>
                    <a:bodyPr/>
                    <a:lstStyle/>
                    <a:p>
                      <a:pPr algn="ctr">
                        <a:spcAft>
                          <a:spcPts val="0"/>
                        </a:spcAft>
                      </a:pPr>
                      <a:r>
                        <a:rPr lang="zh-CN" sz="1800" kern="100">
                          <a:effectLst/>
                        </a:rPr>
                        <a:t>杰卡德相似系数</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fontAlgn="auto">
                        <a:spcAft>
                          <a:spcPts val="0"/>
                        </a:spcAft>
                      </a:pPr>
                      <a:endParaRPr lang="en-US"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800" kern="100" dirty="0">
                          <a:effectLst/>
                        </a:rPr>
                        <a:t>分母</a:t>
                      </a:r>
                      <a:r>
                        <a:rPr lang="en-US" altLang="zh-CN" sz="1800" kern="100" dirty="0">
                          <a:effectLst/>
                        </a:rPr>
                        <a:t>   </a:t>
                      </a:r>
                      <a:r>
                        <a:rPr lang="en-US" sz="1800" kern="100" dirty="0">
                          <a:effectLst/>
                        </a:rPr>
                        <a:t>           </a:t>
                      </a:r>
                      <a:r>
                        <a:rPr lang="zh-CN" sz="1800" kern="100" dirty="0">
                          <a:effectLst/>
                        </a:rPr>
                        <a:t>表示喜欢物品</a:t>
                      </a:r>
                      <a:r>
                        <a:rPr lang="en-US" sz="1800" kern="100" dirty="0">
                          <a:effectLst/>
                        </a:rPr>
                        <a:t>1</a:t>
                      </a:r>
                      <a:r>
                        <a:rPr lang="zh-CN" sz="1800" kern="100" dirty="0">
                          <a:effectLst/>
                        </a:rPr>
                        <a:t>与喜欢物品</a:t>
                      </a:r>
                      <a:r>
                        <a:rPr lang="en-US" sz="1800" kern="100" dirty="0">
                          <a:effectLst/>
                        </a:rPr>
                        <a:t>M</a:t>
                      </a:r>
                      <a:r>
                        <a:rPr lang="zh-CN" sz="1800" kern="100" dirty="0">
                          <a:effectLst/>
                        </a:rPr>
                        <a:t>的用户总数，分子</a:t>
                      </a:r>
                      <a:r>
                        <a:rPr lang="en-US" altLang="zh-CN" sz="1800" kern="100" dirty="0">
                          <a:effectLst/>
                        </a:rPr>
                        <a:t>     </a:t>
                      </a:r>
                      <a:r>
                        <a:rPr lang="en-US" sz="1800" kern="100" dirty="0">
                          <a:effectLst/>
                        </a:rPr>
                        <a:t>          </a:t>
                      </a:r>
                      <a:r>
                        <a:rPr lang="zh-CN" sz="1800" kern="100" dirty="0">
                          <a:effectLst/>
                        </a:rPr>
                        <a:t>表示同时喜欢物品</a:t>
                      </a:r>
                      <a:r>
                        <a:rPr lang="en-US" sz="1800" kern="100" dirty="0">
                          <a:effectLst/>
                        </a:rPr>
                        <a:t>1</a:t>
                      </a:r>
                      <a:r>
                        <a:rPr lang="zh-CN" sz="1800" kern="100" dirty="0">
                          <a:effectLst/>
                        </a:rPr>
                        <a:t>和物品</a:t>
                      </a:r>
                      <a:r>
                        <a:rPr lang="en-US" sz="1800" kern="100" dirty="0">
                          <a:effectLst/>
                        </a:rPr>
                        <a:t>M</a:t>
                      </a:r>
                      <a:r>
                        <a:rPr lang="zh-CN" sz="1800" kern="100" dirty="0">
                          <a:effectLst/>
                        </a:rPr>
                        <a:t>的用户数</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2"/>
                  </a:ext>
                </a:extLst>
              </a:tr>
              <a:tr h="1369079">
                <a:tc>
                  <a:txBody>
                    <a:bodyPr/>
                    <a:lstStyle/>
                    <a:p>
                      <a:pPr algn="ctr">
                        <a:spcAft>
                          <a:spcPts val="0"/>
                        </a:spcAft>
                      </a:pPr>
                      <a:r>
                        <a:rPr lang="zh-CN" sz="1800" kern="100">
                          <a:effectLst/>
                        </a:rPr>
                        <a:t>相关系数</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endParaRPr lang="en-US"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800" kern="100" dirty="0">
                          <a:effectLst/>
                        </a:rPr>
                        <a:t>相关系数的取值范围是</a:t>
                      </a:r>
                      <a:r>
                        <a:rPr lang="en-US" sz="1800" kern="100" dirty="0">
                          <a:effectLst/>
                        </a:rPr>
                        <a:t>[-1,1]</a:t>
                      </a:r>
                      <a:r>
                        <a:rPr lang="zh-CN" sz="1800" kern="100" dirty="0">
                          <a:effectLst/>
                        </a:rPr>
                        <a:t>。相关系数的绝对值越大，则表明两者相关度越高</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3"/>
                  </a:ext>
                </a:extLst>
              </a:tr>
            </a:tbl>
          </a:graphicData>
        </a:graphic>
      </p:graphicFrame>
      <p:sp>
        <p:nvSpPr>
          <p:cNvPr id="4813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48132" name="内容占位符 3"/>
          <p:cNvSpPr>
            <a:spLocks noGrp="1"/>
          </p:cNvSpPr>
          <p:nvPr>
            <p:ph idx="10"/>
          </p:nvPr>
        </p:nvSpPr>
        <p:spPr>
          <a:xfrm>
            <a:off x="423863" y="1138238"/>
            <a:ext cx="11107737" cy="427037"/>
          </a:xfrm>
          <a:ln/>
        </p:spPr>
        <p:txBody>
          <a:bodyPr vert="horz" wrap="square" lIns="91440" tIns="45720" rIns="91440" bIns="45720" anchor="ctr" anchorCtr="0"/>
          <a:lstStyle/>
          <a:p>
            <a:r>
              <a:rPr kumimoji="1" lang="zh-CN" altLang="en-US" sz="1800" dirty="0">
                <a:latin typeface="微软雅黑" panose="020B0503020204020204" pitchFamily="34" charset="-122"/>
                <a:ea typeface="微软雅黑" panose="020B0503020204020204" pitchFamily="34" charset="-122"/>
                <a:cs typeface="宋体" panose="02010600030101010101" pitchFamily="2" charset="-122"/>
              </a:rPr>
              <a:t>第一步：</a:t>
            </a:r>
            <a:r>
              <a:rPr kumimoji="1" lang="en-US" altLang="zh-CN" sz="1800"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en-US" sz="1800" dirty="0">
                <a:latin typeface="微软雅黑" panose="020B0503020204020204" pitchFamily="34" charset="-122"/>
                <a:ea typeface="微软雅黑" panose="020B0503020204020204" pitchFamily="34" charset="-122"/>
                <a:cs typeface="宋体" panose="02010600030101010101" pitchFamily="2" charset="-122"/>
              </a:rPr>
              <a:t>基于物品的协同过滤算法的基本概念</a:t>
            </a:r>
          </a:p>
        </p:txBody>
      </p:sp>
      <p:sp>
        <p:nvSpPr>
          <p:cNvPr id="3"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48135" name="对象 8"/>
          <p:cNvGraphicFramePr>
            <a:graphicFrameLocks noChangeAspect="1"/>
          </p:cNvGraphicFramePr>
          <p:nvPr/>
        </p:nvGraphicFramePr>
        <p:xfrm>
          <a:off x="1982788" y="2130425"/>
          <a:ext cx="4554537" cy="1441450"/>
        </p:xfrm>
        <a:graphic>
          <a:graphicData uri="http://schemas.openxmlformats.org/presentationml/2006/ole">
            <mc:AlternateContent xmlns:mc="http://schemas.openxmlformats.org/markup-compatibility/2006">
              <mc:Choice xmlns:v="urn:schemas-microsoft-com:vml" Requires="v">
                <p:oleObj r:id="rId3" imgW="1663700" imgH="520700" progId="Equation.DSMT4">
                  <p:embed/>
                </p:oleObj>
              </mc:Choice>
              <mc:Fallback>
                <p:oleObj r:id="rId3" imgW="1663700" imgH="520700" progId="Equation.DSMT4">
                  <p:embed/>
                  <p:pic>
                    <p:nvPicPr>
                      <p:cNvPr id="0" name="图片 3084"/>
                      <p:cNvPicPr/>
                      <p:nvPr/>
                    </p:nvPicPr>
                    <p:blipFill>
                      <a:blip r:embed="rId4"/>
                      <a:stretch>
                        <a:fillRect/>
                      </a:stretch>
                    </p:blipFill>
                    <p:spPr>
                      <a:xfrm>
                        <a:off x="1982788" y="2130425"/>
                        <a:ext cx="4554537" cy="1441450"/>
                      </a:xfrm>
                      <a:prstGeom prst="rect">
                        <a:avLst/>
                      </a:prstGeom>
                      <a:noFill/>
                      <a:ln w="38100">
                        <a:noFill/>
                        <a:miter/>
                      </a:ln>
                    </p:spPr>
                  </p:pic>
                </p:oleObj>
              </mc:Fallback>
            </mc:AlternateContent>
          </a:graphicData>
        </a:graphic>
      </p:graphicFrame>
      <p:graphicFrame>
        <p:nvGraphicFramePr>
          <p:cNvPr id="48136" name="对象 9"/>
          <p:cNvGraphicFramePr>
            <a:graphicFrameLocks noChangeAspect="1"/>
          </p:cNvGraphicFramePr>
          <p:nvPr/>
        </p:nvGraphicFramePr>
        <p:xfrm>
          <a:off x="2025650" y="3673475"/>
          <a:ext cx="2398713" cy="827088"/>
        </p:xfrm>
        <a:graphic>
          <a:graphicData uri="http://schemas.openxmlformats.org/presentationml/2006/ole">
            <mc:AlternateContent xmlns:mc="http://schemas.openxmlformats.org/markup-compatibility/2006">
              <mc:Choice xmlns:v="urn:schemas-microsoft-com:vml" Requires="v">
                <p:oleObj r:id="rId5" imgW="1104900" imgH="381000" progId="Equation.DSMT4">
                  <p:embed/>
                </p:oleObj>
              </mc:Choice>
              <mc:Fallback>
                <p:oleObj r:id="rId5" imgW="1104900" imgH="381000" progId="Equation.DSMT4">
                  <p:embed/>
                  <p:pic>
                    <p:nvPicPr>
                      <p:cNvPr id="0" name="图片 3082"/>
                      <p:cNvPicPr/>
                      <p:nvPr/>
                    </p:nvPicPr>
                    <p:blipFill>
                      <a:blip r:embed="rId6"/>
                      <a:stretch>
                        <a:fillRect/>
                      </a:stretch>
                    </p:blipFill>
                    <p:spPr>
                      <a:xfrm>
                        <a:off x="2025650" y="3673475"/>
                        <a:ext cx="2398713" cy="827088"/>
                      </a:xfrm>
                      <a:prstGeom prst="rect">
                        <a:avLst/>
                      </a:prstGeom>
                      <a:noFill/>
                      <a:ln w="38100">
                        <a:noFill/>
                        <a:miter/>
                      </a:ln>
                    </p:spPr>
                  </p:pic>
                </p:oleObj>
              </mc:Fallback>
            </mc:AlternateContent>
          </a:graphicData>
        </a:graphic>
      </p:graphicFrame>
      <p:graphicFrame>
        <p:nvGraphicFramePr>
          <p:cNvPr id="48137" name="对象 10"/>
          <p:cNvGraphicFramePr>
            <a:graphicFrameLocks noChangeAspect="1"/>
          </p:cNvGraphicFramePr>
          <p:nvPr/>
        </p:nvGraphicFramePr>
        <p:xfrm>
          <a:off x="7997825" y="3598863"/>
          <a:ext cx="846138" cy="360362"/>
        </p:xfrm>
        <a:graphic>
          <a:graphicData uri="http://schemas.openxmlformats.org/presentationml/2006/ole">
            <mc:AlternateContent xmlns:mc="http://schemas.openxmlformats.org/markup-compatibility/2006">
              <mc:Choice xmlns:v="urn:schemas-microsoft-com:vml" Requires="v">
                <p:oleObj r:id="rId7" imgW="431165" imgH="177800" progId="Equation.DSMT4">
                  <p:embed/>
                </p:oleObj>
              </mc:Choice>
              <mc:Fallback>
                <p:oleObj r:id="rId7" imgW="431165" imgH="177800" progId="Equation.DSMT4">
                  <p:embed/>
                  <p:pic>
                    <p:nvPicPr>
                      <p:cNvPr id="0" name="图片 3081"/>
                      <p:cNvPicPr/>
                      <p:nvPr/>
                    </p:nvPicPr>
                    <p:blipFill>
                      <a:blip r:embed="rId8"/>
                      <a:stretch>
                        <a:fillRect/>
                      </a:stretch>
                    </p:blipFill>
                    <p:spPr>
                      <a:xfrm>
                        <a:off x="7997825" y="3598863"/>
                        <a:ext cx="846138" cy="360362"/>
                      </a:xfrm>
                      <a:prstGeom prst="rect">
                        <a:avLst/>
                      </a:prstGeom>
                      <a:noFill/>
                      <a:ln w="38100">
                        <a:noFill/>
                        <a:miter/>
                      </a:ln>
                    </p:spPr>
                  </p:pic>
                </p:oleObj>
              </mc:Fallback>
            </mc:AlternateContent>
          </a:graphicData>
        </a:graphic>
      </p:graphicFrame>
      <p:graphicFrame>
        <p:nvGraphicFramePr>
          <p:cNvPr id="48138" name="对象 11"/>
          <p:cNvGraphicFramePr>
            <a:graphicFrameLocks noChangeAspect="1"/>
          </p:cNvGraphicFramePr>
          <p:nvPr/>
        </p:nvGraphicFramePr>
        <p:xfrm>
          <a:off x="9669463" y="3902075"/>
          <a:ext cx="803275" cy="342900"/>
        </p:xfrm>
        <a:graphic>
          <a:graphicData uri="http://schemas.openxmlformats.org/presentationml/2006/ole">
            <mc:AlternateContent xmlns:mc="http://schemas.openxmlformats.org/markup-compatibility/2006">
              <mc:Choice xmlns:v="urn:schemas-microsoft-com:vml" Requires="v">
                <p:oleObj r:id="rId9" imgW="431165" imgH="177800" progId="Equation.DSMT4">
                  <p:embed/>
                </p:oleObj>
              </mc:Choice>
              <mc:Fallback>
                <p:oleObj r:id="rId9" imgW="431165" imgH="177800" progId="Equation.DSMT4">
                  <p:embed/>
                  <p:pic>
                    <p:nvPicPr>
                      <p:cNvPr id="0" name="图片 3083"/>
                      <p:cNvPicPr/>
                      <p:nvPr/>
                    </p:nvPicPr>
                    <p:blipFill>
                      <a:blip r:embed="rId10"/>
                      <a:stretch>
                        <a:fillRect/>
                      </a:stretch>
                    </p:blipFill>
                    <p:spPr>
                      <a:xfrm>
                        <a:off x="9669463" y="3902075"/>
                        <a:ext cx="803275" cy="342900"/>
                      </a:xfrm>
                      <a:prstGeom prst="rect">
                        <a:avLst/>
                      </a:prstGeom>
                      <a:noFill/>
                      <a:ln w="38100">
                        <a:noFill/>
                        <a:miter/>
                      </a:ln>
                    </p:spPr>
                  </p:pic>
                </p:oleObj>
              </mc:Fallback>
            </mc:AlternateContent>
          </a:graphicData>
        </a:graphic>
      </p:graphicFrame>
      <p:graphicFrame>
        <p:nvGraphicFramePr>
          <p:cNvPr id="48139" name="对象 12"/>
          <p:cNvGraphicFramePr>
            <a:graphicFrameLocks noChangeAspect="1"/>
          </p:cNvGraphicFramePr>
          <p:nvPr/>
        </p:nvGraphicFramePr>
        <p:xfrm>
          <a:off x="2084388" y="4759325"/>
          <a:ext cx="5138737" cy="1141413"/>
        </p:xfrm>
        <a:graphic>
          <a:graphicData uri="http://schemas.openxmlformats.org/presentationml/2006/ole">
            <mc:AlternateContent xmlns:mc="http://schemas.openxmlformats.org/markup-compatibility/2006">
              <mc:Choice xmlns:v="urn:schemas-microsoft-com:vml" Requires="v">
                <p:oleObj r:id="rId11" imgW="2184400" imgH="482600" progId="Equation.DSMT4">
                  <p:embed/>
                </p:oleObj>
              </mc:Choice>
              <mc:Fallback>
                <p:oleObj r:id="rId11" imgW="2184400" imgH="482600" progId="Equation.DSMT4">
                  <p:embed/>
                  <p:pic>
                    <p:nvPicPr>
                      <p:cNvPr id="0" name="图片 3080"/>
                      <p:cNvPicPr/>
                      <p:nvPr/>
                    </p:nvPicPr>
                    <p:blipFill>
                      <a:blip r:embed="rId12"/>
                      <a:stretch>
                        <a:fillRect/>
                      </a:stretch>
                    </p:blipFill>
                    <p:spPr>
                      <a:xfrm>
                        <a:off x="2084388" y="4759325"/>
                        <a:ext cx="5138737" cy="1141413"/>
                      </a:xfrm>
                      <a:prstGeom prst="rect">
                        <a:avLst/>
                      </a:prstGeom>
                      <a:noFill/>
                      <a:ln w="38100">
                        <a:noFill/>
                        <a:miter/>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1"/>
          <p:cNvSpPr>
            <a:spLocks noGrp="1"/>
          </p:cNvSpPr>
          <p:nvPr>
            <p:ph idx="1"/>
          </p:nvPr>
        </p:nvSpPr>
        <p:spPr>
          <a:xfrm>
            <a:off x="423863" y="1754188"/>
            <a:ext cx="11107737" cy="4370387"/>
          </a:xfrm>
          <a:ln/>
        </p:spPr>
        <p:txBody>
          <a:bodyPr vert="horz" wrap="square" lIns="91440" tIns="45720" rIns="91440" bIns="45720" anchor="t" anchorCtr="0"/>
          <a:lstStyle/>
          <a:p>
            <a:pPr marL="361950" indent="-361950">
              <a:buClr>
                <a:srgbClr val="032089"/>
              </a:buClr>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在协同过滤系统中发现用户存在多种行为方式，如是否浏览网页、是否购买、评论、评分、点赞等行为，若采用统一的方式表示所有行为是困难的，因此只对具体的分析目标进行具体的表示。本案例原始数据只记录了用户访问网站浏览行为，所以用户的行为是浏览网页与否，不存在购买、评分和评论等用户行为。</a:t>
            </a:r>
          </a:p>
        </p:txBody>
      </p:sp>
      <p:sp>
        <p:nvSpPr>
          <p:cNvPr id="49155"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49156" name="内容占位符 3"/>
          <p:cNvSpPr>
            <a:spLocks noGrp="1"/>
          </p:cNvSpPr>
          <p:nvPr>
            <p:ph idx="10"/>
          </p:nvPr>
        </p:nvSpPr>
        <p:spPr>
          <a:xfrm>
            <a:off x="423863" y="1138238"/>
            <a:ext cx="11107737" cy="427037"/>
          </a:xfrm>
          <a:ln/>
        </p:spPr>
        <p:txBody>
          <a:bodyPr vert="horz" wrap="square" lIns="91440" tIns="45720" rIns="91440" bIns="45720" anchor="ctr" anchorCtr="0"/>
          <a:lstStyle/>
          <a:p>
            <a:r>
              <a:rPr kumimoji="1" lang="zh-CN" altLang="en-US" sz="1800" dirty="0">
                <a:latin typeface="微软雅黑" panose="020B0503020204020204" pitchFamily="34" charset="-122"/>
                <a:ea typeface="微软雅黑" panose="020B0503020204020204" pitchFamily="34" charset="-122"/>
                <a:cs typeface="宋体" panose="02010600030101010101" pitchFamily="2" charset="-122"/>
              </a:rPr>
              <a:t>第一步：</a:t>
            </a:r>
            <a:r>
              <a:rPr kumimoji="1" lang="en-US" altLang="zh-CN" sz="1800"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en-US" sz="1800" dirty="0">
                <a:latin typeface="微软雅黑" panose="020B0503020204020204" pitchFamily="34" charset="-122"/>
                <a:ea typeface="微软雅黑" panose="020B0503020204020204" pitchFamily="34" charset="-122"/>
                <a:cs typeface="宋体" panose="02010600030101010101" pitchFamily="2" charset="-122"/>
              </a:rPr>
              <a:t>基于物品的协同过滤算法的基本概念</a:t>
            </a:r>
          </a:p>
        </p:txBody>
      </p:sp>
      <p:sp>
        <p:nvSpPr>
          <p:cNvPr id="3"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29479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3322"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1"/>
          <p:cNvSpPr>
            <a:spLocks noGrp="1"/>
          </p:cNvSpPr>
          <p:nvPr>
            <p:ph idx="1"/>
          </p:nvPr>
        </p:nvSpPr>
        <p:spPr>
          <a:xfrm>
            <a:off x="423863" y="1754188"/>
            <a:ext cx="11107737" cy="4370387"/>
          </a:xfrm>
          <a:ln/>
        </p:spPr>
        <p:txBody>
          <a:bodyPr vert="horz" wrap="square" lIns="91440" tIns="45720" rIns="91440" bIns="45720" anchor="t" anchorCtr="0"/>
          <a:lstStyle/>
          <a:p>
            <a:pPr marL="361950" indent="-361950">
              <a:buClr>
                <a:srgbClr val="032089"/>
              </a:buClr>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计算各个物品之间的相似度之后，即可构成一个物品之间的相似度矩阵，如下表所示，</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通过相似度矩阵，推荐算法会给用户推荐与其物品最相似的</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K</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个的物品。</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buFont typeface="Wingdings" panose="05000000000000000000" pitchFamily="2" charset="2"/>
              <a:buChar char="l"/>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buFont typeface="Wingdings" panose="05000000000000000000" pitchFamily="2" charset="2"/>
              <a:buChar char="l"/>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buFont typeface="Wingdings" panose="05000000000000000000" pitchFamily="2" charset="2"/>
              <a:buChar char="l"/>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buFont typeface="Wingdings" panose="05000000000000000000" pitchFamily="2" charset="2"/>
              <a:buChar char="l"/>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buFont typeface="Wingdings" panose="05000000000000000000" pitchFamily="2" charset="2"/>
              <a:buChar char="l"/>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buFont typeface="Wingdings" panose="05000000000000000000" pitchFamily="2" charset="2"/>
              <a:buChar char="l"/>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50179"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50180" name="内容占位符 3"/>
          <p:cNvSpPr>
            <a:spLocks noGrp="1"/>
          </p:cNvSpPr>
          <p:nvPr>
            <p:ph idx="10"/>
          </p:nvPr>
        </p:nvSpPr>
        <p:spPr>
          <a:xfrm>
            <a:off x="423863" y="1138238"/>
            <a:ext cx="11107737" cy="427037"/>
          </a:xfrm>
          <a:ln/>
        </p:spPr>
        <p:txBody>
          <a:bodyPr vert="horz" wrap="square" lIns="91440" tIns="45720" rIns="91440" bIns="45720" anchor="ctr" anchorCtr="0"/>
          <a:lstStyle/>
          <a:p>
            <a:r>
              <a:rPr kumimoji="1" lang="zh-CN" altLang="en-US" sz="1800" dirty="0">
                <a:latin typeface="微软雅黑" panose="020B0503020204020204" pitchFamily="34" charset="-122"/>
                <a:ea typeface="微软雅黑" panose="020B0503020204020204" pitchFamily="34" charset="-122"/>
                <a:cs typeface="宋体" panose="02010600030101010101" pitchFamily="2" charset="-122"/>
              </a:rPr>
              <a:t>第一步：</a:t>
            </a:r>
            <a:r>
              <a:rPr kumimoji="1" lang="en-US" altLang="zh-CN" sz="1800"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en-US" sz="1800" dirty="0">
                <a:latin typeface="微软雅黑" panose="020B0503020204020204" pitchFamily="34" charset="-122"/>
                <a:ea typeface="微软雅黑" panose="020B0503020204020204" pitchFamily="34" charset="-122"/>
                <a:cs typeface="宋体" panose="02010600030101010101" pitchFamily="2" charset="-122"/>
              </a:rPr>
              <a:t>基于物品的协同过滤算法的基本概念</a:t>
            </a:r>
          </a:p>
        </p:txBody>
      </p:sp>
      <p:sp>
        <p:nvSpPr>
          <p:cNvPr id="3"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4" name="表格 3"/>
          <p:cNvGraphicFramePr>
            <a:graphicFrameLocks noGrp="1"/>
          </p:cNvGraphicFramePr>
          <p:nvPr/>
        </p:nvGraphicFramePr>
        <p:xfrm>
          <a:off x="3321050" y="2887663"/>
          <a:ext cx="5549900" cy="2012950"/>
        </p:xfrm>
        <a:graphic>
          <a:graphicData uri="http://schemas.openxmlformats.org/drawingml/2006/table">
            <a:tbl>
              <a:tblPr firstRow="1" firstCol="1" bandRow="1">
                <a:tableStyleId>{5C22544A-7EE6-4342-B048-85BDC9FD1C3A}</a:tableStyleId>
              </a:tblPr>
              <a:tblGrid>
                <a:gridCol w="1109980">
                  <a:extLst>
                    <a:ext uri="{9D8B030D-6E8A-4147-A177-3AD203B41FA5}">
                      <a16:colId xmlns:a16="http://schemas.microsoft.com/office/drawing/2014/main" val="20000"/>
                    </a:ext>
                  </a:extLst>
                </a:gridCol>
                <a:gridCol w="1109980">
                  <a:extLst>
                    <a:ext uri="{9D8B030D-6E8A-4147-A177-3AD203B41FA5}">
                      <a16:colId xmlns:a16="http://schemas.microsoft.com/office/drawing/2014/main" val="20001"/>
                    </a:ext>
                  </a:extLst>
                </a:gridCol>
                <a:gridCol w="1109980">
                  <a:extLst>
                    <a:ext uri="{9D8B030D-6E8A-4147-A177-3AD203B41FA5}">
                      <a16:colId xmlns:a16="http://schemas.microsoft.com/office/drawing/2014/main" val="20002"/>
                    </a:ext>
                  </a:extLst>
                </a:gridCol>
                <a:gridCol w="1109980">
                  <a:extLst>
                    <a:ext uri="{9D8B030D-6E8A-4147-A177-3AD203B41FA5}">
                      <a16:colId xmlns:a16="http://schemas.microsoft.com/office/drawing/2014/main" val="20003"/>
                    </a:ext>
                  </a:extLst>
                </a:gridCol>
                <a:gridCol w="1109980">
                  <a:extLst>
                    <a:ext uri="{9D8B030D-6E8A-4147-A177-3AD203B41FA5}">
                      <a16:colId xmlns:a16="http://schemas.microsoft.com/office/drawing/2014/main" val="20004"/>
                    </a:ext>
                  </a:extLst>
                </a:gridCol>
              </a:tblGrid>
              <a:tr h="402590">
                <a:tc>
                  <a:txBody>
                    <a:bodyPr/>
                    <a:lstStyle/>
                    <a:p>
                      <a:pPr algn="ctr">
                        <a:spcAft>
                          <a:spcPts val="0"/>
                        </a:spcAft>
                      </a:pPr>
                      <a:r>
                        <a:rPr lang="zh-CN" sz="1800" kern="100" dirty="0">
                          <a:effectLst/>
                        </a:rPr>
                        <a:t>物品</a:t>
                      </a:r>
                      <a:endParaRPr lang="zh-CN" sz="1800" kern="100" dirty="0">
                        <a:effectLst/>
                        <a:latin typeface="Times New Roman" panose="02020603050405020304"/>
                        <a:ea typeface="宋体" panose="02010600030101010101" pitchFamily="2" charset="-122"/>
                        <a:cs typeface="Times New Roman" panose="02020603050405020304"/>
                      </a:endParaRPr>
                    </a:p>
                  </a:txBody>
                  <a:tcPr marL="54838" marR="54838" marT="0" marB="0" anchor="ctr"/>
                </a:tc>
                <a:tc>
                  <a:txBody>
                    <a:bodyPr/>
                    <a:lstStyle/>
                    <a:p>
                      <a:pPr algn="ctr">
                        <a:spcAft>
                          <a:spcPts val="0"/>
                        </a:spcAft>
                      </a:pPr>
                      <a:r>
                        <a:rPr lang="en-US" sz="1800" kern="100">
                          <a:effectLst/>
                        </a:rPr>
                        <a:t>A</a:t>
                      </a:r>
                      <a:endParaRPr lang="zh-CN" sz="1800" kern="100">
                        <a:effectLst/>
                        <a:latin typeface="Times New Roman" panose="02020603050405020304"/>
                        <a:ea typeface="宋体" panose="02010600030101010101" pitchFamily="2" charset="-122"/>
                        <a:cs typeface="Times New Roman" panose="02020603050405020304"/>
                      </a:endParaRPr>
                    </a:p>
                  </a:txBody>
                  <a:tcPr marL="54838" marR="54838" marT="0" marB="0" anchor="ctr"/>
                </a:tc>
                <a:tc>
                  <a:txBody>
                    <a:bodyPr/>
                    <a:lstStyle/>
                    <a:p>
                      <a:pPr algn="ctr">
                        <a:spcAft>
                          <a:spcPts val="0"/>
                        </a:spcAft>
                      </a:pPr>
                      <a:r>
                        <a:rPr lang="en-US" sz="1800" kern="100">
                          <a:effectLst/>
                        </a:rPr>
                        <a:t>B</a:t>
                      </a:r>
                      <a:endParaRPr lang="zh-CN" sz="1800" kern="100">
                        <a:effectLst/>
                        <a:latin typeface="Times New Roman" panose="02020603050405020304"/>
                        <a:ea typeface="宋体" panose="02010600030101010101" pitchFamily="2" charset="-122"/>
                        <a:cs typeface="Times New Roman" panose="02020603050405020304"/>
                      </a:endParaRPr>
                    </a:p>
                  </a:txBody>
                  <a:tcPr marL="54838" marR="54838" marT="0" marB="0" anchor="ctr"/>
                </a:tc>
                <a:tc>
                  <a:txBody>
                    <a:bodyPr/>
                    <a:lstStyle/>
                    <a:p>
                      <a:pPr algn="ctr">
                        <a:spcAft>
                          <a:spcPts val="0"/>
                        </a:spcAft>
                      </a:pPr>
                      <a:r>
                        <a:rPr lang="en-US" sz="1800" kern="100">
                          <a:effectLst/>
                        </a:rPr>
                        <a:t>C</a:t>
                      </a:r>
                      <a:endParaRPr lang="zh-CN" sz="1800" kern="100">
                        <a:effectLst/>
                        <a:latin typeface="Times New Roman" panose="02020603050405020304"/>
                        <a:ea typeface="宋体" panose="02010600030101010101" pitchFamily="2" charset="-122"/>
                        <a:cs typeface="Times New Roman" panose="02020603050405020304"/>
                      </a:endParaRPr>
                    </a:p>
                  </a:txBody>
                  <a:tcPr marL="54838" marR="54838" marT="0" marB="0" anchor="ctr"/>
                </a:tc>
                <a:tc>
                  <a:txBody>
                    <a:bodyPr/>
                    <a:lstStyle/>
                    <a:p>
                      <a:pPr algn="ctr">
                        <a:spcAft>
                          <a:spcPts val="0"/>
                        </a:spcAft>
                      </a:pPr>
                      <a:r>
                        <a:rPr lang="en-US" sz="1800" kern="100">
                          <a:effectLst/>
                        </a:rPr>
                        <a:t>D</a:t>
                      </a:r>
                      <a:endParaRPr lang="zh-CN" sz="1800" kern="100">
                        <a:effectLst/>
                        <a:latin typeface="Times New Roman" panose="02020603050405020304"/>
                        <a:ea typeface="宋体" panose="02010600030101010101" pitchFamily="2" charset="-122"/>
                        <a:cs typeface="Times New Roman" panose="02020603050405020304"/>
                      </a:endParaRPr>
                    </a:p>
                  </a:txBody>
                  <a:tcPr marL="54838" marR="54838" marT="0" marB="0" anchor="ctr"/>
                </a:tc>
                <a:extLst>
                  <a:ext uri="{0D108BD9-81ED-4DB2-BD59-A6C34878D82A}">
                    <a16:rowId xmlns:a16="http://schemas.microsoft.com/office/drawing/2014/main" val="10000"/>
                  </a:ext>
                </a:extLst>
              </a:tr>
              <a:tr h="402590">
                <a:tc>
                  <a:txBody>
                    <a:bodyPr/>
                    <a:lstStyle/>
                    <a:p>
                      <a:pPr algn="ctr">
                        <a:spcAft>
                          <a:spcPts val="0"/>
                        </a:spcAft>
                      </a:pPr>
                      <a:r>
                        <a:rPr lang="en-US" sz="1800" kern="100">
                          <a:effectLst/>
                        </a:rPr>
                        <a:t>A</a:t>
                      </a:r>
                      <a:endParaRPr lang="zh-CN" sz="1800" kern="100">
                        <a:effectLst/>
                        <a:latin typeface="Times New Roman" panose="02020603050405020304"/>
                        <a:ea typeface="宋体" panose="02010600030101010101" pitchFamily="2" charset="-122"/>
                        <a:cs typeface="Times New Roman" panose="02020603050405020304"/>
                      </a:endParaRPr>
                    </a:p>
                  </a:txBody>
                  <a:tcPr marL="54838" marR="54838" marT="0" marB="0" anchor="ctr"/>
                </a:tc>
                <a:tc>
                  <a:txBody>
                    <a:bodyPr/>
                    <a:lstStyle/>
                    <a:p>
                      <a:pPr algn="ctr">
                        <a:spcAft>
                          <a:spcPts val="0"/>
                        </a:spcAft>
                      </a:pPr>
                      <a:r>
                        <a:rPr lang="en-US" sz="1800" kern="100" dirty="0">
                          <a:effectLst/>
                        </a:rPr>
                        <a:t>1</a:t>
                      </a:r>
                      <a:endParaRPr lang="zh-CN" sz="1800" kern="100" dirty="0">
                        <a:effectLst/>
                        <a:latin typeface="Times New Roman" panose="02020603050405020304"/>
                        <a:ea typeface="宋体" panose="02010600030101010101" pitchFamily="2" charset="-122"/>
                        <a:cs typeface="Times New Roman" panose="02020603050405020304"/>
                      </a:endParaRPr>
                    </a:p>
                  </a:txBody>
                  <a:tcPr marL="54838" marR="54838" marT="0" marB="0" anchor="ctr"/>
                </a:tc>
                <a:tc>
                  <a:txBody>
                    <a:bodyPr/>
                    <a:lstStyle/>
                    <a:p>
                      <a:pPr algn="ctr">
                        <a:spcAft>
                          <a:spcPts val="0"/>
                        </a:spcAft>
                      </a:pPr>
                      <a:r>
                        <a:rPr lang="en-US" sz="1800" kern="100">
                          <a:effectLst/>
                        </a:rPr>
                        <a:t>0.763</a:t>
                      </a:r>
                      <a:endParaRPr lang="zh-CN" sz="1800" kern="100">
                        <a:effectLst/>
                        <a:latin typeface="Times New Roman" panose="02020603050405020304"/>
                        <a:ea typeface="宋体" panose="02010600030101010101" pitchFamily="2" charset="-122"/>
                        <a:cs typeface="Times New Roman" panose="02020603050405020304"/>
                      </a:endParaRPr>
                    </a:p>
                  </a:txBody>
                  <a:tcPr marL="54838" marR="54838" marT="0" marB="0" anchor="ctr"/>
                </a:tc>
                <a:tc>
                  <a:txBody>
                    <a:bodyPr/>
                    <a:lstStyle/>
                    <a:p>
                      <a:pPr algn="ctr">
                        <a:spcAft>
                          <a:spcPts val="0"/>
                        </a:spcAft>
                      </a:pPr>
                      <a:r>
                        <a:rPr lang="en-US" sz="1800" kern="100">
                          <a:effectLst/>
                        </a:rPr>
                        <a:t>0.251</a:t>
                      </a:r>
                      <a:endParaRPr lang="zh-CN" sz="1800" kern="100">
                        <a:effectLst/>
                        <a:latin typeface="Times New Roman" panose="02020603050405020304"/>
                        <a:ea typeface="宋体" panose="02010600030101010101" pitchFamily="2" charset="-122"/>
                        <a:cs typeface="Times New Roman" panose="02020603050405020304"/>
                      </a:endParaRPr>
                    </a:p>
                  </a:txBody>
                  <a:tcPr marL="54838" marR="54838" marT="0" marB="0" anchor="ctr"/>
                </a:tc>
                <a:tc>
                  <a:txBody>
                    <a:bodyPr/>
                    <a:lstStyle/>
                    <a:p>
                      <a:pPr algn="ctr">
                        <a:spcAft>
                          <a:spcPts val="0"/>
                        </a:spcAft>
                      </a:pPr>
                      <a:r>
                        <a:rPr lang="en-US" sz="1800" kern="100">
                          <a:effectLst/>
                        </a:rPr>
                        <a:t>0</a:t>
                      </a:r>
                      <a:endParaRPr lang="zh-CN" sz="1800" kern="100">
                        <a:effectLst/>
                        <a:latin typeface="Times New Roman" panose="02020603050405020304"/>
                        <a:ea typeface="宋体" panose="02010600030101010101" pitchFamily="2" charset="-122"/>
                        <a:cs typeface="Times New Roman" panose="02020603050405020304"/>
                      </a:endParaRPr>
                    </a:p>
                  </a:txBody>
                  <a:tcPr marL="54838" marR="54838" marT="0" marB="0" anchor="ctr"/>
                </a:tc>
                <a:extLst>
                  <a:ext uri="{0D108BD9-81ED-4DB2-BD59-A6C34878D82A}">
                    <a16:rowId xmlns:a16="http://schemas.microsoft.com/office/drawing/2014/main" val="10001"/>
                  </a:ext>
                </a:extLst>
              </a:tr>
              <a:tr h="402590">
                <a:tc>
                  <a:txBody>
                    <a:bodyPr/>
                    <a:lstStyle/>
                    <a:p>
                      <a:pPr algn="ctr">
                        <a:spcAft>
                          <a:spcPts val="0"/>
                        </a:spcAft>
                      </a:pPr>
                      <a:r>
                        <a:rPr lang="en-US" sz="1800" kern="100">
                          <a:effectLst/>
                        </a:rPr>
                        <a:t>B</a:t>
                      </a:r>
                      <a:endParaRPr lang="zh-CN" sz="1800" kern="100">
                        <a:effectLst/>
                        <a:latin typeface="Times New Roman" panose="02020603050405020304"/>
                        <a:ea typeface="宋体" panose="02010600030101010101" pitchFamily="2" charset="-122"/>
                        <a:cs typeface="Times New Roman" panose="02020603050405020304"/>
                      </a:endParaRPr>
                    </a:p>
                  </a:txBody>
                  <a:tcPr marL="54838" marR="54838" marT="0" marB="0" anchor="ctr"/>
                </a:tc>
                <a:tc>
                  <a:txBody>
                    <a:bodyPr/>
                    <a:lstStyle/>
                    <a:p>
                      <a:pPr algn="ctr">
                        <a:spcAft>
                          <a:spcPts val="0"/>
                        </a:spcAft>
                      </a:pPr>
                      <a:r>
                        <a:rPr lang="en-US" sz="1800" kern="100">
                          <a:effectLst/>
                        </a:rPr>
                        <a:t>0.763</a:t>
                      </a:r>
                      <a:endParaRPr lang="zh-CN" sz="1800" kern="100">
                        <a:effectLst/>
                        <a:latin typeface="Times New Roman" panose="02020603050405020304"/>
                        <a:ea typeface="宋体" panose="02010600030101010101" pitchFamily="2" charset="-122"/>
                        <a:cs typeface="Times New Roman" panose="02020603050405020304"/>
                      </a:endParaRPr>
                    </a:p>
                  </a:txBody>
                  <a:tcPr marL="54838" marR="54838" marT="0" marB="0" anchor="ctr"/>
                </a:tc>
                <a:tc>
                  <a:txBody>
                    <a:bodyPr/>
                    <a:lstStyle/>
                    <a:p>
                      <a:pPr algn="ctr">
                        <a:spcAft>
                          <a:spcPts val="0"/>
                        </a:spcAft>
                      </a:pPr>
                      <a:r>
                        <a:rPr lang="en-US" sz="1800" kern="100">
                          <a:effectLst/>
                        </a:rPr>
                        <a:t>1</a:t>
                      </a:r>
                      <a:endParaRPr lang="zh-CN" sz="1800" kern="100">
                        <a:effectLst/>
                        <a:latin typeface="Times New Roman" panose="02020603050405020304"/>
                        <a:ea typeface="宋体" panose="02010600030101010101" pitchFamily="2" charset="-122"/>
                        <a:cs typeface="Times New Roman" panose="02020603050405020304"/>
                      </a:endParaRPr>
                    </a:p>
                  </a:txBody>
                  <a:tcPr marL="54838" marR="54838" marT="0" marB="0" anchor="ctr"/>
                </a:tc>
                <a:tc>
                  <a:txBody>
                    <a:bodyPr/>
                    <a:lstStyle/>
                    <a:p>
                      <a:pPr algn="ctr">
                        <a:spcAft>
                          <a:spcPts val="0"/>
                        </a:spcAft>
                      </a:pPr>
                      <a:r>
                        <a:rPr lang="en-US" sz="1800" kern="100">
                          <a:effectLst/>
                        </a:rPr>
                        <a:t>0.134</a:t>
                      </a:r>
                      <a:endParaRPr lang="zh-CN" sz="1800" kern="100">
                        <a:effectLst/>
                        <a:latin typeface="Times New Roman" panose="02020603050405020304"/>
                        <a:ea typeface="宋体" panose="02010600030101010101" pitchFamily="2" charset="-122"/>
                        <a:cs typeface="Times New Roman" panose="02020603050405020304"/>
                      </a:endParaRPr>
                    </a:p>
                  </a:txBody>
                  <a:tcPr marL="54838" marR="54838" marT="0" marB="0" anchor="ctr"/>
                </a:tc>
                <a:tc>
                  <a:txBody>
                    <a:bodyPr/>
                    <a:lstStyle/>
                    <a:p>
                      <a:pPr algn="ctr">
                        <a:spcAft>
                          <a:spcPts val="0"/>
                        </a:spcAft>
                      </a:pPr>
                      <a:r>
                        <a:rPr lang="en-US" sz="1800" kern="100">
                          <a:effectLst/>
                        </a:rPr>
                        <a:t>0.529</a:t>
                      </a:r>
                      <a:endParaRPr lang="zh-CN" sz="1800" kern="100">
                        <a:effectLst/>
                        <a:latin typeface="Times New Roman" panose="02020603050405020304"/>
                        <a:ea typeface="宋体" panose="02010600030101010101" pitchFamily="2" charset="-122"/>
                        <a:cs typeface="Times New Roman" panose="02020603050405020304"/>
                      </a:endParaRPr>
                    </a:p>
                  </a:txBody>
                  <a:tcPr marL="54838" marR="54838" marT="0" marB="0" anchor="ctr"/>
                </a:tc>
                <a:extLst>
                  <a:ext uri="{0D108BD9-81ED-4DB2-BD59-A6C34878D82A}">
                    <a16:rowId xmlns:a16="http://schemas.microsoft.com/office/drawing/2014/main" val="10002"/>
                  </a:ext>
                </a:extLst>
              </a:tr>
              <a:tr h="402590">
                <a:tc>
                  <a:txBody>
                    <a:bodyPr/>
                    <a:lstStyle/>
                    <a:p>
                      <a:pPr algn="ctr">
                        <a:spcAft>
                          <a:spcPts val="0"/>
                        </a:spcAft>
                      </a:pPr>
                      <a:r>
                        <a:rPr lang="en-US" sz="1800" kern="100">
                          <a:effectLst/>
                        </a:rPr>
                        <a:t>C</a:t>
                      </a:r>
                      <a:endParaRPr lang="zh-CN" sz="1800" kern="100">
                        <a:effectLst/>
                        <a:latin typeface="Times New Roman" panose="02020603050405020304"/>
                        <a:ea typeface="宋体" panose="02010600030101010101" pitchFamily="2" charset="-122"/>
                        <a:cs typeface="Times New Roman" panose="02020603050405020304"/>
                      </a:endParaRPr>
                    </a:p>
                  </a:txBody>
                  <a:tcPr marL="54838" marR="54838" marT="0" marB="0" anchor="ctr"/>
                </a:tc>
                <a:tc>
                  <a:txBody>
                    <a:bodyPr/>
                    <a:lstStyle/>
                    <a:p>
                      <a:pPr algn="ctr">
                        <a:spcAft>
                          <a:spcPts val="0"/>
                        </a:spcAft>
                      </a:pPr>
                      <a:r>
                        <a:rPr lang="en-US" sz="1800" kern="100">
                          <a:effectLst/>
                        </a:rPr>
                        <a:t>0.251</a:t>
                      </a:r>
                      <a:endParaRPr lang="zh-CN" sz="1800" kern="100">
                        <a:effectLst/>
                        <a:latin typeface="Times New Roman" panose="02020603050405020304"/>
                        <a:ea typeface="宋体" panose="02010600030101010101" pitchFamily="2" charset="-122"/>
                        <a:cs typeface="Times New Roman" panose="02020603050405020304"/>
                      </a:endParaRPr>
                    </a:p>
                  </a:txBody>
                  <a:tcPr marL="54838" marR="54838" marT="0" marB="0" anchor="ctr"/>
                </a:tc>
                <a:tc>
                  <a:txBody>
                    <a:bodyPr/>
                    <a:lstStyle/>
                    <a:p>
                      <a:pPr algn="ctr">
                        <a:spcAft>
                          <a:spcPts val="0"/>
                        </a:spcAft>
                      </a:pPr>
                      <a:r>
                        <a:rPr lang="en-US" sz="1800" kern="100">
                          <a:effectLst/>
                        </a:rPr>
                        <a:t>0.134</a:t>
                      </a:r>
                      <a:endParaRPr lang="zh-CN" sz="1800" kern="100">
                        <a:effectLst/>
                        <a:latin typeface="Times New Roman" panose="02020603050405020304"/>
                        <a:ea typeface="宋体" panose="02010600030101010101" pitchFamily="2" charset="-122"/>
                        <a:cs typeface="Times New Roman" panose="02020603050405020304"/>
                      </a:endParaRPr>
                    </a:p>
                  </a:txBody>
                  <a:tcPr marL="54838" marR="54838" marT="0" marB="0" anchor="ctr"/>
                </a:tc>
                <a:tc>
                  <a:txBody>
                    <a:bodyPr/>
                    <a:lstStyle/>
                    <a:p>
                      <a:pPr algn="ctr">
                        <a:spcAft>
                          <a:spcPts val="0"/>
                        </a:spcAft>
                      </a:pPr>
                      <a:r>
                        <a:rPr lang="en-US" sz="1800" kern="100">
                          <a:effectLst/>
                        </a:rPr>
                        <a:t>1</a:t>
                      </a:r>
                      <a:endParaRPr lang="zh-CN" sz="1800" kern="100">
                        <a:effectLst/>
                        <a:latin typeface="Times New Roman" panose="02020603050405020304"/>
                        <a:ea typeface="宋体" panose="02010600030101010101" pitchFamily="2" charset="-122"/>
                        <a:cs typeface="Times New Roman" panose="02020603050405020304"/>
                      </a:endParaRPr>
                    </a:p>
                  </a:txBody>
                  <a:tcPr marL="54838" marR="54838" marT="0" marB="0" anchor="ctr"/>
                </a:tc>
                <a:tc>
                  <a:txBody>
                    <a:bodyPr/>
                    <a:lstStyle/>
                    <a:p>
                      <a:pPr algn="ctr">
                        <a:spcAft>
                          <a:spcPts val="0"/>
                        </a:spcAft>
                      </a:pPr>
                      <a:r>
                        <a:rPr lang="en-US" sz="1800" kern="100">
                          <a:effectLst/>
                        </a:rPr>
                        <a:t>0.033</a:t>
                      </a:r>
                      <a:endParaRPr lang="zh-CN" sz="1800" kern="100">
                        <a:effectLst/>
                        <a:latin typeface="Times New Roman" panose="02020603050405020304"/>
                        <a:ea typeface="宋体" panose="02010600030101010101" pitchFamily="2" charset="-122"/>
                        <a:cs typeface="Times New Roman" panose="02020603050405020304"/>
                      </a:endParaRPr>
                    </a:p>
                  </a:txBody>
                  <a:tcPr marL="54838" marR="54838" marT="0" marB="0" anchor="ctr"/>
                </a:tc>
                <a:extLst>
                  <a:ext uri="{0D108BD9-81ED-4DB2-BD59-A6C34878D82A}">
                    <a16:rowId xmlns:a16="http://schemas.microsoft.com/office/drawing/2014/main" val="10003"/>
                  </a:ext>
                </a:extLst>
              </a:tr>
              <a:tr h="402590">
                <a:tc>
                  <a:txBody>
                    <a:bodyPr/>
                    <a:lstStyle/>
                    <a:p>
                      <a:pPr algn="ctr">
                        <a:spcAft>
                          <a:spcPts val="0"/>
                        </a:spcAft>
                      </a:pPr>
                      <a:r>
                        <a:rPr lang="en-US" sz="1800" kern="100">
                          <a:effectLst/>
                        </a:rPr>
                        <a:t>D</a:t>
                      </a:r>
                      <a:endParaRPr lang="zh-CN" sz="1800" kern="100">
                        <a:effectLst/>
                        <a:latin typeface="Times New Roman" panose="02020603050405020304"/>
                        <a:ea typeface="宋体" panose="02010600030101010101" pitchFamily="2" charset="-122"/>
                        <a:cs typeface="Times New Roman" panose="02020603050405020304"/>
                      </a:endParaRPr>
                    </a:p>
                  </a:txBody>
                  <a:tcPr marL="54838" marR="54838" marT="0" marB="0" anchor="ctr"/>
                </a:tc>
                <a:tc>
                  <a:txBody>
                    <a:bodyPr/>
                    <a:lstStyle/>
                    <a:p>
                      <a:pPr algn="ctr">
                        <a:spcAft>
                          <a:spcPts val="0"/>
                        </a:spcAft>
                      </a:pPr>
                      <a:r>
                        <a:rPr lang="en-US" sz="1800" kern="100">
                          <a:effectLst/>
                        </a:rPr>
                        <a:t>0</a:t>
                      </a:r>
                      <a:endParaRPr lang="zh-CN" sz="1800" kern="100">
                        <a:effectLst/>
                        <a:latin typeface="Times New Roman" panose="02020603050405020304"/>
                        <a:ea typeface="宋体" panose="02010600030101010101" pitchFamily="2" charset="-122"/>
                        <a:cs typeface="Times New Roman" panose="02020603050405020304"/>
                      </a:endParaRPr>
                    </a:p>
                  </a:txBody>
                  <a:tcPr marL="54838" marR="54838" marT="0" marB="0" anchor="ctr"/>
                </a:tc>
                <a:tc>
                  <a:txBody>
                    <a:bodyPr/>
                    <a:lstStyle/>
                    <a:p>
                      <a:pPr algn="ctr">
                        <a:spcAft>
                          <a:spcPts val="0"/>
                        </a:spcAft>
                      </a:pPr>
                      <a:r>
                        <a:rPr lang="en-US" sz="1800" kern="100">
                          <a:effectLst/>
                        </a:rPr>
                        <a:t>0.529</a:t>
                      </a:r>
                      <a:endParaRPr lang="zh-CN" sz="1800" kern="100">
                        <a:effectLst/>
                        <a:latin typeface="Times New Roman" panose="02020603050405020304"/>
                        <a:ea typeface="宋体" panose="02010600030101010101" pitchFamily="2" charset="-122"/>
                        <a:cs typeface="Times New Roman" panose="02020603050405020304"/>
                      </a:endParaRPr>
                    </a:p>
                  </a:txBody>
                  <a:tcPr marL="54838" marR="54838" marT="0" marB="0" anchor="ctr"/>
                </a:tc>
                <a:tc>
                  <a:txBody>
                    <a:bodyPr/>
                    <a:lstStyle/>
                    <a:p>
                      <a:pPr algn="ctr">
                        <a:spcAft>
                          <a:spcPts val="0"/>
                        </a:spcAft>
                      </a:pPr>
                      <a:r>
                        <a:rPr lang="en-US" sz="1800" kern="100">
                          <a:effectLst/>
                        </a:rPr>
                        <a:t>0.033</a:t>
                      </a:r>
                      <a:endParaRPr lang="zh-CN" sz="1800" kern="100">
                        <a:effectLst/>
                        <a:latin typeface="Times New Roman" panose="02020603050405020304"/>
                        <a:ea typeface="宋体" panose="02010600030101010101" pitchFamily="2" charset="-122"/>
                        <a:cs typeface="Times New Roman" panose="02020603050405020304"/>
                      </a:endParaRPr>
                    </a:p>
                  </a:txBody>
                  <a:tcPr marL="54838" marR="54838" marT="0" marB="0" anchor="ctr"/>
                </a:tc>
                <a:tc>
                  <a:txBody>
                    <a:bodyPr/>
                    <a:lstStyle/>
                    <a:p>
                      <a:pPr algn="ctr">
                        <a:spcAft>
                          <a:spcPts val="0"/>
                        </a:spcAft>
                      </a:pPr>
                      <a:r>
                        <a:rPr lang="en-US" sz="1800" kern="100" dirty="0">
                          <a:effectLst/>
                        </a:rPr>
                        <a:t>1</a:t>
                      </a:r>
                      <a:endParaRPr lang="zh-CN" sz="1800" kern="100" dirty="0">
                        <a:effectLst/>
                        <a:latin typeface="Times New Roman" panose="02020603050405020304"/>
                        <a:ea typeface="宋体" panose="02010600030101010101" pitchFamily="2" charset="-122"/>
                        <a:cs typeface="Times New Roman" panose="02020603050405020304"/>
                      </a:endParaRPr>
                    </a:p>
                  </a:txBody>
                  <a:tcPr marL="54838" marR="54838" marT="0" marB="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p:cNvSpPr>
            <a:spLocks noGrp="1"/>
          </p:cNvSpPr>
          <p:nvPr>
            <p:ph idx="1"/>
          </p:nvPr>
        </p:nvSpPr>
        <p:spPr>
          <a:xfrm>
            <a:off x="423863" y="1754188"/>
            <a:ext cx="11107737" cy="4370387"/>
          </a:xfrm>
          <a:ln/>
        </p:spPr>
        <p:txBody>
          <a:bodyPr vert="horz" wrap="square" lIns="91440" tIns="45720" rIns="91440" bIns="45720" anchor="t" anchorCtr="0"/>
          <a:lstStyle/>
          <a:p>
            <a:pPr marL="361950" indent="-361950">
              <a:buClr>
                <a:srgbClr val="032089"/>
              </a:buClr>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                   度量了推荐算法中用户对所有物品的感兴趣程度。其中</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R</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代表了用户对物品的兴趣，</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SIM</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代表了所有物品之间的相似度，</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P</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为用户对物品感兴趣的程度。由于用户的浏览行为是二元选择（是与否），所以用户对物品的兴趣</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R</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矩阵中只存在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0</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和</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1</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buFont typeface="Wingdings" panose="05000000000000000000" pitchFamily="2" charset="2"/>
              <a:buChar char="l"/>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推荐系统是根据物品的相似度以及用户的历史行为对用户的兴趣度进行预测并推荐，在评价模型的时候一般是将数据集划分成训练集和测试集两部分。模型通过在训练集的数据上进行训练学习得到推荐模型，然后在测试集数据上进行模型预测，最终统计出相应的评测指标评价模型预测效果的好与坏。</a:t>
            </a:r>
          </a:p>
          <a:p>
            <a:pPr marL="361950" indent="-361950">
              <a:buClr>
                <a:srgbClr val="032089"/>
              </a:buClr>
              <a:buFont typeface="Wingdings" panose="05000000000000000000" pitchFamily="2" charset="2"/>
              <a:buChar char="l"/>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buFont typeface="Wingdings" panose="05000000000000000000" pitchFamily="2" charset="2"/>
              <a:buChar char="l"/>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buFont typeface="Wingdings" panose="05000000000000000000" pitchFamily="2" charset="2"/>
              <a:buChar char="l"/>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buFont typeface="Wingdings" panose="05000000000000000000" pitchFamily="2" charset="2"/>
              <a:buChar char="l"/>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buFont typeface="Wingdings" panose="05000000000000000000" pitchFamily="2" charset="2"/>
              <a:buChar char="l"/>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51203"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51204" name="内容占位符 3"/>
          <p:cNvSpPr>
            <a:spLocks noGrp="1"/>
          </p:cNvSpPr>
          <p:nvPr>
            <p:ph idx="10"/>
          </p:nvPr>
        </p:nvSpPr>
        <p:spPr>
          <a:xfrm>
            <a:off x="423863" y="1138238"/>
            <a:ext cx="11107737" cy="427037"/>
          </a:xfrm>
          <a:ln/>
        </p:spPr>
        <p:txBody>
          <a:bodyPr vert="horz" wrap="square" lIns="91440" tIns="45720" rIns="91440" bIns="45720" anchor="ctr" anchorCtr="0"/>
          <a:lstStyle/>
          <a:p>
            <a:r>
              <a:rPr kumimoji="1" lang="zh-CN" altLang="en-US" sz="1800" dirty="0">
                <a:latin typeface="微软雅黑" panose="020B0503020204020204" pitchFamily="34" charset="-122"/>
                <a:ea typeface="微软雅黑" panose="020B0503020204020204" pitchFamily="34" charset="-122"/>
                <a:cs typeface="宋体" panose="02010600030101010101" pitchFamily="2" charset="-122"/>
              </a:rPr>
              <a:t>第一步：</a:t>
            </a:r>
            <a:r>
              <a:rPr kumimoji="1" lang="en-US" altLang="zh-CN" sz="1800"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en-US" sz="1800" dirty="0">
                <a:latin typeface="微软雅黑" panose="020B0503020204020204" pitchFamily="34" charset="-122"/>
                <a:ea typeface="微软雅黑" panose="020B0503020204020204" pitchFamily="34" charset="-122"/>
                <a:cs typeface="宋体" panose="02010600030101010101" pitchFamily="2" charset="-122"/>
              </a:rPr>
              <a:t>基于物品的协同过滤算法的基本概念</a:t>
            </a:r>
          </a:p>
        </p:txBody>
      </p:sp>
      <p:sp>
        <p:nvSpPr>
          <p:cNvPr id="3"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51208" name="对象 6"/>
          <p:cNvGraphicFramePr>
            <a:graphicFrameLocks noChangeAspect="1"/>
          </p:cNvGraphicFramePr>
          <p:nvPr/>
        </p:nvGraphicFramePr>
        <p:xfrm>
          <a:off x="723900" y="1857375"/>
          <a:ext cx="1392238" cy="357188"/>
        </p:xfrm>
        <a:graphic>
          <a:graphicData uri="http://schemas.openxmlformats.org/presentationml/2006/ole">
            <mc:AlternateContent xmlns:mc="http://schemas.openxmlformats.org/markup-compatibility/2006">
              <mc:Choice xmlns:v="urn:schemas-microsoft-com:vml" Requires="v">
                <p:oleObj r:id="rId2" imgW="660400" imgH="165100" progId="Equation.DSMT4">
                  <p:embed/>
                </p:oleObj>
              </mc:Choice>
              <mc:Fallback>
                <p:oleObj r:id="rId2" imgW="660400" imgH="165100" progId="Equation.DSMT4">
                  <p:embed/>
                  <p:pic>
                    <p:nvPicPr>
                      <p:cNvPr id="0" name="图片 3088"/>
                      <p:cNvPicPr/>
                      <p:nvPr/>
                    </p:nvPicPr>
                    <p:blipFill>
                      <a:blip r:embed="rId3"/>
                      <a:stretch>
                        <a:fillRect/>
                      </a:stretch>
                    </p:blipFill>
                    <p:spPr>
                      <a:xfrm>
                        <a:off x="723900" y="1857375"/>
                        <a:ext cx="1392238" cy="357188"/>
                      </a:xfrm>
                      <a:prstGeom prst="rect">
                        <a:avLst/>
                      </a:prstGeom>
                      <a:noFill/>
                      <a:ln w="38100">
                        <a:noFill/>
                        <a:miter/>
                      </a:ln>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1"/>
          <p:cNvSpPr>
            <a:spLocks noGrp="1"/>
          </p:cNvSpPr>
          <p:nvPr>
            <p:ph idx="1"/>
          </p:nvPr>
        </p:nvSpPr>
        <p:spPr>
          <a:xfrm>
            <a:off x="423863" y="1754188"/>
            <a:ext cx="11107737" cy="4370387"/>
          </a:xfrm>
          <a:ln/>
        </p:spPr>
        <p:txBody>
          <a:bodyPr vert="horz" wrap="square" lIns="91440" tIns="45720" rIns="91440" bIns="45720" anchor="t" anchorCtr="0"/>
          <a:lstStyle/>
          <a:p>
            <a:pPr marL="361950" indent="-361950">
              <a:buClr>
                <a:srgbClr val="032089"/>
              </a:buClr>
              <a:buFont typeface="Wingdings" panose="05000000000000000000" pitchFamily="2" charset="2"/>
              <a:buChar char="l"/>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模型的评测采用的方法是交叉验证法。交叉验证法即将用户行为数据集按照均匀分布随机分成</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M</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份（本案例</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M</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取</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10</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），挑选一份作为测试集，将剩下的</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M-1</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份作为训练集。然后在训练集上建立模型，并在测试集上对用户行为进行预测，统计出相应的评测指标。为了保证评测指标并不是过拟合的结果，需要进行</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M</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次实验，并且每次都使用不同的测试集。最后将</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M</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次实验测出的评测指标的平均值作为最终的评测指标。</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52227"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52228" name="内容占位符 3"/>
          <p:cNvSpPr>
            <a:spLocks noGrp="1"/>
          </p:cNvSpPr>
          <p:nvPr>
            <p:ph idx="10"/>
          </p:nvPr>
        </p:nvSpPr>
        <p:spPr>
          <a:xfrm>
            <a:off x="423863" y="1138238"/>
            <a:ext cx="11107737" cy="427037"/>
          </a:xfrm>
          <a:ln/>
        </p:spPr>
        <p:txBody>
          <a:bodyPr vert="horz" wrap="square" lIns="91440" tIns="45720" rIns="91440" bIns="45720" anchor="ctr" anchorCtr="0"/>
          <a:lstStyle/>
          <a:p>
            <a:r>
              <a:rPr kumimoji="1" lang="zh-CN" altLang="en-US" sz="1800" dirty="0">
                <a:latin typeface="微软雅黑" panose="020B0503020204020204" pitchFamily="34" charset="-122"/>
                <a:ea typeface="微软雅黑" panose="020B0503020204020204" pitchFamily="34" charset="-122"/>
                <a:cs typeface="宋体" panose="02010600030101010101" pitchFamily="2" charset="-122"/>
              </a:rPr>
              <a:t>第一步：</a:t>
            </a:r>
            <a:r>
              <a:rPr kumimoji="1" lang="en-US" altLang="zh-CN" sz="1800"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en-US" sz="1800" dirty="0">
                <a:latin typeface="微软雅黑" panose="020B0503020204020204" pitchFamily="34" charset="-122"/>
                <a:ea typeface="微软雅黑" panose="020B0503020204020204" pitchFamily="34" charset="-122"/>
                <a:cs typeface="宋体" panose="02010600030101010101" pitchFamily="2" charset="-122"/>
              </a:rPr>
              <a:t>基于物品的协同过滤算法的基本概念</a:t>
            </a:r>
          </a:p>
        </p:txBody>
      </p:sp>
      <p:sp>
        <p:nvSpPr>
          <p:cNvPr id="3"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1"/>
          <p:cNvSpPr>
            <a:spLocks noGrp="1"/>
          </p:cNvSpPr>
          <p:nvPr>
            <p:ph idx="1"/>
          </p:nvPr>
        </p:nvSpPr>
        <p:spPr>
          <a:xfrm>
            <a:off x="423863" y="2184400"/>
            <a:ext cx="4216400" cy="39401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基于协同过滤推荐算法主要包括两个部分：基于用户的协同过滤推荐和基于物品的协同过滤推荐。</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结合实际的情况分析判断，选择基于用户的协同过滤推荐算法进行推荐，构建模型的流程如图所示。</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5325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53252" name="Rectangle 2"/>
          <p:cNvSpPr/>
          <p:nvPr/>
        </p:nvSpPr>
        <p:spPr>
          <a:xfrm>
            <a:off x="0" y="0"/>
            <a:ext cx="12192000" cy="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graphicFrame>
        <p:nvGraphicFramePr>
          <p:cNvPr id="53253" name="对象 5"/>
          <p:cNvGraphicFramePr>
            <a:graphicFrameLocks noChangeAspect="1"/>
          </p:cNvGraphicFramePr>
          <p:nvPr/>
        </p:nvGraphicFramePr>
        <p:xfrm>
          <a:off x="5159375" y="1449388"/>
          <a:ext cx="6276975" cy="4908550"/>
        </p:xfrm>
        <a:graphic>
          <a:graphicData uri="http://schemas.openxmlformats.org/presentationml/2006/ole">
            <mc:AlternateContent xmlns:mc="http://schemas.openxmlformats.org/markup-compatibility/2006">
              <mc:Choice xmlns:v="urn:schemas-microsoft-com:vml" Requires="v">
                <p:oleObj r:id="rId2" imgW="4980305" imgH="3894455" progId="Visio.Drawing.11">
                  <p:embed/>
                </p:oleObj>
              </mc:Choice>
              <mc:Fallback>
                <p:oleObj r:id="rId2" imgW="4980305" imgH="3894455" progId="Visio.Drawing.11">
                  <p:embed/>
                  <p:pic>
                    <p:nvPicPr>
                      <p:cNvPr id="0" name="图片 3089"/>
                      <p:cNvPicPr/>
                      <p:nvPr/>
                    </p:nvPicPr>
                    <p:blipFill>
                      <a:blip r:embed="rId3"/>
                      <a:stretch>
                        <a:fillRect/>
                      </a:stretch>
                    </p:blipFill>
                    <p:spPr>
                      <a:xfrm>
                        <a:off x="5159375" y="1449388"/>
                        <a:ext cx="6276975" cy="4908550"/>
                      </a:xfrm>
                      <a:prstGeom prst="rect">
                        <a:avLst/>
                      </a:prstGeom>
                      <a:noFill/>
                      <a:ln w="38100">
                        <a:noFill/>
                        <a:miter/>
                      </a:ln>
                    </p:spPr>
                  </p:pic>
                </p:oleObj>
              </mc:Fallback>
            </mc:AlternateContent>
          </a:graphicData>
        </a:graphic>
      </p:graphicFrame>
      <p:sp>
        <p:nvSpPr>
          <p:cNvPr id="53254" name="内容占位符 3"/>
          <p:cNvSpPr>
            <a:spLocks noGrp="1"/>
          </p:cNvSpPr>
          <p:nvPr>
            <p:ph idx="10"/>
          </p:nvPr>
        </p:nvSpPr>
        <p:spPr>
          <a:xfrm>
            <a:off x="423863" y="1138238"/>
            <a:ext cx="11107737" cy="427037"/>
          </a:xfrm>
          <a:ln/>
        </p:spPr>
        <p:txBody>
          <a:bodyPr vert="horz" wrap="square" lIns="91440" tIns="45720" rIns="91440" bIns="45720" anchor="ctr" anchorCtr="0"/>
          <a:lstStyle/>
          <a:p>
            <a:r>
              <a:rPr kumimoji="1" lang="zh-CN" altLang="en-US" sz="1800" dirty="0">
                <a:latin typeface="微软雅黑" panose="020B0503020204020204" pitchFamily="34" charset="-122"/>
                <a:ea typeface="微软雅黑" panose="020B0503020204020204" pitchFamily="34" charset="-122"/>
                <a:cs typeface="宋体" panose="02010600030101010101" pitchFamily="2" charset="-122"/>
              </a:rPr>
              <a:t>第一步：</a:t>
            </a:r>
            <a:r>
              <a:rPr kumimoji="1" lang="en-US" altLang="zh-CN" sz="1800"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en-US" sz="1800" dirty="0">
                <a:latin typeface="微软雅黑" panose="020B0503020204020204" pitchFamily="34" charset="-122"/>
                <a:ea typeface="微软雅黑" panose="020B0503020204020204" pitchFamily="34" charset="-122"/>
                <a:cs typeface="宋体" panose="02010600030101010101" pitchFamily="2" charset="-122"/>
              </a:rPr>
              <a:t>基于物品的协同过滤算法的基本概念</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p:cNvSpPr>
            <a:spLocks noGrp="1"/>
          </p:cNvSpPr>
          <p:nvPr>
            <p:ph idx="1"/>
          </p:nvPr>
        </p:nvSpPr>
        <p:spPr>
          <a:xfrm>
            <a:off x="423863" y="1754188"/>
            <a:ext cx="11107738" cy="4370388"/>
          </a:xfrm>
        </p:spPr>
        <p:txBody>
          <a:bodyPr vert="horz" wrap="square" lIns="91440" tIns="45720" rIns="91440" bIns="45720" numCol="1" anchor="t" anchorCtr="0" compatLnSpc="1">
            <a:noAutofit/>
          </a:bodyPr>
          <a:lstStyle/>
          <a:p>
            <a:pPr marL="361950" marR="0" lvl="0" indent="-36195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优点</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：可以离线完成相似性步骤，降低了在线计算量，提高了推荐效率；并利用用户的历史行为给用户做推荐解释，结果容易让客户信服。</a:t>
            </a:r>
          </a:p>
          <a:p>
            <a:pPr marL="361950" marR="0" lvl="0" indent="-36195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缺点</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现有的协同过滤算法没有充分利用到用户间的差别，使计算得到的相似度不够准确，导致影响了推荐精度；此外，用户的兴趣是随着时间不断变化的，算法可能对用户新点击兴趣的敏感性较低，缺少一定的实时推荐，从而影响了推荐质量。</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基于物品的协同过滤适用于物品数明显小于用户数的情形，如果物品数很多，会导致计算物品相似度矩阵代价很大。</a:t>
            </a:r>
          </a:p>
          <a:p>
            <a:pPr marL="361950" marR="0" lvl="0" indent="-36195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1950" marR="0" lvl="0" indent="-36195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1950" marR="0" lvl="0" indent="-36195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4275"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54276" name="内容占位符 3"/>
          <p:cNvSpPr>
            <a:spLocks noGrp="1"/>
          </p:cNvSpPr>
          <p:nvPr>
            <p:ph idx="10"/>
          </p:nvPr>
        </p:nvSpPr>
        <p:spPr>
          <a:xfrm>
            <a:off x="423863" y="1138238"/>
            <a:ext cx="11107737" cy="427037"/>
          </a:xfrm>
          <a:ln/>
        </p:spPr>
        <p:txBody>
          <a:bodyPr vert="horz" wrap="square" lIns="91440" tIns="45720" rIns="91440" bIns="45720" anchor="ctr" anchorCtr="0"/>
          <a:lstStyle/>
          <a:p>
            <a:r>
              <a:rPr kumimoji="1" lang="zh-CN" altLang="en-US" sz="1800" dirty="0">
                <a:latin typeface="微软雅黑" panose="020B0503020204020204" pitchFamily="34" charset="-122"/>
                <a:ea typeface="微软雅黑" panose="020B0503020204020204" pitchFamily="34" charset="-122"/>
                <a:cs typeface="宋体" panose="02010600030101010101" pitchFamily="2" charset="-122"/>
              </a:rPr>
              <a:t>第二步：</a:t>
            </a:r>
            <a:r>
              <a:rPr kumimoji="1" lang="en-US" altLang="zh-CN" sz="1800"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en-US" sz="1800" dirty="0">
                <a:latin typeface="微软雅黑" panose="020B0503020204020204" pitchFamily="34" charset="-122"/>
                <a:ea typeface="微软雅黑" panose="020B0503020204020204" pitchFamily="34" charset="-122"/>
                <a:cs typeface="宋体" panose="02010600030101010101" pitchFamily="2" charset="-122"/>
              </a:rPr>
              <a:t>优缺点</a:t>
            </a:r>
          </a:p>
        </p:txBody>
      </p:sp>
      <p:sp>
        <p:nvSpPr>
          <p:cNvPr id="54277" name="内容占位符 1"/>
          <p:cNvSpPr txBox="1"/>
          <p:nvPr/>
        </p:nvSpPr>
        <p:spPr>
          <a:xfrm>
            <a:off x="425450" y="4759325"/>
            <a:ext cx="11107738" cy="1082675"/>
          </a:xfrm>
          <a:prstGeom prst="rect">
            <a:avLst/>
          </a:prstGeom>
          <a:noFill/>
          <a:ln w="9525">
            <a:noFill/>
          </a:ln>
        </p:spPr>
        <p:txBody>
          <a:bodyPr/>
          <a:lstStyle/>
          <a:p>
            <a:pPr>
              <a:lnSpc>
                <a:spcPct val="150000"/>
              </a:lnSpc>
              <a:spcBef>
                <a:spcPts val="1000"/>
              </a:spcBef>
              <a:buClr>
                <a:srgbClr val="032089"/>
              </a:buClr>
              <a:buFont typeface="Wingdings" panose="05000000000000000000" pitchFamily="2" charset="2"/>
              <a:buNone/>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p:cNvSpPr>
            <a:spLocks noGrp="1"/>
          </p:cNvSpPr>
          <p:nvPr>
            <p:ph idx="1"/>
          </p:nvPr>
        </p:nvSpPr>
        <p:spPr>
          <a:xfrm>
            <a:off x="423863" y="1754188"/>
            <a:ext cx="11107738" cy="4370388"/>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将训练集中的数据转换成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二元型数据，使用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ItemCF</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算法对数据进行建模，并对预测推荐结果</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1950" marR="0" lvl="0" indent="-36195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1950" marR="0" lvl="0" indent="-36195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5299"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55300" name="内容占位符 3"/>
          <p:cNvSpPr>
            <a:spLocks noGrp="1"/>
          </p:cNvSpPr>
          <p:nvPr>
            <p:ph idx="10"/>
          </p:nvPr>
        </p:nvSpPr>
        <p:spPr>
          <a:xfrm>
            <a:off x="423863" y="1138238"/>
            <a:ext cx="11107737" cy="427037"/>
          </a:xfrm>
          <a:ln/>
        </p:spPr>
        <p:txBody>
          <a:bodyPr vert="horz" wrap="square" lIns="91440" tIns="45720" rIns="91440" bIns="45720" anchor="ctr" anchorCtr="0"/>
          <a:lstStyle/>
          <a:p>
            <a:r>
              <a:rPr kumimoji="1" lang="zh-CN" altLang="en-US" sz="1800" dirty="0">
                <a:latin typeface="微软雅黑" panose="020B0503020204020204" pitchFamily="34" charset="-122"/>
                <a:ea typeface="微软雅黑" panose="020B0503020204020204" pitchFamily="34" charset="-122"/>
                <a:cs typeface="宋体" panose="02010600030101010101" pitchFamily="2" charset="-122"/>
              </a:rPr>
              <a:t>第三步：</a:t>
            </a:r>
            <a:r>
              <a:rPr kumimoji="1" lang="en-US" altLang="zh-CN" sz="1800"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en-US" sz="1800" dirty="0">
                <a:latin typeface="微软雅黑" panose="020B0503020204020204" pitchFamily="34" charset="-122"/>
                <a:ea typeface="微软雅黑" panose="020B0503020204020204" pitchFamily="34" charset="-122"/>
                <a:cs typeface="宋体" panose="02010600030101010101" pitchFamily="2" charset="-122"/>
              </a:rPr>
              <a:t>模型构建</a:t>
            </a:r>
          </a:p>
        </p:txBody>
      </p:sp>
      <p:sp>
        <p:nvSpPr>
          <p:cNvPr id="55301" name="内容占位符 1"/>
          <p:cNvSpPr txBox="1"/>
          <p:nvPr/>
        </p:nvSpPr>
        <p:spPr>
          <a:xfrm>
            <a:off x="425450" y="4759325"/>
            <a:ext cx="11107738" cy="1082675"/>
          </a:xfrm>
          <a:prstGeom prst="rect">
            <a:avLst/>
          </a:prstGeom>
          <a:noFill/>
          <a:ln w="9525">
            <a:noFill/>
          </a:ln>
        </p:spPr>
        <p:txBody>
          <a:bodyPr/>
          <a:lstStyle/>
          <a:p>
            <a:pPr>
              <a:lnSpc>
                <a:spcPct val="150000"/>
              </a:lnSpc>
              <a:spcBef>
                <a:spcPts val="1000"/>
              </a:spcBef>
              <a:buClr>
                <a:srgbClr val="032089"/>
              </a:buClr>
              <a:buFont typeface="Wingdings" panose="05000000000000000000" pitchFamily="2" charset="2"/>
              <a:buNone/>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1"/>
          <p:cNvSpPr>
            <a:spLocks noGrp="1"/>
          </p:cNvSpPr>
          <p:nvPr>
            <p:ph idx="1"/>
          </p:nvPr>
        </p:nvSpPr>
        <p:spPr>
          <a:xfrm>
            <a:off x="423863" y="1119188"/>
            <a:ext cx="11107737" cy="5005387"/>
          </a:xfrm>
          <a:ln/>
        </p:spPr>
        <p:txBody>
          <a:bodyPr vert="horz" wrap="square" lIns="91440" tIns="45720" rIns="91440" bIns="45720" anchor="t" anchorCtr="0"/>
          <a:lstStyle/>
          <a:p>
            <a:pPr marL="361950" indent="-361950">
              <a:buClr>
                <a:srgbClr val="032089"/>
              </a:buClr>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通过基于协同过滤算法构建的推荐系统，婚姻知识类得到了针对每个用户的推荐，部分结果如表所示。</a:t>
            </a:r>
          </a:p>
        </p:txBody>
      </p:sp>
      <p:sp>
        <p:nvSpPr>
          <p:cNvPr id="56323"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3" name="表格 2"/>
          <p:cNvGraphicFramePr>
            <a:graphicFrameLocks noGrp="1"/>
          </p:cNvGraphicFramePr>
          <p:nvPr/>
        </p:nvGraphicFramePr>
        <p:xfrm>
          <a:off x="557213" y="1843088"/>
          <a:ext cx="10801350" cy="4129088"/>
        </p:xfrm>
        <a:graphic>
          <a:graphicData uri="http://schemas.openxmlformats.org/drawingml/2006/table">
            <a:tbl>
              <a:tblPr firstRow="1" firstCol="1" bandRow="1">
                <a:tableStyleId>{5C22544A-7EE6-4342-B048-85BDC9FD1C3A}</a:tableStyleId>
              </a:tblPr>
              <a:tblGrid>
                <a:gridCol w="1574194">
                  <a:extLst>
                    <a:ext uri="{9D8B030D-6E8A-4147-A177-3AD203B41FA5}">
                      <a16:colId xmlns:a16="http://schemas.microsoft.com/office/drawing/2014/main" val="20000"/>
                    </a:ext>
                  </a:extLst>
                </a:gridCol>
                <a:gridCol w="4671882">
                  <a:extLst>
                    <a:ext uri="{9D8B030D-6E8A-4147-A177-3AD203B41FA5}">
                      <a16:colId xmlns:a16="http://schemas.microsoft.com/office/drawing/2014/main" val="20001"/>
                    </a:ext>
                  </a:extLst>
                </a:gridCol>
                <a:gridCol w="4555275">
                  <a:extLst>
                    <a:ext uri="{9D8B030D-6E8A-4147-A177-3AD203B41FA5}">
                      <a16:colId xmlns:a16="http://schemas.microsoft.com/office/drawing/2014/main" val="20002"/>
                    </a:ext>
                  </a:extLst>
                </a:gridCol>
              </a:tblGrid>
              <a:tr h="412908">
                <a:tc>
                  <a:txBody>
                    <a:bodyPr/>
                    <a:lstStyle/>
                    <a:p>
                      <a:pPr algn="ctr">
                        <a:spcAft>
                          <a:spcPts val="0"/>
                        </a:spcAft>
                      </a:pPr>
                      <a:r>
                        <a:rPr lang="zh-CN" sz="1800" kern="100" dirty="0">
                          <a:effectLst/>
                        </a:rPr>
                        <a:t>用户</a:t>
                      </a:r>
                      <a:endParaRPr lang="zh-CN" sz="1800" kern="100" dirty="0">
                        <a:effectLst/>
                        <a:latin typeface="Times New Roman" panose="02020603050405020304"/>
                        <a:ea typeface="宋体" panose="02010600030101010101" pitchFamily="2" charset="-122"/>
                        <a:cs typeface="Times New Roman" panose="02020603050405020304"/>
                      </a:endParaRPr>
                    </a:p>
                  </a:txBody>
                  <a:tcPr marL="50403" marR="50403" marT="0" marB="0" anchor="ctr"/>
                </a:tc>
                <a:tc>
                  <a:txBody>
                    <a:bodyPr/>
                    <a:lstStyle/>
                    <a:p>
                      <a:pPr algn="ctr">
                        <a:spcAft>
                          <a:spcPts val="0"/>
                        </a:spcAft>
                      </a:pPr>
                      <a:r>
                        <a:rPr lang="zh-CN" sz="1800" kern="100">
                          <a:effectLst/>
                        </a:rPr>
                        <a:t>已浏览网址</a:t>
                      </a:r>
                      <a:endParaRPr lang="zh-CN" sz="1800" kern="100">
                        <a:effectLst/>
                        <a:latin typeface="Times New Roman" panose="02020603050405020304"/>
                        <a:ea typeface="宋体" panose="02010600030101010101" pitchFamily="2" charset="-122"/>
                        <a:cs typeface="Times New Roman" panose="02020603050405020304"/>
                      </a:endParaRPr>
                    </a:p>
                  </a:txBody>
                  <a:tcPr marL="50403" marR="50403" marT="0" marB="0" anchor="ctr"/>
                </a:tc>
                <a:tc>
                  <a:txBody>
                    <a:bodyPr/>
                    <a:lstStyle/>
                    <a:p>
                      <a:pPr algn="ctr">
                        <a:spcAft>
                          <a:spcPts val="0"/>
                        </a:spcAft>
                      </a:pPr>
                      <a:r>
                        <a:rPr lang="zh-CN" sz="1800" kern="100">
                          <a:effectLst/>
                        </a:rPr>
                        <a:t>推荐网址</a:t>
                      </a:r>
                      <a:endParaRPr lang="zh-CN" sz="1800" kern="100">
                        <a:effectLst/>
                        <a:latin typeface="Times New Roman" panose="02020603050405020304"/>
                        <a:ea typeface="宋体" panose="02010600030101010101" pitchFamily="2" charset="-122"/>
                        <a:cs typeface="Times New Roman" panose="02020603050405020304"/>
                      </a:endParaRPr>
                    </a:p>
                  </a:txBody>
                  <a:tcPr marL="50403" marR="50403" marT="0" marB="0" anchor="ctr"/>
                </a:tc>
                <a:extLst>
                  <a:ext uri="{0D108BD9-81ED-4DB2-BD59-A6C34878D82A}">
                    <a16:rowId xmlns:a16="http://schemas.microsoft.com/office/drawing/2014/main" val="10000"/>
                  </a:ext>
                </a:extLst>
              </a:tr>
              <a:tr h="825818">
                <a:tc>
                  <a:txBody>
                    <a:bodyPr/>
                    <a:lstStyle/>
                    <a:p>
                      <a:pPr algn="just">
                        <a:spcAft>
                          <a:spcPts val="0"/>
                        </a:spcAft>
                      </a:pPr>
                      <a:r>
                        <a:rPr lang="en-US" sz="1800" kern="100">
                          <a:effectLst/>
                        </a:rPr>
                        <a:t>2114220558</a:t>
                      </a:r>
                      <a:endParaRPr lang="zh-CN" sz="1800" kern="100">
                        <a:effectLst/>
                        <a:latin typeface="Times New Roman" panose="02020603050405020304"/>
                        <a:ea typeface="宋体" panose="02010600030101010101" pitchFamily="2" charset="-122"/>
                        <a:cs typeface="Times New Roman" panose="02020603050405020304"/>
                      </a:endParaRPr>
                    </a:p>
                  </a:txBody>
                  <a:tcPr marL="50403" marR="50403" marT="0" marB="0" anchor="ctr"/>
                </a:tc>
                <a:tc>
                  <a:txBody>
                    <a:bodyPr/>
                    <a:lstStyle/>
                    <a:p>
                      <a:pPr algn="just">
                        <a:spcAft>
                          <a:spcPts val="0"/>
                        </a:spcAft>
                      </a:pPr>
                      <a:r>
                        <a:rPr lang="en-US" sz="1800" kern="100">
                          <a:effectLst/>
                        </a:rPr>
                        <a:t>http://www.****.cn/info/hunyin/caichanfengexieyi/20111118161114.html</a:t>
                      </a:r>
                      <a:endParaRPr lang="zh-CN" sz="1800" kern="100">
                        <a:effectLst/>
                        <a:latin typeface="Times New Roman" panose="02020603050405020304"/>
                        <a:ea typeface="宋体" panose="02010600030101010101" pitchFamily="2" charset="-122"/>
                        <a:cs typeface="Times New Roman" panose="02020603050405020304"/>
                      </a:endParaRPr>
                    </a:p>
                  </a:txBody>
                  <a:tcPr marL="50403" marR="50403" marT="0" marB="0" anchor="ctr"/>
                </a:tc>
                <a:tc>
                  <a:txBody>
                    <a:bodyPr/>
                    <a:lstStyle/>
                    <a:p>
                      <a:pPr algn="just">
                        <a:spcAft>
                          <a:spcPts val="0"/>
                        </a:spcAft>
                      </a:pPr>
                      <a:r>
                        <a:rPr lang="en-US" sz="1800" kern="100">
                          <a:effectLst/>
                        </a:rPr>
                        <a:t>http://www.****.cn/info/hunyin/fuqigongtongcaichan/20110819144755.html</a:t>
                      </a:r>
                      <a:endParaRPr lang="zh-CN" sz="1800" kern="100">
                        <a:effectLst/>
                        <a:latin typeface="Times New Roman" panose="02020603050405020304"/>
                        <a:ea typeface="宋体" panose="02010600030101010101" pitchFamily="2" charset="-122"/>
                        <a:cs typeface="Times New Roman" panose="02020603050405020304"/>
                      </a:endParaRPr>
                    </a:p>
                  </a:txBody>
                  <a:tcPr marL="50403" marR="50403" marT="0" marB="0" anchor="ctr"/>
                </a:tc>
                <a:extLst>
                  <a:ext uri="{0D108BD9-81ED-4DB2-BD59-A6C34878D82A}">
                    <a16:rowId xmlns:a16="http://schemas.microsoft.com/office/drawing/2014/main" val="10001"/>
                  </a:ext>
                </a:extLst>
              </a:tr>
              <a:tr h="825818">
                <a:tc>
                  <a:txBody>
                    <a:bodyPr/>
                    <a:lstStyle/>
                    <a:p>
                      <a:pPr algn="just">
                        <a:spcAft>
                          <a:spcPts val="0"/>
                        </a:spcAft>
                      </a:pPr>
                      <a:r>
                        <a:rPr lang="en-US" sz="1800" kern="100">
                          <a:effectLst/>
                        </a:rPr>
                        <a:t>3628374030</a:t>
                      </a:r>
                      <a:endParaRPr lang="zh-CN" sz="1800" kern="100">
                        <a:effectLst/>
                        <a:latin typeface="Times New Roman" panose="02020603050405020304"/>
                        <a:ea typeface="宋体" panose="02010600030101010101" pitchFamily="2" charset="-122"/>
                        <a:cs typeface="Times New Roman" panose="02020603050405020304"/>
                      </a:endParaRPr>
                    </a:p>
                  </a:txBody>
                  <a:tcPr marL="50403" marR="50403" marT="0" marB="0"/>
                </a:tc>
                <a:tc>
                  <a:txBody>
                    <a:bodyPr/>
                    <a:lstStyle/>
                    <a:p>
                      <a:pPr algn="just">
                        <a:spcAft>
                          <a:spcPts val="0"/>
                        </a:spcAft>
                      </a:pPr>
                      <a:r>
                        <a:rPr lang="en-US" sz="1800" kern="100">
                          <a:effectLst/>
                        </a:rPr>
                        <a:t>http://www.****.cn/info/hunyin/hunyinfagui/201501303314122.html</a:t>
                      </a:r>
                      <a:endParaRPr lang="zh-CN" sz="1800" kern="100">
                        <a:effectLst/>
                        <a:latin typeface="Times New Roman" panose="02020603050405020304"/>
                        <a:ea typeface="宋体" panose="02010600030101010101" pitchFamily="2" charset="-122"/>
                        <a:cs typeface="Times New Roman" panose="02020603050405020304"/>
                      </a:endParaRPr>
                    </a:p>
                  </a:txBody>
                  <a:tcPr marL="50403" marR="50403" marT="0" marB="0"/>
                </a:tc>
                <a:tc>
                  <a:txBody>
                    <a:bodyPr/>
                    <a:lstStyle/>
                    <a:p>
                      <a:pPr algn="just">
                        <a:spcAft>
                          <a:spcPts val="0"/>
                        </a:spcAft>
                      </a:pPr>
                      <a:r>
                        <a:rPr lang="en-US" sz="1800" kern="100">
                          <a:effectLst/>
                        </a:rPr>
                        <a:t>http://www.****.cn/info/hunyin/hunfang/hunqiangoufang/201504093316358.html</a:t>
                      </a:r>
                      <a:endParaRPr lang="zh-CN" sz="1800" kern="100">
                        <a:effectLst/>
                        <a:latin typeface="Times New Roman" panose="02020603050405020304"/>
                        <a:ea typeface="宋体" panose="02010600030101010101" pitchFamily="2" charset="-122"/>
                        <a:cs typeface="Times New Roman" panose="02020603050405020304"/>
                      </a:endParaRPr>
                    </a:p>
                  </a:txBody>
                  <a:tcPr marL="50403" marR="50403" marT="0" marB="0"/>
                </a:tc>
                <a:extLst>
                  <a:ext uri="{0D108BD9-81ED-4DB2-BD59-A6C34878D82A}">
                    <a16:rowId xmlns:a16="http://schemas.microsoft.com/office/drawing/2014/main" val="10002"/>
                  </a:ext>
                </a:extLst>
              </a:tr>
              <a:tr h="825818">
                <a:tc>
                  <a:txBody>
                    <a:bodyPr/>
                    <a:lstStyle/>
                    <a:p>
                      <a:pPr algn="just">
                        <a:spcAft>
                          <a:spcPts val="0"/>
                        </a:spcAft>
                      </a:pPr>
                      <a:r>
                        <a:rPr lang="en-US" sz="1800" kern="100">
                          <a:effectLst/>
                        </a:rPr>
                        <a:t>1530355325</a:t>
                      </a:r>
                      <a:endParaRPr lang="zh-CN" sz="1800" kern="100">
                        <a:effectLst/>
                        <a:latin typeface="Times New Roman" panose="02020603050405020304"/>
                        <a:ea typeface="宋体" panose="02010600030101010101" pitchFamily="2" charset="-122"/>
                        <a:cs typeface="Times New Roman" panose="02020603050405020304"/>
                      </a:endParaRPr>
                    </a:p>
                  </a:txBody>
                  <a:tcPr marL="50403" marR="50403" marT="0" marB="0" anchor="ctr"/>
                </a:tc>
                <a:tc>
                  <a:txBody>
                    <a:bodyPr/>
                    <a:lstStyle/>
                    <a:p>
                      <a:pPr algn="just">
                        <a:spcAft>
                          <a:spcPts val="0"/>
                        </a:spcAft>
                      </a:pPr>
                      <a:r>
                        <a:rPr lang="en-US" sz="1800" kern="100" dirty="0">
                          <a:effectLst/>
                        </a:rPr>
                        <a:t>http://www.****.cn/info/hunyin/lhlawlhxy/201411103309100.html</a:t>
                      </a:r>
                      <a:endParaRPr lang="zh-CN" sz="1800" kern="100" dirty="0">
                        <a:effectLst/>
                        <a:latin typeface="Times New Roman" panose="02020603050405020304"/>
                        <a:ea typeface="宋体" panose="02010600030101010101" pitchFamily="2" charset="-122"/>
                        <a:cs typeface="Times New Roman" panose="02020603050405020304"/>
                      </a:endParaRPr>
                    </a:p>
                  </a:txBody>
                  <a:tcPr marL="50403" marR="50403" marT="0" marB="0" anchor="ctr"/>
                </a:tc>
                <a:tc>
                  <a:txBody>
                    <a:bodyPr/>
                    <a:lstStyle/>
                    <a:p>
                      <a:pPr algn="just">
                        <a:spcAft>
                          <a:spcPts val="0"/>
                        </a:spcAft>
                      </a:pPr>
                      <a:r>
                        <a:rPr lang="en-US" sz="1800" kern="100">
                          <a:effectLst/>
                        </a:rPr>
                        <a:t>http://www.****.cn/info/hunyin/lhlawlhxy/20111019158694.html</a:t>
                      </a:r>
                      <a:endParaRPr lang="zh-CN" sz="1800" kern="100">
                        <a:effectLst/>
                        <a:latin typeface="Times New Roman" panose="02020603050405020304"/>
                        <a:ea typeface="宋体" panose="02010600030101010101" pitchFamily="2" charset="-122"/>
                        <a:cs typeface="Times New Roman" panose="02020603050405020304"/>
                      </a:endParaRPr>
                    </a:p>
                  </a:txBody>
                  <a:tcPr marL="50403" marR="50403" marT="0" marB="0" anchor="ctr"/>
                </a:tc>
                <a:extLst>
                  <a:ext uri="{0D108BD9-81ED-4DB2-BD59-A6C34878D82A}">
                    <a16:rowId xmlns:a16="http://schemas.microsoft.com/office/drawing/2014/main" val="10003"/>
                  </a:ext>
                </a:extLst>
              </a:tr>
              <a:tr h="825818">
                <a:tc>
                  <a:txBody>
                    <a:bodyPr/>
                    <a:lstStyle/>
                    <a:p>
                      <a:pPr algn="just">
                        <a:spcAft>
                          <a:spcPts val="0"/>
                        </a:spcAft>
                      </a:pPr>
                      <a:r>
                        <a:rPr lang="en-US" sz="1800" kern="100">
                          <a:effectLst/>
                        </a:rPr>
                        <a:t>3938356179</a:t>
                      </a:r>
                      <a:endParaRPr lang="zh-CN" sz="1800" kern="100">
                        <a:effectLst/>
                        <a:latin typeface="Times New Roman" panose="02020603050405020304"/>
                        <a:ea typeface="宋体" panose="02010600030101010101" pitchFamily="2" charset="-122"/>
                        <a:cs typeface="Times New Roman" panose="02020603050405020304"/>
                      </a:endParaRPr>
                    </a:p>
                  </a:txBody>
                  <a:tcPr marL="50403" marR="50403" marT="0" marB="0" anchor="ctr"/>
                </a:tc>
                <a:tc>
                  <a:txBody>
                    <a:bodyPr/>
                    <a:lstStyle/>
                    <a:p>
                      <a:pPr algn="just">
                        <a:spcAft>
                          <a:spcPts val="0"/>
                        </a:spcAft>
                      </a:pPr>
                      <a:r>
                        <a:rPr lang="en-US" sz="1800" kern="100">
                          <a:effectLst/>
                        </a:rPr>
                        <a:t>http://www.****.cn/info/hunyin/lihunzhengju/2010111575246.html</a:t>
                      </a:r>
                      <a:endParaRPr lang="zh-CN" sz="1800" kern="100">
                        <a:effectLst/>
                        <a:latin typeface="Times New Roman" panose="02020603050405020304"/>
                        <a:ea typeface="宋体" panose="02010600030101010101" pitchFamily="2" charset="-122"/>
                        <a:cs typeface="Times New Roman" panose="02020603050405020304"/>
                      </a:endParaRPr>
                    </a:p>
                  </a:txBody>
                  <a:tcPr marL="50403" marR="50403" marT="0" marB="0" anchor="ctr"/>
                </a:tc>
                <a:tc>
                  <a:txBody>
                    <a:bodyPr/>
                    <a:lstStyle/>
                    <a:p>
                      <a:pPr algn="just">
                        <a:spcAft>
                          <a:spcPts val="0"/>
                        </a:spcAft>
                      </a:pPr>
                      <a:r>
                        <a:rPr lang="en-US" sz="1800" kern="100">
                          <a:effectLst/>
                        </a:rPr>
                        <a:t>NaN</a:t>
                      </a:r>
                      <a:endParaRPr lang="zh-CN" sz="1800" kern="100">
                        <a:effectLst/>
                        <a:latin typeface="Times New Roman" panose="02020603050405020304"/>
                        <a:ea typeface="宋体" panose="02010600030101010101" pitchFamily="2" charset="-122"/>
                        <a:cs typeface="Times New Roman" panose="02020603050405020304"/>
                      </a:endParaRPr>
                    </a:p>
                  </a:txBody>
                  <a:tcPr marL="50403" marR="50403" marT="0" marB="0" anchor="ctr"/>
                </a:tc>
                <a:extLst>
                  <a:ext uri="{0D108BD9-81ED-4DB2-BD59-A6C34878D82A}">
                    <a16:rowId xmlns:a16="http://schemas.microsoft.com/office/drawing/2014/main" val="10004"/>
                  </a:ext>
                </a:extLst>
              </a:tr>
              <a:tr h="412908">
                <a:tc>
                  <a:txBody>
                    <a:bodyPr/>
                    <a:lstStyle/>
                    <a:p>
                      <a:pPr algn="just">
                        <a:spcAft>
                          <a:spcPts val="0"/>
                        </a:spcAft>
                      </a:pPr>
                      <a:r>
                        <a:rPr lang="zh-CN" sz="1800" kern="10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50403" marR="50403" marT="0" marB="0" anchor="ctr"/>
                </a:tc>
                <a:tc>
                  <a:txBody>
                    <a:bodyPr/>
                    <a:lstStyle/>
                    <a:p>
                      <a:pPr algn="just">
                        <a:spcAft>
                          <a:spcPts val="0"/>
                        </a:spcAft>
                      </a:pPr>
                      <a:r>
                        <a:rPr lang="zh-CN" sz="1800" kern="10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50403" marR="50403" marT="0" marB="0" anchor="ctr"/>
                </a:tc>
                <a:tc>
                  <a:txBody>
                    <a:bodyPr/>
                    <a:lstStyle/>
                    <a:p>
                      <a:pPr algn="just">
                        <a:spcAft>
                          <a:spcPts val="0"/>
                        </a:spcAft>
                      </a:pPr>
                      <a:r>
                        <a:rPr lang="zh-CN" sz="1800" kern="100" dirty="0">
                          <a:effectLst/>
                        </a:rPr>
                        <a:t>……</a:t>
                      </a:r>
                      <a:endParaRPr lang="zh-CN" sz="1800" kern="100" dirty="0">
                        <a:effectLst/>
                        <a:latin typeface="Times New Roman" panose="02020603050405020304"/>
                        <a:ea typeface="宋体" panose="02010600030101010101" pitchFamily="2" charset="-122"/>
                        <a:cs typeface="Times New Roman" panose="02020603050405020304"/>
                      </a:endParaRPr>
                    </a:p>
                  </a:txBody>
                  <a:tcPr marL="50403" marR="50403"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由上表可知，根据用户访问的相关网址，对用户进行推荐。但是其推荐结果存在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NaN</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的情况。这种情况是由于在目前的数据集中，访问该网址的只有单独一个用户，因此在协同过滤算法中计算它与其他物品的相似度为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0</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，所以就出现无法推荐的情况。一般出现这样的情况，在实际中可以考虑其他的非个性化的推荐方法进行推荐，例如基于关键字、基于相似行为的用户进行推荐等。</a:t>
            </a:r>
          </a:p>
        </p:txBody>
      </p:sp>
      <p:sp>
        <p:nvSpPr>
          <p:cNvPr id="57347"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模型评价</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推荐系统的评价一般可以从如下几个方面整体进行考虑：用户、物品提供者、提供推荐系统网站。</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好的推荐系统能够满足用户的需求，推荐其感兴趣的物品。同时推荐的物品中，不能全部是热门的物品，同时也需要用户反馈意见帮助完善其推荐系统。</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因此，好的推荐系统不仅能预测用户的行为，而且能帮助用户发现可能会感兴趣，但却不易被发现的物品。同时，推荐系统还应该帮助商家将长尾中的好商品发掘出来，推荐给可能会对它们感兴趣的用户。</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在实际应用中，评测推荐系统对三方的影响是必不可少的。评测指标主要来源于如下</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种评测推荐效果的实验方法，即离线测试、用户调查和在线实验</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8371"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模型评价</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离线测试是通过从实际系统中提取数据集，然后采用各种推荐算法对其进行测试，获各个算法的评测指标。这种实验方法的好处是不需要真实用户参与。</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注意：离线测试的指标和实际商业指标存在差距，比如预测准确率和用户满意度之间就存在很大差别，高预测准确率不等于高用户满意度。所以当推荐系统投入实际应用之前，需要利用测试的推荐系统进行用户调查。</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用户调查利用测试的推荐系统调查真实用户，观察并记录他们的行为，并让他们回答一些相关的问题。通过分析用户的行为和他们反馈的已经，判断测试推荐系统的好坏。</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在线测试顾名思义就是直接将系统投入实际应用中，通过不同的评测指标比较与不同的推荐算法的结果，比如点击率，跳出率等。</a:t>
            </a:r>
          </a:p>
        </p:txBody>
      </p:sp>
      <p:sp>
        <p:nvSpPr>
          <p:cNvPr id="59395"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187450"/>
            <a:ext cx="11217275" cy="493712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随着互联网领域的电子商务、线上服务、线上交易等网络业务的普及，大量的信息聚集起来形成海量信息。用户想要从海量信息中快速准确的寻找到感兴趣的信息变得越来越困难，尤其在电子商务领域问题更加突出。搜索引擎的诞生在一定程度上缓解了信息过载问题，用户通过输入关键词，搜索引擎就会返回给用户与输入的关键词相关的信息。但是在用户无法准确描述需求时，搜索引擎就无能为力了。</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与搜索引擎不同，推荐系统并不需要用户提供明确的需求，它是通过分析用户的历史行为从而主动推荐给用户能够满足他们兴趣和需求的信息。因此，对于用户而言推荐系统和搜索引擎是两个互补的工具。同时，在电子商务领域中推荐技术可以起到以下作用。</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帮助用户发现其感兴趣的物品，节省用户时间、提升用户体验。</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提高用户对电子商务网站的忠诚度。推荐系统能够准确地发现用户的兴趣点，将合适的资源推荐给用户，用户容易对该电子商务网站产生依赖，从而提升用户与网站之间的黏度。</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339"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模型评价</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是采用离线的数据集构建的，因此在模型评价阶段采用离线测试的方法获取评价指标。在电子商务网站中，用户只有二元选择，比如：喜欢与不喜欢，浏览与否等。针对这类型的数据预测，就要用分类准确度，其中的评测指标有准确率（</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precesion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），它表示用户对一个被推荐产品感兴趣的可能性。召回率（</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recall</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）表示一个用户喜欢的产品被推荐的概率。</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指标表示综合考虑准确率与召回率因素，更好的评价算法的优劣。准确率、召回率和</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指标的计算公式，如下表所示。</a:t>
            </a:r>
          </a:p>
        </p:txBody>
      </p:sp>
      <p:sp>
        <p:nvSpPr>
          <p:cNvPr id="60419"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
        <p:nvSpPr>
          <p:cNvPr id="7" name="Rectangle 5"/>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模型评价</a:t>
            </a: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相关的指标说明</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如下表所示。</a:t>
            </a: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61443"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graphicFrame>
        <p:nvGraphicFramePr>
          <p:cNvPr id="3" name="表格 2"/>
          <p:cNvGraphicFramePr>
            <a:graphicFrameLocks noGrp="1"/>
          </p:cNvGraphicFramePr>
          <p:nvPr/>
        </p:nvGraphicFramePr>
        <p:xfrm>
          <a:off x="1090613" y="1657350"/>
          <a:ext cx="7353300" cy="1471613"/>
        </p:xfrm>
        <a:graphic>
          <a:graphicData uri="http://schemas.openxmlformats.org/drawingml/2006/table">
            <a:tbl>
              <a:tblPr firstRow="1" firstCol="1" bandRow="1">
                <a:tableStyleId>{5C22544A-7EE6-4342-B048-85BDC9FD1C3A}</a:tableStyleId>
              </a:tblPr>
              <a:tblGrid>
                <a:gridCol w="2796163">
                  <a:extLst>
                    <a:ext uri="{9D8B030D-6E8A-4147-A177-3AD203B41FA5}">
                      <a16:colId xmlns:a16="http://schemas.microsoft.com/office/drawing/2014/main" val="20000"/>
                    </a:ext>
                  </a:extLst>
                </a:gridCol>
                <a:gridCol w="2314575">
                  <a:extLst>
                    <a:ext uri="{9D8B030D-6E8A-4147-A177-3AD203B41FA5}">
                      <a16:colId xmlns:a16="http://schemas.microsoft.com/office/drawing/2014/main" val="20001"/>
                    </a:ext>
                  </a:extLst>
                </a:gridCol>
                <a:gridCol w="2243138">
                  <a:extLst>
                    <a:ext uri="{9D8B030D-6E8A-4147-A177-3AD203B41FA5}">
                      <a16:colId xmlns:a16="http://schemas.microsoft.com/office/drawing/2014/main" val="20002"/>
                    </a:ext>
                  </a:extLst>
                </a:gridCol>
              </a:tblGrid>
              <a:tr h="664369">
                <a:tc>
                  <a:txBody>
                    <a:bodyPr/>
                    <a:lstStyle/>
                    <a:p>
                      <a:pPr algn="ctr">
                        <a:spcAft>
                          <a:spcPts val="0"/>
                        </a:spcAft>
                      </a:pPr>
                      <a:r>
                        <a:rPr lang="zh-CN" sz="1800" kern="100" dirty="0">
                          <a:effectLst/>
                        </a:rPr>
                        <a:t>准确率</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a:effectLst/>
                        </a:rPr>
                        <a:t>召回率</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F1</a:t>
                      </a:r>
                      <a:r>
                        <a:rPr lang="zh-CN" sz="1800" kern="100">
                          <a:effectLst/>
                        </a:rPr>
                        <a:t>指标</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0"/>
                  </a:ext>
                </a:extLst>
              </a:tr>
              <a:tr h="807244">
                <a:tc>
                  <a:txBody>
                    <a:bodyPr/>
                    <a:lstStyle/>
                    <a:p>
                      <a:pPr algn="ctr">
                        <a:spcAft>
                          <a:spcPts val="0"/>
                        </a:spcAft>
                      </a:pPr>
                      <a:endParaRPr lang="en-US"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endParaRPr lang="en-US"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endParaRPr lang="en-US"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1"/>
                  </a:ext>
                </a:extLst>
              </a:tr>
            </a:tbl>
          </a:graphicData>
        </a:graphic>
      </p:graphicFrame>
      <p:graphicFrame>
        <p:nvGraphicFramePr>
          <p:cNvPr id="61458" name="对象 3"/>
          <p:cNvGraphicFramePr>
            <a:graphicFrameLocks noChangeAspect="1"/>
          </p:cNvGraphicFramePr>
          <p:nvPr/>
        </p:nvGraphicFramePr>
        <p:xfrm>
          <a:off x="1314450" y="2439988"/>
          <a:ext cx="2149475" cy="630237"/>
        </p:xfrm>
        <a:graphic>
          <a:graphicData uri="http://schemas.openxmlformats.org/presentationml/2006/ole">
            <mc:AlternateContent xmlns:mc="http://schemas.openxmlformats.org/markup-compatibility/2006">
              <mc:Choice xmlns:v="urn:schemas-microsoft-com:vml" Requires="v">
                <p:oleObj r:id="rId2" imgW="1104265" imgH="355600" progId="Equation.DSMT4">
                  <p:embed/>
                </p:oleObj>
              </mc:Choice>
              <mc:Fallback>
                <p:oleObj r:id="rId2" imgW="1104265" imgH="355600" progId="Equation.DSMT4">
                  <p:embed/>
                  <p:pic>
                    <p:nvPicPr>
                      <p:cNvPr id="0" name="图片 3087"/>
                      <p:cNvPicPr/>
                      <p:nvPr/>
                    </p:nvPicPr>
                    <p:blipFill>
                      <a:blip r:embed="rId3"/>
                      <a:stretch>
                        <a:fillRect/>
                      </a:stretch>
                    </p:blipFill>
                    <p:spPr>
                      <a:xfrm>
                        <a:off x="1314450" y="2439988"/>
                        <a:ext cx="2149475" cy="630237"/>
                      </a:xfrm>
                      <a:prstGeom prst="rect">
                        <a:avLst/>
                      </a:prstGeom>
                      <a:noFill/>
                      <a:ln w="38100">
                        <a:noFill/>
                        <a:miter/>
                      </a:ln>
                    </p:spPr>
                  </p:pic>
                </p:oleObj>
              </mc:Fallback>
            </mc:AlternateContent>
          </a:graphicData>
        </a:graphic>
      </p:graphicFrame>
      <p:graphicFrame>
        <p:nvGraphicFramePr>
          <p:cNvPr id="61459" name="对象 4"/>
          <p:cNvGraphicFramePr>
            <a:graphicFrameLocks noChangeAspect="1"/>
          </p:cNvGraphicFramePr>
          <p:nvPr/>
        </p:nvGraphicFramePr>
        <p:xfrm>
          <a:off x="4214813" y="2441575"/>
          <a:ext cx="1728787" cy="558800"/>
        </p:xfrm>
        <a:graphic>
          <a:graphicData uri="http://schemas.openxmlformats.org/presentationml/2006/ole">
            <mc:AlternateContent xmlns:mc="http://schemas.openxmlformats.org/markup-compatibility/2006">
              <mc:Choice xmlns:v="urn:schemas-microsoft-com:vml" Requires="v">
                <p:oleObj r:id="rId4" imgW="850265" imgH="355600" progId="Equation.DSMT4">
                  <p:embed/>
                </p:oleObj>
              </mc:Choice>
              <mc:Fallback>
                <p:oleObj r:id="rId4" imgW="850265" imgH="355600" progId="Equation.DSMT4">
                  <p:embed/>
                  <p:pic>
                    <p:nvPicPr>
                      <p:cNvPr id="0" name="图片 3085"/>
                      <p:cNvPicPr/>
                      <p:nvPr/>
                    </p:nvPicPr>
                    <p:blipFill>
                      <a:blip r:embed="rId5"/>
                      <a:stretch>
                        <a:fillRect/>
                      </a:stretch>
                    </p:blipFill>
                    <p:spPr>
                      <a:xfrm>
                        <a:off x="4214813" y="2441575"/>
                        <a:ext cx="1728787" cy="558800"/>
                      </a:xfrm>
                      <a:prstGeom prst="rect">
                        <a:avLst/>
                      </a:prstGeom>
                      <a:noFill/>
                      <a:ln w="38100">
                        <a:noFill/>
                        <a:miter/>
                      </a:ln>
                    </p:spPr>
                  </p:pic>
                </p:oleObj>
              </mc:Fallback>
            </mc:AlternateContent>
          </a:graphicData>
        </a:graphic>
      </p:graphicFrame>
      <p:graphicFrame>
        <p:nvGraphicFramePr>
          <p:cNvPr id="61460" name="对象 5"/>
          <p:cNvGraphicFramePr>
            <a:graphicFrameLocks noChangeAspect="1"/>
          </p:cNvGraphicFramePr>
          <p:nvPr/>
        </p:nvGraphicFramePr>
        <p:xfrm>
          <a:off x="6648450" y="2362200"/>
          <a:ext cx="1009650" cy="671513"/>
        </p:xfrm>
        <a:graphic>
          <a:graphicData uri="http://schemas.openxmlformats.org/presentationml/2006/ole">
            <mc:AlternateContent xmlns:mc="http://schemas.openxmlformats.org/markup-compatibility/2006">
              <mc:Choice xmlns:v="urn:schemas-microsoft-com:vml" Requires="v">
                <p:oleObj r:id="rId6" imgW="622300" imgH="355600" progId="Equation.DSMT4">
                  <p:embed/>
                </p:oleObj>
              </mc:Choice>
              <mc:Fallback>
                <p:oleObj r:id="rId6" imgW="622300" imgH="355600" progId="Equation.DSMT4">
                  <p:embed/>
                  <p:pic>
                    <p:nvPicPr>
                      <p:cNvPr id="0" name="图片 3086"/>
                      <p:cNvPicPr/>
                      <p:nvPr/>
                    </p:nvPicPr>
                    <p:blipFill>
                      <a:blip r:embed="rId7"/>
                      <a:stretch>
                        <a:fillRect/>
                      </a:stretch>
                    </p:blipFill>
                    <p:spPr>
                      <a:xfrm>
                        <a:off x="6648450" y="2362200"/>
                        <a:ext cx="1009650" cy="671513"/>
                      </a:xfrm>
                      <a:prstGeom prst="rect">
                        <a:avLst/>
                      </a:prstGeom>
                      <a:noFill/>
                      <a:ln w="38100">
                        <a:noFill/>
                        <a:miter/>
                      </a:ln>
                    </p:spPr>
                  </p:pic>
                </p:oleObj>
              </mc:Fallback>
            </mc:AlternateContent>
          </a:graphicData>
        </a:graphic>
      </p:graphicFrame>
      <p:sp>
        <p:nvSpPr>
          <p:cNvPr id="7" name="Rectangle 5"/>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8" name="表格 7"/>
          <p:cNvGraphicFramePr>
            <a:graphicFrameLocks noGrp="1"/>
          </p:cNvGraphicFramePr>
          <p:nvPr/>
        </p:nvGraphicFramePr>
        <p:xfrm>
          <a:off x="1020763" y="3835400"/>
          <a:ext cx="10180638" cy="1865313"/>
        </p:xfrm>
        <a:graphic>
          <a:graphicData uri="http://schemas.openxmlformats.org/drawingml/2006/table">
            <a:tbl>
              <a:tblPr firstRow="1" firstCol="1" bandRow="1">
                <a:tableStyleId>{5C22544A-7EE6-4342-B048-85BDC9FD1C3A}</a:tableStyleId>
              </a:tblPr>
              <a:tblGrid>
                <a:gridCol w="979487">
                  <a:extLst>
                    <a:ext uri="{9D8B030D-6E8A-4147-A177-3AD203B41FA5}">
                      <a16:colId xmlns:a16="http://schemas.microsoft.com/office/drawing/2014/main" val="20000"/>
                    </a:ext>
                  </a:extLst>
                </a:gridCol>
                <a:gridCol w="3071813">
                  <a:extLst>
                    <a:ext uri="{9D8B030D-6E8A-4147-A177-3AD203B41FA5}">
                      <a16:colId xmlns:a16="http://schemas.microsoft.com/office/drawing/2014/main" val="20001"/>
                    </a:ext>
                  </a:extLst>
                </a:gridCol>
                <a:gridCol w="2557462">
                  <a:extLst>
                    <a:ext uri="{9D8B030D-6E8A-4147-A177-3AD203B41FA5}">
                      <a16:colId xmlns:a16="http://schemas.microsoft.com/office/drawing/2014/main" val="20002"/>
                    </a:ext>
                  </a:extLst>
                </a:gridCol>
                <a:gridCol w="2451629">
                  <a:extLst>
                    <a:ext uri="{9D8B030D-6E8A-4147-A177-3AD203B41FA5}">
                      <a16:colId xmlns:a16="http://schemas.microsoft.com/office/drawing/2014/main" val="20003"/>
                    </a:ext>
                  </a:extLst>
                </a:gridCol>
                <a:gridCol w="1120249">
                  <a:extLst>
                    <a:ext uri="{9D8B030D-6E8A-4147-A177-3AD203B41FA5}">
                      <a16:colId xmlns:a16="http://schemas.microsoft.com/office/drawing/2014/main" val="20004"/>
                    </a:ext>
                  </a:extLst>
                </a:gridCol>
              </a:tblGrid>
              <a:tr h="373221">
                <a:tc rowSpan="2" gridSpan="2">
                  <a:txBody>
                    <a:bodyPr/>
                    <a:lstStyle/>
                    <a:p>
                      <a:pPr algn="ctr">
                        <a:spcAft>
                          <a:spcPts val="0"/>
                        </a:spcAft>
                      </a:pPr>
                      <a:r>
                        <a:rPr lang="en-US" sz="1800" kern="100">
                          <a:effectLst/>
                        </a:rPr>
                        <a:t> </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rowSpan="2" hMerge="1">
                  <a:txBody>
                    <a:bodyPr/>
                    <a:lstStyle/>
                    <a:p>
                      <a:endParaRPr lang="zh-CN"/>
                    </a:p>
                  </a:txBody>
                  <a:tcPr/>
                </a:tc>
                <a:tc gridSpan="2">
                  <a:txBody>
                    <a:bodyPr/>
                    <a:lstStyle/>
                    <a:p>
                      <a:pPr algn="ctr">
                        <a:spcAft>
                          <a:spcPts val="0"/>
                        </a:spcAft>
                      </a:pPr>
                      <a:r>
                        <a:rPr lang="zh-CN" sz="1800" kern="100">
                          <a:effectLst/>
                        </a:rPr>
                        <a:t>预测</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hMerge="1">
                  <a:txBody>
                    <a:bodyPr/>
                    <a:lstStyle/>
                    <a:p>
                      <a:endParaRPr lang="zh-CN"/>
                    </a:p>
                  </a:txBody>
                  <a:tcPr/>
                </a:tc>
                <a:tc rowSpan="2">
                  <a:txBody>
                    <a:bodyPr/>
                    <a:lstStyle/>
                    <a:p>
                      <a:pPr algn="ctr">
                        <a:spcAft>
                          <a:spcPts val="0"/>
                        </a:spcAft>
                      </a:pPr>
                      <a:r>
                        <a:rPr lang="zh-CN" sz="1800" kern="100">
                          <a:effectLst/>
                        </a:rPr>
                        <a:t>合计</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0"/>
                  </a:ext>
                </a:extLst>
              </a:tr>
              <a:tr h="373221">
                <a:tc gridSpan="2" vMerge="1">
                  <a:txBody>
                    <a:bodyPr/>
                    <a:lstStyle/>
                    <a:p>
                      <a:endParaRPr lang="zh-CN"/>
                    </a:p>
                  </a:txBody>
                  <a:tcPr/>
                </a:tc>
                <a:tc hMerge="1" vMerge="1">
                  <a:txBody>
                    <a:bodyPr/>
                    <a:lstStyle/>
                    <a:p>
                      <a:endParaRPr lang="zh-CN"/>
                    </a:p>
                  </a:txBody>
                  <a:tcPr/>
                </a:tc>
                <a:tc>
                  <a:txBody>
                    <a:bodyPr/>
                    <a:lstStyle/>
                    <a:p>
                      <a:pPr algn="ctr">
                        <a:spcAft>
                          <a:spcPts val="0"/>
                        </a:spcAft>
                      </a:pPr>
                      <a:r>
                        <a:rPr lang="zh-CN" sz="1800" kern="100">
                          <a:effectLst/>
                        </a:rPr>
                        <a:t>推荐物品数</a:t>
                      </a:r>
                      <a:r>
                        <a:rPr lang="en-US" sz="1800" kern="100">
                          <a:effectLst/>
                        </a:rPr>
                        <a:t>(</a:t>
                      </a:r>
                      <a:r>
                        <a:rPr lang="zh-CN" sz="1800" kern="100">
                          <a:effectLst/>
                        </a:rPr>
                        <a:t>正</a:t>
                      </a:r>
                      <a:r>
                        <a:rPr lang="en-US" sz="1800" kern="10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a:effectLst/>
                        </a:rPr>
                        <a:t>未被推荐物品数（负）</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vMerge="1">
                  <a:txBody>
                    <a:bodyPr/>
                    <a:lstStyle/>
                    <a:p>
                      <a:endParaRPr lang="zh-CN"/>
                    </a:p>
                  </a:txBody>
                  <a:tcPr/>
                </a:tc>
                <a:extLst>
                  <a:ext uri="{0D108BD9-81ED-4DB2-BD59-A6C34878D82A}">
                    <a16:rowId xmlns:a16="http://schemas.microsoft.com/office/drawing/2014/main" val="10001"/>
                  </a:ext>
                </a:extLst>
              </a:tr>
              <a:tr h="373221">
                <a:tc rowSpan="2">
                  <a:txBody>
                    <a:bodyPr/>
                    <a:lstStyle/>
                    <a:p>
                      <a:pPr algn="ctr">
                        <a:spcAft>
                          <a:spcPts val="0"/>
                        </a:spcAft>
                      </a:pPr>
                      <a:r>
                        <a:rPr lang="zh-CN" sz="1800" kern="100">
                          <a:effectLst/>
                        </a:rPr>
                        <a:t>实际</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dirty="0">
                          <a:effectLst/>
                        </a:rPr>
                        <a:t>用户喜欢物品数（正）</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TP</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FN</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TP+FN</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2"/>
                  </a:ext>
                </a:extLst>
              </a:tr>
              <a:tr h="373221">
                <a:tc vMerge="1">
                  <a:txBody>
                    <a:bodyPr/>
                    <a:lstStyle/>
                    <a:p>
                      <a:endParaRPr lang="zh-CN"/>
                    </a:p>
                  </a:txBody>
                  <a:tcPr/>
                </a:tc>
                <a:tc>
                  <a:txBody>
                    <a:bodyPr/>
                    <a:lstStyle/>
                    <a:p>
                      <a:pPr algn="ctr">
                        <a:spcAft>
                          <a:spcPts val="0"/>
                        </a:spcAft>
                      </a:pPr>
                      <a:r>
                        <a:rPr lang="zh-CN" sz="1800" kern="100">
                          <a:effectLst/>
                        </a:rPr>
                        <a:t>用户不喜欢物品数（负）</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FP</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TN</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FP+TN</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3"/>
                  </a:ext>
                </a:extLst>
              </a:tr>
              <a:tr h="373221">
                <a:tc gridSpan="2">
                  <a:txBody>
                    <a:bodyPr/>
                    <a:lstStyle/>
                    <a:p>
                      <a:pPr algn="ctr">
                        <a:spcAft>
                          <a:spcPts val="0"/>
                        </a:spcAft>
                      </a:pPr>
                      <a:r>
                        <a:rPr lang="zh-CN" sz="1800" kern="100">
                          <a:effectLst/>
                        </a:rPr>
                        <a:t>合计</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hMerge="1">
                  <a:txBody>
                    <a:bodyPr/>
                    <a:lstStyle/>
                    <a:p>
                      <a:endParaRPr lang="zh-CN"/>
                    </a:p>
                  </a:txBody>
                  <a:tcPr/>
                </a:tc>
                <a:tc>
                  <a:txBody>
                    <a:bodyPr/>
                    <a:lstStyle/>
                    <a:p>
                      <a:pPr algn="ctr">
                        <a:spcAft>
                          <a:spcPts val="0"/>
                        </a:spcAft>
                      </a:pPr>
                      <a:r>
                        <a:rPr lang="en-US" sz="1800" kern="100">
                          <a:effectLst/>
                        </a:rPr>
                        <a:t>TP+FP</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TN+FN</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 </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模型评价</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计算推荐结果的准确率、召回率和</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指标</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，如下表所示。</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采用的是最基本的协同过滤算法进行建模，因此得出的模型结果也是一个初步的效果，实际应用的过程中要结合业务进行分析，对模型进一步改造。首先需要改造的是一般情况下，最热门物品往往具有较高的“相似性”。比如热门的网址，访问各类网页的大部分人都会进行访问，在计算物品相似度的过程中，就可以知道各类的网页都和某些热门的网址有关。</a:t>
            </a: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2467"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graphicFrame>
        <p:nvGraphicFramePr>
          <p:cNvPr id="3" name="表格 2"/>
          <p:cNvGraphicFramePr>
            <a:graphicFrameLocks noGrp="1"/>
          </p:cNvGraphicFramePr>
          <p:nvPr/>
        </p:nvGraphicFramePr>
        <p:xfrm>
          <a:off x="976313" y="2468563"/>
          <a:ext cx="9267825" cy="1003300"/>
        </p:xfrm>
        <a:graphic>
          <a:graphicData uri="http://schemas.openxmlformats.org/drawingml/2006/table">
            <a:tbl>
              <a:tblPr firstRow="1" firstCol="1" bandRow="1">
                <a:tableStyleId>{5C22544A-7EE6-4342-B048-85BDC9FD1C3A}</a:tableStyleId>
              </a:tblPr>
              <a:tblGrid>
                <a:gridCol w="3876820">
                  <a:extLst>
                    <a:ext uri="{9D8B030D-6E8A-4147-A177-3AD203B41FA5}">
                      <a16:colId xmlns:a16="http://schemas.microsoft.com/office/drawing/2014/main" val="20000"/>
                    </a:ext>
                  </a:extLst>
                </a:gridCol>
                <a:gridCol w="3428140">
                  <a:extLst>
                    <a:ext uri="{9D8B030D-6E8A-4147-A177-3AD203B41FA5}">
                      <a16:colId xmlns:a16="http://schemas.microsoft.com/office/drawing/2014/main" val="20001"/>
                    </a:ext>
                  </a:extLst>
                </a:gridCol>
                <a:gridCol w="1963440">
                  <a:extLst>
                    <a:ext uri="{9D8B030D-6E8A-4147-A177-3AD203B41FA5}">
                      <a16:colId xmlns:a16="http://schemas.microsoft.com/office/drawing/2014/main" val="20002"/>
                    </a:ext>
                  </a:extLst>
                </a:gridCol>
              </a:tblGrid>
              <a:tr h="501571">
                <a:tc>
                  <a:txBody>
                    <a:bodyPr/>
                    <a:lstStyle/>
                    <a:p>
                      <a:pPr algn="ctr">
                        <a:spcAft>
                          <a:spcPts val="0"/>
                        </a:spcAft>
                      </a:pPr>
                      <a:r>
                        <a:rPr lang="zh-CN" sz="1800" kern="100">
                          <a:effectLst/>
                        </a:rPr>
                        <a:t>准确率</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a:effectLst/>
                        </a:rPr>
                        <a:t>召回率</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F1</a:t>
                      </a:r>
                      <a:r>
                        <a:rPr lang="zh-CN" sz="1800" kern="100">
                          <a:effectLst/>
                        </a:rPr>
                        <a:t>指标</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0"/>
                  </a:ext>
                </a:extLst>
              </a:tr>
              <a:tr h="501571">
                <a:tc>
                  <a:txBody>
                    <a:bodyPr/>
                    <a:lstStyle/>
                    <a:p>
                      <a:pPr algn="just">
                        <a:spcAft>
                          <a:spcPts val="0"/>
                        </a:spcAft>
                      </a:pPr>
                      <a:r>
                        <a:rPr lang="en-US" sz="1800" kern="100">
                          <a:effectLst/>
                        </a:rPr>
                        <a:t>0.128</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800" kern="100">
                          <a:effectLst/>
                        </a:rPr>
                        <a:t>0.186</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800" kern="100" dirty="0">
                          <a:effectLst/>
                        </a:rPr>
                        <a:t>0.152</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模型评价</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处理热门网址的方法如下</a:t>
            </a:r>
          </a:p>
          <a:p>
            <a:pPr marL="0" marR="0" lvl="0" indent="0" algn="l" defTabSz="914400" rtl="0" eaLnBrk="0" fontAlgn="base" latinLnBrk="0" hangingPunct="0">
              <a:lnSpc>
                <a:spcPct val="150000"/>
              </a:lnSpc>
              <a:spcBef>
                <a:spcPts val="600"/>
              </a:spcBef>
              <a:spcAft>
                <a:spcPct val="0"/>
              </a:spcAft>
              <a:buClr>
                <a:srgbClr val="032089"/>
              </a:buClr>
              <a:buSzTx/>
              <a:buFont typeface="Wingdings" panose="05000000000000000000" pitchFamily="2" charset="2"/>
              <a:buNone/>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）在计算相似度的过程中，可以加强对热门网址的惩罚，降低其权重，比如对相似度平均化，或者对数化等方法。</a:t>
            </a:r>
          </a:p>
          <a:p>
            <a:pPr marL="0" marR="0" lvl="0" indent="0" algn="l" defTabSz="914400" rtl="0" eaLnBrk="0" fontAlgn="base" latinLnBrk="0" hangingPunct="0">
              <a:lnSpc>
                <a:spcPct val="150000"/>
              </a:lnSpc>
              <a:spcBef>
                <a:spcPts val="600"/>
              </a:spcBef>
              <a:spcAft>
                <a:spcPct val="0"/>
              </a:spcAft>
              <a:buClr>
                <a:srgbClr val="032089"/>
              </a:buClr>
              <a:buSzTx/>
              <a:buFont typeface="Wingdings" panose="05000000000000000000" pitchFamily="2" charset="2"/>
              <a:buNone/>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）将推荐结果中的热门网址进行过滤掉，推荐其他的网址，将热门网址以热门排行榜的形式进行推荐</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，如下表所示。</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3491"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graphicFrame>
        <p:nvGraphicFramePr>
          <p:cNvPr id="4" name="表格 3"/>
          <p:cNvGraphicFramePr>
            <a:graphicFrameLocks noGrp="1"/>
          </p:cNvGraphicFramePr>
          <p:nvPr/>
        </p:nvGraphicFramePr>
        <p:xfrm>
          <a:off x="393700" y="4021138"/>
          <a:ext cx="11322050" cy="2193925"/>
        </p:xfrm>
        <a:graphic>
          <a:graphicData uri="http://schemas.openxmlformats.org/drawingml/2006/table">
            <a:tbl>
              <a:tblPr>
                <a:tableStyleId>{5C22544A-7EE6-4342-B048-85BDC9FD1C3A}</a:tableStyleId>
              </a:tblPr>
              <a:tblGrid>
                <a:gridCol w="7198561">
                  <a:extLst>
                    <a:ext uri="{9D8B030D-6E8A-4147-A177-3AD203B41FA5}">
                      <a16:colId xmlns:a16="http://schemas.microsoft.com/office/drawing/2014/main" val="20000"/>
                    </a:ext>
                  </a:extLst>
                </a:gridCol>
                <a:gridCol w="3063748">
                  <a:extLst>
                    <a:ext uri="{9D8B030D-6E8A-4147-A177-3AD203B41FA5}">
                      <a16:colId xmlns:a16="http://schemas.microsoft.com/office/drawing/2014/main" val="20001"/>
                    </a:ext>
                  </a:extLst>
                </a:gridCol>
                <a:gridCol w="1059744">
                  <a:extLst>
                    <a:ext uri="{9D8B030D-6E8A-4147-A177-3AD203B41FA5}">
                      <a16:colId xmlns:a16="http://schemas.microsoft.com/office/drawing/2014/main" val="20002"/>
                    </a:ext>
                  </a:extLst>
                </a:gridCol>
              </a:tblGrid>
              <a:tr h="431798">
                <a:tc>
                  <a:txBody>
                    <a:bodyPr/>
                    <a:lstStyle/>
                    <a:p>
                      <a:pPr algn="ctr">
                        <a:spcAft>
                          <a:spcPts val="0"/>
                        </a:spcAft>
                      </a:pPr>
                      <a:r>
                        <a:rPr lang="zh-CN" sz="1800" kern="100" dirty="0">
                          <a:solidFill>
                            <a:schemeClr val="bg1"/>
                          </a:solidFill>
                          <a:effectLst/>
                        </a:rPr>
                        <a:t>网址</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9525" marR="9525" marT="9525" marB="0" anchor="ctr">
                    <a:solidFill>
                      <a:schemeClr val="accent1"/>
                    </a:solidFill>
                  </a:tcPr>
                </a:tc>
                <a:tc>
                  <a:txBody>
                    <a:bodyPr/>
                    <a:lstStyle/>
                    <a:p>
                      <a:pPr algn="ctr">
                        <a:spcAft>
                          <a:spcPts val="0"/>
                        </a:spcAft>
                      </a:pPr>
                      <a:r>
                        <a:rPr lang="zh-CN" sz="1800" kern="100" dirty="0">
                          <a:solidFill>
                            <a:schemeClr val="bg1"/>
                          </a:solidFill>
                          <a:effectLst/>
                        </a:rPr>
                        <a:t>内容</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9525" marR="9525" marT="9525" marB="0" anchor="ctr">
                    <a:solidFill>
                      <a:schemeClr val="accent1"/>
                    </a:solidFill>
                  </a:tcPr>
                </a:tc>
                <a:tc>
                  <a:txBody>
                    <a:bodyPr/>
                    <a:lstStyle/>
                    <a:p>
                      <a:pPr algn="ctr">
                        <a:spcAft>
                          <a:spcPts val="0"/>
                        </a:spcAft>
                      </a:pPr>
                      <a:r>
                        <a:rPr lang="zh-CN" sz="1800" kern="100" dirty="0">
                          <a:solidFill>
                            <a:schemeClr val="bg1"/>
                          </a:solidFill>
                          <a:effectLst/>
                        </a:rPr>
                        <a:t>点击次数</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9525" marR="9525" marT="9525" marB="0" anchor="ctr">
                    <a:solidFill>
                      <a:schemeClr val="accent1"/>
                    </a:solidFill>
                  </a:tcPr>
                </a:tc>
                <a:extLst>
                  <a:ext uri="{0D108BD9-81ED-4DB2-BD59-A6C34878D82A}">
                    <a16:rowId xmlns:a16="http://schemas.microsoft.com/office/drawing/2014/main" val="10000"/>
                  </a:ext>
                </a:extLst>
              </a:tr>
              <a:tr h="352457">
                <a:tc>
                  <a:txBody>
                    <a:bodyPr/>
                    <a:lstStyle/>
                    <a:p>
                      <a:pPr algn="just">
                        <a:spcAft>
                          <a:spcPts val="0"/>
                        </a:spcAft>
                      </a:pPr>
                      <a:r>
                        <a:rPr lang="en-US" sz="1800" kern="100" dirty="0">
                          <a:solidFill>
                            <a:schemeClr val="bg1"/>
                          </a:solidFill>
                          <a:effectLst/>
                        </a:rPr>
                        <a:t>http://www.****.com/info/hunyin/lhlawlhxy/20110707137693.html</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9525" marR="9525" marT="9525" marB="0" anchor="ctr">
                    <a:solidFill>
                      <a:schemeClr val="accent1"/>
                    </a:solidFill>
                  </a:tcPr>
                </a:tc>
                <a:tc>
                  <a:txBody>
                    <a:bodyPr/>
                    <a:lstStyle/>
                    <a:p>
                      <a:pPr algn="just">
                        <a:spcAft>
                          <a:spcPts val="0"/>
                        </a:spcAft>
                      </a:pPr>
                      <a:r>
                        <a:rPr lang="zh-CN" sz="1800" kern="100">
                          <a:effectLst/>
                        </a:rPr>
                        <a:t>离婚协议书范本（</a:t>
                      </a:r>
                      <a:r>
                        <a:rPr lang="en-US" sz="1800" kern="100">
                          <a:effectLst/>
                        </a:rPr>
                        <a:t>2015</a:t>
                      </a:r>
                      <a:r>
                        <a:rPr lang="zh-CN" sz="1800" kern="100">
                          <a:effectLst/>
                        </a:rPr>
                        <a:t>年版）</a:t>
                      </a:r>
                      <a:endParaRPr lang="zh-CN" sz="1800" kern="100">
                        <a:effectLst/>
                        <a:latin typeface="Times New Roman" panose="02020603050405020304"/>
                        <a:ea typeface="宋体" panose="02010600030101010101" pitchFamily="2" charset="-122"/>
                        <a:cs typeface="Times New Roman" panose="02020603050405020304"/>
                      </a:endParaRPr>
                    </a:p>
                  </a:txBody>
                  <a:tcPr marL="9525" marR="9525" marT="9525" marB="0" anchor="ctr"/>
                </a:tc>
                <a:tc>
                  <a:txBody>
                    <a:bodyPr/>
                    <a:lstStyle/>
                    <a:p>
                      <a:pPr algn="just">
                        <a:spcAft>
                          <a:spcPts val="0"/>
                        </a:spcAft>
                      </a:pPr>
                      <a:r>
                        <a:rPr lang="en-US" sz="1800" kern="100">
                          <a:effectLst/>
                        </a:rPr>
                        <a:t>4697</a:t>
                      </a:r>
                      <a:endParaRPr lang="zh-CN" sz="1800" kern="100">
                        <a:effectLst/>
                        <a:latin typeface="Times New Roman" panose="02020603050405020304"/>
                        <a:ea typeface="宋体" panose="02010600030101010101" pitchFamily="2" charset="-122"/>
                        <a:cs typeface="Times New Roman" panose="02020603050405020304"/>
                      </a:endParaRPr>
                    </a:p>
                  </a:txBody>
                  <a:tcPr marL="9525" marR="9525" marT="9525" marB="0" anchor="ctr"/>
                </a:tc>
                <a:extLst>
                  <a:ext uri="{0D108BD9-81ED-4DB2-BD59-A6C34878D82A}">
                    <a16:rowId xmlns:a16="http://schemas.microsoft.com/office/drawing/2014/main" val="10001"/>
                  </a:ext>
                </a:extLst>
              </a:tr>
              <a:tr h="352457">
                <a:tc>
                  <a:txBody>
                    <a:bodyPr/>
                    <a:lstStyle/>
                    <a:p>
                      <a:pPr algn="just">
                        <a:spcAft>
                          <a:spcPts val="0"/>
                        </a:spcAft>
                      </a:pPr>
                      <a:r>
                        <a:rPr lang="en-US" sz="1800" kern="100" dirty="0">
                          <a:solidFill>
                            <a:schemeClr val="bg1"/>
                          </a:solidFill>
                          <a:effectLst/>
                        </a:rPr>
                        <a:t>http://www.****.com/info/hunyin/jihuashengyu/20120215163891.html</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9525" marR="9525" marT="9525" marB="0" anchor="ctr">
                    <a:solidFill>
                      <a:schemeClr val="accent1"/>
                    </a:solidFill>
                  </a:tcPr>
                </a:tc>
                <a:tc>
                  <a:txBody>
                    <a:bodyPr/>
                    <a:lstStyle/>
                    <a:p>
                      <a:pPr algn="just">
                        <a:spcAft>
                          <a:spcPts val="0"/>
                        </a:spcAft>
                      </a:pPr>
                      <a:r>
                        <a:rPr lang="en-US" sz="1800" kern="100" dirty="0">
                          <a:effectLst/>
                        </a:rPr>
                        <a:t>2015</a:t>
                      </a:r>
                      <a:r>
                        <a:rPr lang="zh-CN" sz="1800" kern="100" dirty="0">
                          <a:effectLst/>
                        </a:rPr>
                        <a:t>最新产假规定</a:t>
                      </a:r>
                      <a:endParaRPr lang="zh-CN" sz="1800" kern="100" dirty="0">
                        <a:effectLst/>
                        <a:latin typeface="Times New Roman" panose="02020603050405020304"/>
                        <a:ea typeface="宋体" panose="02010600030101010101" pitchFamily="2" charset="-122"/>
                        <a:cs typeface="Times New Roman" panose="02020603050405020304"/>
                      </a:endParaRPr>
                    </a:p>
                  </a:txBody>
                  <a:tcPr marL="9525" marR="9525" marT="9525" marB="0" anchor="ctr"/>
                </a:tc>
                <a:tc>
                  <a:txBody>
                    <a:bodyPr/>
                    <a:lstStyle/>
                    <a:p>
                      <a:pPr algn="just">
                        <a:spcAft>
                          <a:spcPts val="0"/>
                        </a:spcAft>
                      </a:pPr>
                      <a:r>
                        <a:rPr lang="en-US" sz="1800" kern="100">
                          <a:effectLst/>
                        </a:rPr>
                        <a:t>574</a:t>
                      </a:r>
                      <a:endParaRPr lang="zh-CN" sz="1800" kern="100">
                        <a:effectLst/>
                        <a:latin typeface="Times New Roman" panose="02020603050405020304"/>
                        <a:ea typeface="宋体" panose="02010600030101010101" pitchFamily="2" charset="-122"/>
                        <a:cs typeface="Times New Roman" panose="02020603050405020304"/>
                      </a:endParaRPr>
                    </a:p>
                  </a:txBody>
                  <a:tcPr marL="9525" marR="9525" marT="9525" marB="0" anchor="ctr"/>
                </a:tc>
                <a:extLst>
                  <a:ext uri="{0D108BD9-81ED-4DB2-BD59-A6C34878D82A}">
                    <a16:rowId xmlns:a16="http://schemas.microsoft.com/office/drawing/2014/main" val="10002"/>
                  </a:ext>
                </a:extLst>
              </a:tr>
              <a:tr h="352457">
                <a:tc>
                  <a:txBody>
                    <a:bodyPr/>
                    <a:lstStyle/>
                    <a:p>
                      <a:pPr algn="just">
                        <a:spcAft>
                          <a:spcPts val="0"/>
                        </a:spcAft>
                      </a:pPr>
                      <a:r>
                        <a:rPr lang="en-US" sz="1800" kern="100" dirty="0">
                          <a:solidFill>
                            <a:schemeClr val="bg1"/>
                          </a:solidFill>
                          <a:effectLst/>
                        </a:rPr>
                        <a:t>http://www.****.com/info/hunyin/hunyinfagui/201411053308986.html</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9525" marR="9525" marT="9525" marB="0" anchor="ctr">
                    <a:solidFill>
                      <a:schemeClr val="accent1"/>
                    </a:solidFill>
                  </a:tcPr>
                </a:tc>
                <a:tc>
                  <a:txBody>
                    <a:bodyPr/>
                    <a:lstStyle/>
                    <a:p>
                      <a:pPr algn="just">
                        <a:spcAft>
                          <a:spcPts val="0"/>
                        </a:spcAft>
                      </a:pPr>
                      <a:r>
                        <a:rPr lang="zh-CN" sz="1800" kern="100">
                          <a:effectLst/>
                        </a:rPr>
                        <a:t>新婚姻法</a:t>
                      </a:r>
                      <a:r>
                        <a:rPr lang="en-US" sz="1800" kern="100">
                          <a:effectLst/>
                        </a:rPr>
                        <a:t>2015</a:t>
                      </a:r>
                      <a:r>
                        <a:rPr lang="zh-CN" sz="1800" kern="100">
                          <a:effectLst/>
                        </a:rPr>
                        <a:t>全文</a:t>
                      </a:r>
                      <a:endParaRPr lang="zh-CN" sz="1800" kern="100">
                        <a:effectLst/>
                        <a:latin typeface="Times New Roman" panose="02020603050405020304"/>
                        <a:ea typeface="宋体" panose="02010600030101010101" pitchFamily="2" charset="-122"/>
                        <a:cs typeface="Times New Roman" panose="02020603050405020304"/>
                      </a:endParaRPr>
                    </a:p>
                  </a:txBody>
                  <a:tcPr marL="9525" marR="9525" marT="9525" marB="0" anchor="ctr"/>
                </a:tc>
                <a:tc>
                  <a:txBody>
                    <a:bodyPr/>
                    <a:lstStyle/>
                    <a:p>
                      <a:pPr algn="just">
                        <a:spcAft>
                          <a:spcPts val="0"/>
                        </a:spcAft>
                      </a:pPr>
                      <a:r>
                        <a:rPr lang="en-US" sz="1800" kern="100">
                          <a:effectLst/>
                        </a:rPr>
                        <a:t>531</a:t>
                      </a:r>
                      <a:endParaRPr lang="zh-CN" sz="1800" kern="100">
                        <a:effectLst/>
                        <a:latin typeface="Times New Roman" panose="02020603050405020304"/>
                        <a:ea typeface="宋体" panose="02010600030101010101" pitchFamily="2" charset="-122"/>
                        <a:cs typeface="Times New Roman" panose="02020603050405020304"/>
                      </a:endParaRPr>
                    </a:p>
                  </a:txBody>
                  <a:tcPr marL="9525" marR="9525" marT="9525" marB="0" anchor="ctr"/>
                </a:tc>
                <a:extLst>
                  <a:ext uri="{0D108BD9-81ED-4DB2-BD59-A6C34878D82A}">
                    <a16:rowId xmlns:a16="http://schemas.microsoft.com/office/drawing/2014/main" val="10003"/>
                  </a:ext>
                </a:extLst>
              </a:tr>
              <a:tr h="352457">
                <a:tc>
                  <a:txBody>
                    <a:bodyPr/>
                    <a:lstStyle/>
                    <a:p>
                      <a:pPr algn="just">
                        <a:spcAft>
                          <a:spcPts val="0"/>
                        </a:spcAft>
                      </a:pPr>
                      <a:r>
                        <a:rPr lang="en-US" sz="1800" kern="100" dirty="0">
                          <a:solidFill>
                            <a:schemeClr val="bg1"/>
                          </a:solidFill>
                          <a:effectLst/>
                        </a:rPr>
                        <a:t>http://www.****.com/info/hunyin/jiehun/hunjia/20110920152787.html</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9525" marR="9525" marT="9525" marB="0" anchor="ctr">
                    <a:solidFill>
                      <a:schemeClr val="accent1"/>
                    </a:solidFill>
                  </a:tcPr>
                </a:tc>
                <a:tc>
                  <a:txBody>
                    <a:bodyPr/>
                    <a:lstStyle/>
                    <a:p>
                      <a:pPr algn="just">
                        <a:spcAft>
                          <a:spcPts val="0"/>
                        </a:spcAft>
                      </a:pPr>
                      <a:r>
                        <a:rPr lang="zh-CN" sz="1800" kern="100" dirty="0">
                          <a:effectLst/>
                        </a:rPr>
                        <a:t>广州法定婚假多少天</a:t>
                      </a:r>
                      <a:endParaRPr lang="zh-CN" sz="1800" kern="100" dirty="0">
                        <a:effectLst/>
                        <a:latin typeface="Times New Roman" panose="02020603050405020304"/>
                        <a:ea typeface="宋体" panose="02010600030101010101" pitchFamily="2" charset="-122"/>
                        <a:cs typeface="Times New Roman" panose="02020603050405020304"/>
                      </a:endParaRPr>
                    </a:p>
                  </a:txBody>
                  <a:tcPr marL="9525" marR="9525" marT="9525" marB="0" anchor="ctr"/>
                </a:tc>
                <a:tc>
                  <a:txBody>
                    <a:bodyPr/>
                    <a:lstStyle/>
                    <a:p>
                      <a:pPr algn="just">
                        <a:spcAft>
                          <a:spcPts val="0"/>
                        </a:spcAft>
                      </a:pPr>
                      <a:r>
                        <a:rPr lang="en-US" sz="1800" kern="100">
                          <a:effectLst/>
                        </a:rPr>
                        <a:t>222</a:t>
                      </a:r>
                      <a:endParaRPr lang="zh-CN" sz="1800" kern="100">
                        <a:effectLst/>
                        <a:latin typeface="Times New Roman" panose="02020603050405020304"/>
                        <a:ea typeface="宋体" panose="02010600030101010101" pitchFamily="2" charset="-122"/>
                        <a:cs typeface="Times New Roman" panose="02020603050405020304"/>
                      </a:endParaRPr>
                    </a:p>
                  </a:txBody>
                  <a:tcPr marL="9525" marR="9525" marT="9525" marB="0" anchor="ctr"/>
                </a:tc>
                <a:extLst>
                  <a:ext uri="{0D108BD9-81ED-4DB2-BD59-A6C34878D82A}">
                    <a16:rowId xmlns:a16="http://schemas.microsoft.com/office/drawing/2014/main" val="10004"/>
                  </a:ext>
                </a:extLst>
              </a:tr>
              <a:tr h="352457">
                <a:tc>
                  <a:txBody>
                    <a:bodyPr/>
                    <a:lstStyle/>
                    <a:p>
                      <a:pPr algn="just">
                        <a:spcAft>
                          <a:spcPts val="0"/>
                        </a:spcAft>
                      </a:pPr>
                      <a:r>
                        <a:rPr lang="en-US" sz="1800" kern="100" dirty="0">
                          <a:solidFill>
                            <a:schemeClr val="bg1"/>
                          </a:solidFill>
                          <a:effectLst/>
                        </a:rPr>
                        <a:t>http://www.****.com/info/hunyin/jihuashengyu/201411053308990.html</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9525" marR="9525" marT="9525" marB="0" anchor="ctr">
                    <a:solidFill>
                      <a:schemeClr val="accent1"/>
                    </a:solidFill>
                  </a:tcPr>
                </a:tc>
                <a:tc>
                  <a:txBody>
                    <a:bodyPr/>
                    <a:lstStyle/>
                    <a:p>
                      <a:pPr algn="just">
                        <a:spcAft>
                          <a:spcPts val="0"/>
                        </a:spcAft>
                      </a:pPr>
                      <a:r>
                        <a:rPr lang="zh-CN" sz="1800" kern="100" dirty="0">
                          <a:effectLst/>
                        </a:rPr>
                        <a:t>男人陪产假国家规定</a:t>
                      </a:r>
                      <a:r>
                        <a:rPr lang="en-US" sz="1800" kern="100" dirty="0">
                          <a:effectLst/>
                        </a:rPr>
                        <a:t>2015</a:t>
                      </a:r>
                      <a:endParaRPr lang="zh-CN" sz="1800" kern="100" dirty="0">
                        <a:effectLst/>
                        <a:latin typeface="Times New Roman" panose="02020603050405020304"/>
                        <a:ea typeface="宋体" panose="02010600030101010101" pitchFamily="2" charset="-122"/>
                        <a:cs typeface="Times New Roman" panose="02020603050405020304"/>
                      </a:endParaRPr>
                    </a:p>
                  </a:txBody>
                  <a:tcPr marL="9525" marR="9525" marT="9525" marB="0" anchor="ctr"/>
                </a:tc>
                <a:tc>
                  <a:txBody>
                    <a:bodyPr/>
                    <a:lstStyle/>
                    <a:p>
                      <a:pPr algn="just">
                        <a:spcAft>
                          <a:spcPts val="0"/>
                        </a:spcAft>
                      </a:pPr>
                      <a:r>
                        <a:rPr lang="en-US" sz="1800" kern="100" dirty="0">
                          <a:effectLst/>
                        </a:rPr>
                        <a:t>211</a:t>
                      </a:r>
                      <a:endParaRPr lang="zh-CN" sz="1800" kern="100" dirty="0">
                        <a:effectLst/>
                        <a:latin typeface="Times New Roman" panose="02020603050405020304"/>
                        <a:ea typeface="宋体" panose="02010600030101010101" pitchFamily="2" charset="-122"/>
                        <a:cs typeface="Times New Roman" panose="02020603050405020304"/>
                      </a:endParaRPr>
                    </a:p>
                  </a:txBody>
                  <a:tcPr marL="9525" marR="9525" marT="9525"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模型评价</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在协同过滤推荐过程中，两个物品相似是因为它们共同出现在很多用户的兴趣列表中，也可以说是每个用户的兴趣列表都对物品的相似度产生贡献。但是并不是每个用的贡献度都相同。通常不活跃的用户要么是新用户，要么是只来过网站一两次的老用户。</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在实际分析中，一般认为新用户倾向于浏览热门物品，首先他们对网站还不熟悉，只能点击首页的热门物品，而老用户会逐渐开始浏览冷门的物品。因此可以说，活跃用户对物品相似度的贡献应该小于不活跃的用户。所以在改进相似度的过程中，取用户活跃度对数的倒数作为分子，即相似度的公式如下。</a:t>
            </a:r>
          </a:p>
        </p:txBody>
      </p:sp>
      <p:sp>
        <p:nvSpPr>
          <p:cNvPr id="64515"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
        <p:nvSpPr>
          <p:cNvPr id="4"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64517" name="对象 4"/>
          <p:cNvGraphicFramePr>
            <a:graphicFrameLocks noChangeAspect="1"/>
          </p:cNvGraphicFramePr>
          <p:nvPr/>
        </p:nvGraphicFramePr>
        <p:xfrm>
          <a:off x="3971925" y="4422775"/>
          <a:ext cx="4738688" cy="1354138"/>
        </p:xfrm>
        <a:graphic>
          <a:graphicData uri="http://schemas.openxmlformats.org/presentationml/2006/ole">
            <mc:AlternateContent xmlns:mc="http://schemas.openxmlformats.org/markup-compatibility/2006">
              <mc:Choice xmlns:v="urn:schemas-microsoft-com:vml" Requires="v">
                <p:oleObj r:id="rId2" imgW="1955800" imgH="558800" progId="Equation.DSMT4">
                  <p:embed/>
                </p:oleObj>
              </mc:Choice>
              <mc:Fallback>
                <p:oleObj r:id="rId2" imgW="1955800" imgH="558800" progId="Equation.DSMT4">
                  <p:embed/>
                  <p:pic>
                    <p:nvPicPr>
                      <p:cNvPr id="0" name="图片 3090"/>
                      <p:cNvPicPr/>
                      <p:nvPr/>
                    </p:nvPicPr>
                    <p:blipFill>
                      <a:blip r:embed="rId3"/>
                      <a:stretch>
                        <a:fillRect/>
                      </a:stretch>
                    </p:blipFill>
                    <p:spPr>
                      <a:xfrm>
                        <a:off x="3971925" y="4422775"/>
                        <a:ext cx="4738688" cy="1354138"/>
                      </a:xfrm>
                      <a:prstGeom prst="rect">
                        <a:avLst/>
                      </a:prstGeom>
                      <a:noFill/>
                      <a:ln w="38100">
                        <a:noFill/>
                        <a:miter/>
                      </a:ln>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模型评价</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然而在实际应用中，为了尽量的提高推荐的准确率，还会将基于物品的相似度矩阵按最大值归一化，其好处不仅仅在于增加推荐的准确度，它还可以提高推荐的覆盖率和多样性。推荐是针对某一类数据进行推荐，因此不存在类间的多样性</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当然，除了个性化推荐列表，还有另一个重要的推荐应用就是相关推荐列表。有过网购的经历的用户都知道，当你在电子商务平台上购买一个商品时，它会在商品信息下面展示相关的商品。一种是包含购买了这个商品的用户也经常购买的其他商品，另一种是包含浏览过这个商品的用户经常购买的其他商品。这两种相关推荐列表的区别：使用了不同用户行为计算物品的相似性。</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5539"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40020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66570"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实验目的</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了解协同过滤算法在互联网电子商务中的应用以及实现过程。</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了解</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连接数据库，并对其进行操作的过程。主要步骤有</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PyMySQL</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SQLAlchemy</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库的安装，以及</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读取数据库等。</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587"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2"/>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实验内容</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依据本例的数据抽取以及数据处理方法，得到用户与物品（访问网页）的记录，通过用户与婚姻知识类型和婚姻咨询类型的数据，采用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构建其推荐系统模型。</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因数据量大，采用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连接数据库的方式抽取数据，并且可以通过</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对数据库进行日常的数据操作。</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用户点击网页体现了用户对某些网页的关注程度，利用协同过滤算法能计算出与某些网页相似的网页的相似程度，根据相似程度的高低，将用户未点击过的并且有可能感兴趣的网页推荐给用户，实现智能推荐。</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61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621338"/>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800"/>
              </a:spcBef>
              <a:spcAft>
                <a:spcPct val="0"/>
              </a:spcAft>
              <a:buClr>
                <a:srgbClr val="032089"/>
              </a:buClr>
              <a:buSzTx/>
              <a:buFont typeface="+mj-lt"/>
              <a:buAutoNum type="arabicPeriod" startAt="3"/>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实验方法与步骤</a:t>
            </a:r>
          </a:p>
          <a:p>
            <a:pPr marL="0" marR="0" lvl="0" indent="0" algn="l" defTabSz="914400" rtl="0" eaLnBrk="0" fontAlgn="base" latinLnBrk="0" hangingPunct="0">
              <a:lnSpc>
                <a:spcPct val="150000"/>
              </a:lnSpc>
              <a:spcBef>
                <a:spcPts val="8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实验一</a:t>
            </a:r>
          </a:p>
          <a:p>
            <a:pPr marL="0" marR="0" lvl="0" indent="0" algn="l" defTabSz="914400" rtl="0" eaLnBrk="0" fontAlgn="base" latinLnBrk="0" hangingPunct="0">
              <a:lnSpc>
                <a:spcPct val="150000"/>
              </a:lnSpc>
              <a:spcBef>
                <a:spcPts val="8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利用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连接</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MariaDB</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MySQL</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），实现对数据的查询、删除、增加等日常操作。</a:t>
            </a:r>
          </a:p>
          <a:p>
            <a:pPr marL="342900" marR="0" lvl="0" indent="-342900" algn="l" defTabSz="914400" rtl="0" eaLnBrk="0" fontAlgn="base" latinLnBrk="0" hangingPunct="0">
              <a:lnSpc>
                <a:spcPct val="150000"/>
              </a:lnSpc>
              <a:spcBef>
                <a:spcPts val="8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打开</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，安装</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PyMySQL</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SQLAlchemy</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，然后就可以参考本章代码连接本地安装的数据库，当然，可以不用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，直接用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PyMySQL</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或</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SQLAlchemy</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进行数据库操作，它们本身是一个完善的数据库操作工具（用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是为了更好地进行数据分析，就数据库操作而言，</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PyMySQL</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SQLAlchemy</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之一就很不错了）。</a:t>
            </a:r>
          </a:p>
          <a:p>
            <a:pPr marL="342900" marR="0" lvl="0" indent="-342900" algn="l" defTabSz="914400" rtl="0" eaLnBrk="0" fontAlgn="base" latinLnBrk="0" hangingPunct="0">
              <a:lnSpc>
                <a:spcPct val="150000"/>
              </a:lnSpc>
              <a:spcBef>
                <a:spcPts val="8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由于数据库中含有中文内容，需要正确设置连接的编码格式。</a:t>
            </a:r>
          </a:p>
          <a:p>
            <a:pPr marL="342900" marR="0" lvl="0" indent="-342900" algn="l" defTabSz="914400" rtl="0" eaLnBrk="0" fontAlgn="base" latinLnBrk="0" hangingPunct="0">
              <a:lnSpc>
                <a:spcPct val="150000"/>
              </a:lnSpc>
              <a:spcBef>
                <a:spcPts val="8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通过</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连接数据库后，将读取的数据保存至本地。</a:t>
            </a:r>
          </a:p>
          <a:p>
            <a:pPr marL="342900" marR="0" lvl="0" indent="-342900" algn="l" defTabSz="914400" rtl="0" eaLnBrk="0" fontAlgn="base" latinLnBrk="0" hangingPunct="0">
              <a:lnSpc>
                <a:spcPct val="150000"/>
              </a:lnSpc>
              <a:spcBef>
                <a:spcPts val="8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基于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sql</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操作简单直接，读者熟悉后，请查阅相关教程，尝试直接通过</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PyMySQL</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或</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SQLAlchemy</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进行数据库操作，以增加对这两个工具的了解程度。</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9635"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160463"/>
            <a:ext cx="11107738" cy="4964113"/>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为了解决上述问题，结合本案例提供的原始数据情况，可以分析如下目标。</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按地域分析用户访问网站的时间、访问内容、访问次数等主题，了解用户的浏览行为，和感兴趣的网页内容。</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根据用户的访问记录对用户进行个性化推荐服务。</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363"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15364" name="Picture 2"/>
          <p:cNvPicPr>
            <a:picLocks noChangeAspect="1"/>
          </p:cNvPicPr>
          <p:nvPr/>
        </p:nvPicPr>
        <p:blipFill>
          <a:blip r:embed="rId2"/>
          <a:stretch>
            <a:fillRect/>
          </a:stretch>
        </p:blipFill>
        <p:spPr>
          <a:xfrm>
            <a:off x="8153400" y="2563813"/>
            <a:ext cx="3036888" cy="3859212"/>
          </a:xfrm>
          <a:prstGeom prst="rect">
            <a:avLst/>
          </a:prstGeom>
          <a:noFill/>
          <a:ln w="9525">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621338"/>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800"/>
              </a:spcBef>
              <a:spcAft>
                <a:spcPct val="0"/>
              </a:spcAft>
              <a:buClr>
                <a:srgbClr val="032089"/>
              </a:buClr>
              <a:buSzTx/>
              <a:buFont typeface="+mj-lt"/>
              <a:buAutoNum type="arabicPeriod" startAt="3"/>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实验方法与步骤</a:t>
            </a:r>
          </a:p>
          <a:p>
            <a:pPr marL="0" marR="0" lvl="0" indent="0" algn="l" defTabSz="914400" rtl="0" eaLnBrk="0" fontAlgn="base" latinLnBrk="0" hangingPunct="0">
              <a:lnSpc>
                <a:spcPct val="150000"/>
              </a:lnSpc>
              <a:spcBef>
                <a:spcPts val="8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实验二</a:t>
            </a:r>
          </a:p>
          <a:p>
            <a:pPr marL="0" marR="0" lvl="0" indent="0" algn="l" defTabSz="914400" rtl="0" eaLnBrk="0" fontAlgn="base" latinLnBrk="0" hangingPunct="0">
              <a:lnSpc>
                <a:spcPct val="150000"/>
              </a:lnSpc>
              <a:spcBef>
                <a:spcPts val="8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利用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完成推荐系统的模型构建，以及预测的推荐结果，并完成模型的评价工作。</a:t>
            </a:r>
          </a:p>
          <a:p>
            <a:pPr marL="342900" marR="0" lvl="0" indent="-342900" algn="l" defTabSz="914400" rtl="0" eaLnBrk="0" fontAlgn="base" latinLnBrk="0" hangingPunct="0">
              <a:lnSpc>
                <a:spcPct val="150000"/>
              </a:lnSpc>
              <a:spcBef>
                <a:spcPts val="8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对读取的数据进行数据探索，分析数据中的网页类型和网页点击次数。</a:t>
            </a:r>
          </a:p>
          <a:p>
            <a:pPr marL="342900" marR="0" lvl="0" indent="-342900" algn="l" defTabSz="914400" rtl="0" eaLnBrk="0" fontAlgn="base" latinLnBrk="0" hangingPunct="0">
              <a:lnSpc>
                <a:spcPct val="150000"/>
              </a:lnSpc>
              <a:spcBef>
                <a:spcPts val="8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对读取的数据进行预处理，删除不合规则的网页，还原翻页网址并筛掉浏览次数不满</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次的用户。</a:t>
            </a:r>
          </a:p>
          <a:p>
            <a:pPr marL="342900" marR="0" lvl="0" indent="-342900" algn="l" defTabSz="914400" rtl="0" eaLnBrk="0" fontAlgn="base" latinLnBrk="0" hangingPunct="0">
              <a:lnSpc>
                <a:spcPct val="150000"/>
              </a:lnSpc>
              <a:spcBef>
                <a:spcPts val="8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由于协同过滤算法并不算复杂，因此，读者应该读懂该算法，并且参考本章提供的代码，自行编写出协同过滤算法的代码。</a:t>
            </a:r>
          </a:p>
          <a:p>
            <a:pPr marL="342900" marR="0" lvl="0" indent="-342900" algn="l" defTabSz="914400" rtl="0" eaLnBrk="0" fontAlgn="base" latinLnBrk="0" hangingPunct="0">
              <a:lnSpc>
                <a:spcPct val="150000"/>
              </a:lnSpc>
              <a:spcBef>
                <a:spcPts val="8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对输入数据进行建模，将数据划分为训练集与测试集，通过自行编写的协同过滤算法的代码，给出预测的推荐结果。</a:t>
            </a:r>
          </a:p>
          <a:p>
            <a:pPr marL="342900" marR="0" lvl="0" indent="-342900" algn="l" defTabSz="914400" rtl="0" eaLnBrk="0" fontAlgn="base" latinLnBrk="0" hangingPunct="0">
              <a:lnSpc>
                <a:spcPct val="150000"/>
              </a:lnSpc>
              <a:spcBef>
                <a:spcPts val="8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计算出推荐模型的准确率、召回率和</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指标。</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0659"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621338"/>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800"/>
              </a:spcBef>
              <a:spcAft>
                <a:spcPct val="0"/>
              </a:spcAft>
              <a:buClr>
                <a:srgbClr val="032089"/>
              </a:buClr>
              <a:buSzTx/>
              <a:buFont typeface="+mj-lt"/>
              <a:buAutoNum type="arabicPeriod" startAt="4"/>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思考与实验总结</a:t>
            </a:r>
          </a:p>
          <a:p>
            <a:pPr marL="342900" marR="0" lvl="0" indent="-342900" algn="l" defTabSz="914400" rtl="0" eaLnBrk="0" fontAlgn="base" latinLnBrk="0" hangingPunct="0">
              <a:lnSpc>
                <a:spcPct val="150000"/>
              </a:lnSpc>
              <a:spcBef>
                <a:spcPts val="8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如何通过</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操作数据库中存在中文编码的情况？</a:t>
            </a:r>
          </a:p>
          <a:p>
            <a:pPr marL="342900" marR="0" lvl="0" indent="-342900" algn="l" defTabSz="914400" rtl="0" eaLnBrk="0" fontAlgn="base" latinLnBrk="0" hangingPunct="0">
              <a:lnSpc>
                <a:spcPct val="150000"/>
              </a:lnSpc>
              <a:spcBef>
                <a:spcPts val="8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如何设置计算相似度的方法，例如采用余弦方法计算其物品间的相似度？</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1683"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5092700"/>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72714"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buFont typeface="Wingdings" panose="05000000000000000000" pitchFamily="2" charset="2"/>
              <a:buChar char="l"/>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目前主要分析推荐的内容为婚姻知识类别与婚姻咨询类别的有关记录，其结果比目前网页上基于关键词的推荐发散性比较强，取到一个互补的效果。但由于公司目前主营业务侧重于咨询方面，且在探索分析的环节可以看出咨询记录占整个记录里的</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50%</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左右，因此对于咨询类别的页面的推荐需要对其进一步改造，其数据可以从用户访问的原始数据中提取。</a:t>
            </a:r>
          </a:p>
          <a:p>
            <a:pPr marL="361950" indent="-361950">
              <a:buClr>
                <a:srgbClr val="032089"/>
              </a:buClr>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7373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拓展思考</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首先需要解决冷启动问题，当新的用户产生，如何对其进行推荐？然后在进行相似度设计的过程中未考虑到对热门网址的处理以及那些无法得到推荐结果的网页。</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由于在原始数据中，每个网页都存在一个标题，可以通过采用文本挖掘的分析方法。通过文本挖掘，找出其每个网页文本中的隐含语义，然后通过文本中隐含特征，将用户与物品联系在一起，相关的名称有</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LSI</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pLSA</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LDA</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和</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Topic Model</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。当然也可以通过这种方法提取出关键字，通过</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tf-idf</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的方法对其关键字进行定义权重，然后采用最近邻的方法求出那些无法得到推荐列表的结果。</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因此</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可以采用隐语义模型实现推荐，同样采用离线的方法对其进行测试，然后对比各种推荐方法的评价指标，最后将各种推荐结果进行结合。</a:t>
            </a:r>
          </a:p>
          <a:p>
            <a:pPr marL="361950" indent="-361950">
              <a:buClr>
                <a:srgbClr val="032089"/>
              </a:buClr>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74755"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拓展思考</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0" y="-319087"/>
            <a:ext cx="184150" cy="239713"/>
          </a:xfrm>
          <a:prstGeom prst="rect">
            <a:avLst/>
          </a:prstGeom>
          <a:noFill/>
          <a:ln>
            <a:noFill/>
          </a:ln>
          <a:effectLst>
            <a:outerShdw dist="107763" dir="2700000" algn="ctr" rotWithShape="0">
              <a:srgbClr val="B2B2B2">
                <a:alpha val="50000"/>
              </a:srgbClr>
            </a:outerShdw>
          </a:effec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246" name="Rectangle 6"/>
          <p:cNvSpPr>
            <a:spLocks noChangeArrowheads="1"/>
          </p:cNvSpPr>
          <p:nvPr/>
        </p:nvSpPr>
        <p:spPr bwMode="auto">
          <a:xfrm>
            <a:off x="1524000" y="-392112"/>
            <a:ext cx="184150" cy="385763"/>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 name="Rectangle 5">
            <a:extLst>
              <a:ext uri="{FF2B5EF4-FFF2-40B4-BE49-F238E27FC236}">
                <a16:creationId xmlns:a16="http://schemas.microsoft.com/office/drawing/2014/main" id="{BF886A1F-3727-4DD2-B1CC-65571157B336}"/>
              </a:ext>
            </a:extLst>
          </p:cNvPr>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相关的实训、课程视频等资源：</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3"/>
              </a:rPr>
              <a:t>https://edu.tipdm.org</a:t>
            </a:r>
            <a:endParaRPr kumimoji="0" lang="en-US" altLang="zh-CN" sz="1800" u="sng" dirty="0">
              <a:latin typeface="微软雅黑" panose="020B0503020204020204" pitchFamily="34" charset="-122"/>
              <a:ea typeface="微软雅黑" panose="020B0503020204020204" pitchFamily="34" charset="-122"/>
            </a:endParaRPr>
          </a:p>
        </p:txBody>
      </p:sp>
      <p:sp>
        <p:nvSpPr>
          <p:cNvPr id="6" name="Rectangle 5">
            <a:extLst>
              <a:ext uri="{FF2B5EF4-FFF2-40B4-BE49-F238E27FC236}">
                <a16:creationId xmlns:a16="http://schemas.microsoft.com/office/drawing/2014/main" id="{89827E68-D903-41D6-9331-BE3349F585C8}"/>
              </a:ext>
            </a:extLst>
          </p:cNvPr>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相关的培训动态：</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4"/>
              </a:rPr>
              <a:t>http://www.tipdm.com/pxdt/index.jhtml</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6387" name="内容占位符 3"/>
          <p:cNvSpPr>
            <a:spLocks noGrp="1"/>
          </p:cNvSpPr>
          <p:nvPr>
            <p:ph idx="10"/>
          </p:nvPr>
        </p:nvSpPr>
        <p:spPr>
          <a:xfrm>
            <a:off x="423863" y="971550"/>
            <a:ext cx="11107737" cy="1228725"/>
          </a:xfrm>
          <a:ln/>
        </p:spPr>
        <p:txBody>
          <a:bodyPr vert="horz" wrap="square" lIns="91440" tIns="45720" rIns="91440" bIns="45720" anchor="ctr" anchorCtr="0"/>
          <a:lstStyle/>
          <a:p>
            <a:pPr marL="0" lvl="2" indent="0">
              <a:buClr>
                <a:srgbClr val="000066"/>
              </a:buClr>
              <a:buNone/>
            </a:pPr>
            <a:r>
              <a:rPr lang="zh-CN" altLang="zh-CN" sz="1800" b="1" dirty="0">
                <a:latin typeface="微软雅黑" panose="020B0503020204020204" pitchFamily="34" charset="-122"/>
                <a:ea typeface="微软雅黑" panose="020B0503020204020204" pitchFamily="34" charset="-122"/>
              </a:rPr>
              <a:t>分析步骤与流程</a:t>
            </a:r>
            <a:endParaRPr lang="en-US" altLang="zh-CN" sz="1800" dirty="0">
              <a:latin typeface="微软雅黑" panose="020B0503020204020204" pitchFamily="34" charset="-122"/>
              <a:ea typeface="微软雅黑" panose="020B0503020204020204" pitchFamily="34" charset="-122"/>
            </a:endParaRPr>
          </a:p>
          <a:p>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为了帮助用户从海量的信息中快速发现感兴趣的网页</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采用协同过滤算法进行推荐，</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推荐系统原理如下图所示。</a:t>
            </a:r>
          </a:p>
        </p:txBody>
      </p:sp>
      <p:pic>
        <p:nvPicPr>
          <p:cNvPr id="16388" name="内容占位符 6"/>
          <p:cNvPicPr>
            <a:picLocks noGrp="1"/>
          </p:cNvPicPr>
          <p:nvPr>
            <p:ph idx="1"/>
          </p:nvPr>
        </p:nvPicPr>
        <p:blipFill>
          <a:blip r:embed="rId2">
            <a:grayscl/>
          </a:blip>
          <a:srcRect/>
          <a:stretch>
            <a:fillRect/>
          </a:stretch>
        </p:blipFill>
        <p:spPr>
          <a:xfrm>
            <a:off x="2443163" y="2143125"/>
            <a:ext cx="7119937" cy="4167188"/>
          </a:xfrm>
          <a:ln w="3175">
            <a:solidFill>
              <a:schemeClr val="tx1">
                <a:alpha val="100000"/>
              </a:schemeClr>
            </a:solid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由于用户访问网站的数据记录较大，若不进行分类处理直接采用协同过滤算法进行推荐，会存在以下问题。</a:t>
            </a:r>
          </a:p>
          <a:p>
            <a:pPr marL="361950" indent="-361950">
              <a:buClr>
                <a:srgbClr val="032089"/>
              </a:buClr>
              <a:buFont typeface="Arial" panose="020B0604020202020204" pitchFamily="34" charset="0"/>
              <a:buChar cha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数据量大说明物品数与用户数很多，在模型构建用户与物品的稀疏矩阵时，模型计算需要消耗大量的时间，并且会造成设备内存空间不足的问题。</a:t>
            </a:r>
          </a:p>
          <a:p>
            <a:pPr marL="361950" indent="-361950">
              <a:buClr>
                <a:srgbClr val="032089"/>
              </a:buClr>
              <a:buFont typeface="Arial" panose="020B0604020202020204" pitchFamily="34" charset="0"/>
              <a:buChar cha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不同的用户关注信息不同，其推荐结果不能满足用户个性化需求。</a:t>
            </a:r>
          </a:p>
          <a:p>
            <a:pPr marL="361950" indent="-361950">
              <a:buClr>
                <a:srgbClr val="032089"/>
              </a:buClr>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7411"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为了避免上述问题，需要对用户访问记录进行分类处理与分析，如下图所示。在用户访问记录日志中，没有用户访问网页时间的长短的记录，不能根据用户在网页的停留时间的方法判断用户是否对浏览网页感兴趣。采用基于用户浏览网页的类型的方法进行分类，然后对每个类型中的内容进行智能推荐。</a:t>
            </a:r>
          </a:p>
        </p:txBody>
      </p:sp>
      <p:sp>
        <p:nvSpPr>
          <p:cNvPr id="18435"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6689</Words>
  <Application>Microsoft Office PowerPoint</Application>
  <PresentationFormat>宽屏</PresentationFormat>
  <Paragraphs>580</Paragraphs>
  <Slides>65</Slides>
  <Notes>1</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vt:i4>
      </vt:variant>
      <vt:variant>
        <vt:lpstr>幻灯片标题</vt:lpstr>
      </vt:variant>
      <vt:variant>
        <vt:i4>65</vt:i4>
      </vt:variant>
    </vt:vector>
  </HeadingPairs>
  <TitlesOfParts>
    <vt:vector size="77" baseType="lpstr">
      <vt:lpstr>等线</vt:lpstr>
      <vt:lpstr>仿宋</vt:lpstr>
      <vt:lpstr>黑体</vt:lpstr>
      <vt:lpstr>微软雅黑</vt:lpstr>
      <vt:lpstr>Arial</vt:lpstr>
      <vt:lpstr>Calibri</vt:lpstr>
      <vt:lpstr>Times New Roman</vt:lpstr>
      <vt:lpstr>Wingdings</vt:lpstr>
      <vt:lpstr>2_Office 主题</vt:lpstr>
      <vt:lpstr>3_Office 主题</vt:lpstr>
      <vt:lpstr>Microsoft Visio 2003-2010 Drawing</vt:lpstr>
      <vt:lpstr>MathType 6.0 Equation</vt:lpstr>
      <vt:lpstr>第11章 电子商务网站用户行为分析及服务推荐</vt:lpstr>
      <vt:lpstr>目录</vt:lpstr>
      <vt:lpstr>背景与挖掘目标</vt:lpstr>
      <vt:lpstr>目录</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目录</vt:lpstr>
      <vt:lpstr>上机实验</vt:lpstr>
      <vt:lpstr>上机实验</vt:lpstr>
      <vt:lpstr>上机实验</vt:lpstr>
      <vt:lpstr>上机实验</vt:lpstr>
      <vt:lpstr>上机实验</vt:lpstr>
      <vt:lpstr>目录</vt:lpstr>
      <vt:lpstr>拓展思考</vt:lpstr>
      <vt:lpstr>拓展思考</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liu xiaoling</cp:lastModifiedBy>
  <cp:revision>302</cp:revision>
  <dcterms:created xsi:type="dcterms:W3CDTF">2017-01-10T15:44:52Z</dcterms:created>
  <dcterms:modified xsi:type="dcterms:W3CDTF">2021-04-30T07:33:37Z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E1316A44E04D437C8E00F55CF7AFA3BD</vt:lpwstr>
  </property>
  <property fmtid="{D5CDD505-2E9C-101B-9397-08002B2CF9AE}" pid="3" name="KSOProductBuildVer">
    <vt:lpwstr>2052-11.1.0.10463</vt:lpwstr>
  </property>
</Properties>
</file>