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52"/>
  </p:notesMasterIdLst>
  <p:sldIdLst>
    <p:sldId id="494" r:id="rId3"/>
    <p:sldId id="533" r:id="rId4"/>
    <p:sldId id="542" r:id="rId5"/>
    <p:sldId id="543" r:id="rId6"/>
    <p:sldId id="502" r:id="rId7"/>
    <p:sldId id="541" r:id="rId8"/>
    <p:sldId id="546" r:id="rId9"/>
    <p:sldId id="547" r:id="rId10"/>
    <p:sldId id="552" r:id="rId11"/>
    <p:sldId id="548" r:id="rId12"/>
    <p:sldId id="553" r:id="rId13"/>
    <p:sldId id="549" r:id="rId14"/>
    <p:sldId id="554" r:id="rId15"/>
    <p:sldId id="559" r:id="rId16"/>
    <p:sldId id="560" r:id="rId17"/>
    <p:sldId id="555" r:id="rId18"/>
    <p:sldId id="561" r:id="rId19"/>
    <p:sldId id="562" r:id="rId20"/>
    <p:sldId id="563" r:id="rId21"/>
    <p:sldId id="564" r:id="rId22"/>
    <p:sldId id="508" r:id="rId23"/>
    <p:sldId id="545" r:id="rId24"/>
    <p:sldId id="580" r:id="rId25"/>
    <p:sldId id="565" r:id="rId26"/>
    <p:sldId id="566" r:id="rId27"/>
    <p:sldId id="581" r:id="rId28"/>
    <p:sldId id="582" r:id="rId29"/>
    <p:sldId id="583" r:id="rId30"/>
    <p:sldId id="567" r:id="rId31"/>
    <p:sldId id="568" r:id="rId32"/>
    <p:sldId id="569" r:id="rId33"/>
    <p:sldId id="570" r:id="rId34"/>
    <p:sldId id="571" r:id="rId35"/>
    <p:sldId id="584" r:id="rId36"/>
    <p:sldId id="585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6" r:id="rId46"/>
    <p:sldId id="587" r:id="rId47"/>
    <p:sldId id="598" r:id="rId48"/>
    <p:sldId id="509" r:id="rId49"/>
    <p:sldId id="544" r:id="rId50"/>
    <p:sldId id="534" r:id="rId5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FE8322-453D-455E-B5E0-898BCB4FEBD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7329488" y="3659188"/>
            <a:ext cx="200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EFD6F6-2F20-4B1A-A667-B95C1338A7FC}" type="datetime5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145C62-A241-41F5-AAAA-3E4B48A3F83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145C62-A241-41F5-AAAA-3E4B48A3F83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1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B256EA-67D9-4C59-8127-BDBCBD8EBFA2}" type="datetimeFigureOut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176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BF1B7-E6AB-489D-AD79-BD8B7BE321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200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BF1B7-E6AB-489D-AD79-BD8B7BE321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you!</a:t>
            </a:r>
            <a:endParaRPr kumimoji="0" lang="zh-CN" altLang="en-US" sz="6600" b="1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24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0925" y="4724400"/>
            <a:ext cx="1874838" cy="187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BF1B7-E6AB-489D-AD79-BD8B7BE321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145C62-A241-41F5-AAAA-3E4B48A3F83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DBF1B7-E6AB-489D-AD79-BD8B7BE321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ipdm.com/pxdt/index.j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基于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引擎的开源数据挖掘建模平台（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b="0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0243" name="文本框 2"/>
          <p:cNvSpPr txBox="1"/>
          <p:nvPr/>
        </p:nvSpPr>
        <p:spPr>
          <a:xfrm>
            <a:off x="7297738" y="3541713"/>
            <a:ext cx="23749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None/>
            </a:pPr>
            <a:fld id="{BB962C8B-B14F-4D97-AF65-F5344CB8AC3E}" type="datetime5"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2021/4/30</a:t>
            </a:fld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数据上传成功后，用户可以使用数据分享功能，如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图所示，将搭建工程涉及到的数据分享给其他用户。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946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601788"/>
            <a:ext cx="6370638" cy="491331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其他用户可在【共享数据源】内查看到分享给自己的数据，如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图所示，并使用该数据进行分析挖掘。</a:t>
            </a:r>
          </a:p>
          <a:p>
            <a:pPr marL="361950" indent="-361950">
              <a:buClr>
                <a:srgbClr val="032089"/>
              </a:buClr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048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57363"/>
            <a:ext cx="9429750" cy="448627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【工程】主要用于数据分析与挖掘流程化的创建与管理，如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图所示。通过【工程】，用户可以创建空白工程，进行数据挖掘工程的配置，将数据输入输出、数据预处理、挖掘建模、模型评估等环节通过流程化的方式进行连接，达到数据分析与挖掘的目的。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2921000"/>
            <a:ext cx="6170613" cy="366553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【系统组件】主要用于数据分析与挖掘常用算法组件的管理。组件包括输入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输出、统计分析、预处理、脚本类组件、聚类、分类、回归、时序模型、模型评估和模型预测，共十大类，如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586038"/>
            <a:ext cx="6999288" cy="4100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【输入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输出】提供配置数据挖掘工程的输入和输出组件，包括：输入源、输出源。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【统计分析】提供对数据整体情况进行统计的常用组件，包括：数据探索、纯随机性检验、相关性分析、单样本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检验、正态性检验、双样本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检验、主成分分析、频数统计、全表统计、平稳性检验、因子分析、卡方检验。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数据预处理】提供对数据进行清洗的组件，包括：特征构造、表堆叠、记录选择、表连接、新增序列、数据集划分、类型转换、缺失值处理、记录去重、异常值处理、数据标准化、数学类函数、排序、分组聚合、修改列名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【脚本】提供一个代码编辑框，用户可以在代码编辑框中粘贴已经写好的程序代码，直接运行，无须再额外配置成组件，包括：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【分类】提供常用的分类算法组件，包括：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CART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分类树、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分类树、最近邻分类、朴素贝叶斯、支持向量机、逻辑回归、多层感知神经网络。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【聚类】提供常用的聚类算法组件，包括：层次聚类、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DBSCAN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密度聚类、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聚类。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【回归】提供常用的回归算法组件，包括：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CART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回归树、线性回归、支持向量回归、最近邻回归、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回归。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【时间序列】提供常用的时间序列算法组件，包括：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ARIMA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GM(1,1)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、差分。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【模型评估】提供对通过分类算法或回归算法训练得到的模型进行评价的组件。</a:t>
            </a:r>
          </a:p>
          <a:p>
            <a:pPr marL="362585" marR="0" lvl="0" indent="-362585" algn="l" defTabSz="914400" rtl="0" eaLnBrk="0" fontAlgn="auto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【模型预测】提供对通过分类算法或回归算法训练得到的模型进行预测的组件。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lvl="2" inden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Arial" panose="020B0604020202020204" pitchFamily="34" charset="0"/>
              <a:buNone/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TipDM</a:t>
            </a:r>
            <a:r>
              <a:rPr kumimoji="1"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数据挖掘建模平台的本地化部署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通过开源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TipDM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数据挖掘建模平台官网（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http://python.tipdm.org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图所示。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3" y="2217738"/>
            <a:ext cx="7856537" cy="424021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lvl="2" inden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Arial" panose="020B0604020202020204" pitchFamily="34" charset="0"/>
              <a:buNone/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TipDM</a:t>
            </a:r>
            <a:r>
              <a:rPr kumimoji="1"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数据挖掘建模平台的本地化部署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Github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或码云开源网站，如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图所示，同步平台程序代码到本地，按照说明文档进行配置部署。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13" y="2193925"/>
            <a:ext cx="5956300" cy="447833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lvl="2" inden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Arial" panose="020B0604020202020204" pitchFamily="34" charset="0"/>
              <a:buNone/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TipDM</a:t>
            </a:r>
            <a:r>
              <a:rPr kumimoji="1"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数据挖掘建模平台的本地化部署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平台官网提供了数量丰富的不同行业的解决方案，主要介绍使用平台搭建数据挖掘工程的不同行业的案例，包含【电子商务】【智能设备】【金融保险】等，如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图所示，用户可以根据步骤提示，动手搭建数据挖掘工程。</a:t>
            </a:r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867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3" y="930275"/>
            <a:ext cx="6456362" cy="581342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TipDM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数据挖掘建模平台是由广东泰迪智能科技股份有限公司自主研发、基于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引擎、用于数据挖掘建模的开源平台。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61950" indent="-361950">
              <a:buClr>
                <a:srgbClr val="032089"/>
              </a:buClr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提供数量丰富的数据分析与挖掘建模组件，用户可在没有编程基础的情况下，通过拖拽的方式进行操作，将数据输入输出、数据预处理、挖掘建模、模型评估等环节通过流程化的方式进行连接，帮助用户快速建立数据挖掘工程，提升数据处理的效能。</a:t>
            </a:r>
          </a:p>
        </p:txBody>
      </p:sp>
      <p:sp>
        <p:nvSpPr>
          <p:cNvPr id="1126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lvl="2" inden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Arial" panose="020B0604020202020204" pitchFamily="34" charset="0"/>
              <a:buNone/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TipDM</a:t>
            </a:r>
            <a:r>
              <a:rPr kumimoji="1"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数据挖掘建模平台的本地化部署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平台官网还提供了详细的帮助资料，包含【操作文档】【常见问题】【操作视频】，如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下图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所示，用户可以根据这些资料，轻松入门平台的使用。</a:t>
            </a: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970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8" y="2652713"/>
            <a:ext cx="7370762" cy="35052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830388"/>
            <a:ext cx="4763" cy="3325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34432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快速构建数据挖掘工程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3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平台简介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以航空公司客户价值分析为例，在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数据挖掘建模平台上配置对应工程，展示几个主要流程的配置过程。了解详细步骤，可登陆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http://python.tipdm.cn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进行查看。</a:t>
            </a: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数据挖掘建模平台上配置航空公司客户价值分析主要包括以下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个步骤。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导入航空公司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日至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2014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日的数据到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对数据进行数据清洗、记录选择、特征构造和数据标准化等操作。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使用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算法进行客户分群。</a:t>
            </a: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TipDM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数据挖掘建模平台上配置航空公司客户价值分析的总体流程，如下图所示。</a:t>
            </a:r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2773" name="对象 3"/>
          <p:cNvGraphicFramePr>
            <a:graphicFrameLocks noChangeAspect="1"/>
          </p:cNvGraphicFramePr>
          <p:nvPr/>
        </p:nvGraphicFramePr>
        <p:xfrm>
          <a:off x="1571625" y="1643063"/>
          <a:ext cx="8743950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14215" imgH="2505075" progId="Visio.Drawing.11">
                  <p:embed/>
                </p:oleObj>
              </mc:Choice>
              <mc:Fallback>
                <p:oleObj r:id="rId2" imgW="4514215" imgH="25050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1625" y="1643063"/>
                        <a:ext cx="8743950" cy="484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最终流程如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下图所示。</a:t>
            </a:r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3796" name="图片 3" descr="QQ截图20190711144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25" y="1025525"/>
            <a:ext cx="6646863" cy="548957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导入数据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首先，将数据导入到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单击【数据源】，在【新建数据源】下拉项中选择【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文件】，如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482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8" y="2711450"/>
            <a:ext cx="6542087" cy="3732213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导入数据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单击选择文件，选择案例的数据，在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新建目标表名中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填入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【air_data】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预览设置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分页显示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，如下图所示，然后单击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下一步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500313"/>
            <a:ext cx="6170613" cy="407193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导入数据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预览数据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框中，观察每个字段的类型及精度，然后单击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下一步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。将字段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【fpp_date】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和字段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【load_time】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的类型选择为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522538"/>
            <a:ext cx="6456363" cy="40640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导入数据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【avg_discount】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精度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【6】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确定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，即可上传。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190750"/>
            <a:ext cx="6370638" cy="42672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配置输入源组件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数据上传完成后，新建一个命名为【航空公司客户价值分析】的空白工程，配置一个【输入源】组件。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在【工程】左下方的【组件】栏中，找到【系统组件】下的【输入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输出】类。拖拽【输入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输出】类中的【输入源】组件至工程画布中。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单击画布中的【输入源】组件，然后单击工程画布右侧【字段属性】栏中的【数据表】框，输入【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air_data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】，在弹出的下拉框中选择【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air_data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平台的界面如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下图所示。</a:t>
            </a:r>
          </a:p>
        </p:txBody>
      </p:sp>
      <p:sp>
        <p:nvSpPr>
          <p:cNvPr id="1229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643063"/>
            <a:ext cx="9501187" cy="46863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993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443038"/>
            <a:ext cx="8472488" cy="450056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右键单击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输入源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组件，选择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查看数据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由上表可知，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该数据共有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62988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条记录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4096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0964" name="图片 3" descr="QQ截图20190711100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1674813"/>
            <a:ext cx="6756400" cy="41402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配置缺失值处理组件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通过数据探索分析，发现数据中存在缺失值，需要进行缺失值处理。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拖拽【数据预处理】类中的【缺失值处理】组件至工程画布中，并与【缺失值处理】组件相连接。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单击画布中的【缺失值处理】组件，在工程画布右侧【字段属性】栏中，单击【特征】项下的【刷新】按钮，勾选全部字段，如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301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158875"/>
            <a:ext cx="7542213" cy="482758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单击工程画布右下方的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参数设置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栏，在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处理方法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项中选择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删除缺失值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</a:p>
        </p:txBody>
      </p:sp>
      <p:sp>
        <p:nvSpPr>
          <p:cNvPr id="4403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403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14513"/>
            <a:ext cx="8715375" cy="368617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右键单击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缺失值处理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组件，选择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运行该节点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。运行完成后，右键单击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缺失值处理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组件，选择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查看数据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由上表可知，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经过缺失值处理后，该数据剩下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62300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条记录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共有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688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条记录被删除。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5060" name="图片 4" descr="QQ截图20190711101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13" y="1992313"/>
            <a:ext cx="6113462" cy="37084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配置记录选择组件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通过数据探索分析，发现数据中存在票价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和总飞行公里数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的记录，需要进行记录选择，丢弃这部分记录。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拖拽【数据预处理】类中的【记录选择】组件至工程画布中，并与【缺失值处理】组件相连接。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单击【特征】项下的【刷新】按钮，勾选全部字段。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单击工程画布右下方的【参数设置】栏，然后单击三次【条件】项下方的【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】按钮，添加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个筛选条件。单击【条件】项下方的【刷新】按钮。在【条件】项第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列中，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个筛选条件的字段分别选择【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sum_yr_1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sum_yr_2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】和【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seg_km_sum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】；在【条件】项第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列中，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个筛选条件都选择【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】；【在条件】项第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列中，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个筛选条件都填入【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】。设置最终结果如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08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710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500188"/>
            <a:ext cx="7929563" cy="43576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运行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记录选择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右键单击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记录选择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组件，选择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查看数据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，如下图所示。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2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由上表可知，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经过记录选择后，该数据剩下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41516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条记录。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13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8132" name="图片 3" descr="QQ截图20190711105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2160588"/>
            <a:ext cx="6527800" cy="36972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配置数据标准化组件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由于字段间的数据取值范围差异较大，为了消除量级带来的影响，需要进行标准化处理。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拖拽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数据预处理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类中的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数据标准化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组件至工程画布中，并与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类型转换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组件相连接。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特征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项下的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刷新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按钮，勾选全部字段。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单击工程画布右下方的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参数设置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栏，在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标准化方式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项中选择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零均值标准化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运行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数据标准化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915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以航空公司客户价值分析为例，介绍如何使用平台实现流程。在介绍之前，需要引入平台里的几个概念。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组件：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将建模过程涉及的输入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输出、数据探索及预处理、建模、模型评估等算法分别进行封装，每一个封装好的算法模块称之为组件。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工程：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为实现某一数据挖掘目标，将各组件通过流程化的方式进行连接，整个数据挖掘流程称为一个工程。</a:t>
            </a:r>
          </a:p>
          <a:p>
            <a:pPr marL="361950" indent="-361950">
              <a:buClr>
                <a:srgbClr val="032089"/>
              </a:buClr>
            </a:pP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模板：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分享建好的数据挖掘工程，其他用户可以直接创建并运行，这样的工程称之为模板。</a:t>
            </a:r>
          </a:p>
          <a:p>
            <a:pPr marL="361950" indent="-361950">
              <a:buClr>
                <a:srgbClr val="032089"/>
              </a:buClr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157288"/>
            <a:ext cx="7272337" cy="472916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K-Means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数据预处理完成后，使用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K-Means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算法进行客户分群。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拖拽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类中的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【K-Means】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组件至工程画布中，并与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数据标准化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组件相连接。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特征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项下的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刷新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按钮，勾选全部字段。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单击工程画布右下方的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基础参数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栏，在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聚类数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项中填入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【5】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最大迭代次数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项中填入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【100】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，如下图所示。</a:t>
            </a:r>
          </a:p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12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222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323975"/>
            <a:ext cx="6156325" cy="473710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运行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【K-Means】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右键单击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【K-Means】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组件，选择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查看数据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，如下图所示。</a:t>
            </a: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3252" name="图片 3" descr="QQ截图201907111439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2155825"/>
            <a:ext cx="6013450" cy="413067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rgbClr val="032089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右键单击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【K-Means】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组件，选择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查看报告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，如下三张图所示。</a:t>
            </a:r>
          </a:p>
        </p:txBody>
      </p:sp>
      <p:sp>
        <p:nvSpPr>
          <p:cNvPr id="5427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4276" name="图片 3"/>
          <p:cNvPicPr>
            <a:picLocks noChangeAspect="1"/>
          </p:cNvPicPr>
          <p:nvPr/>
        </p:nvPicPr>
        <p:blipFill>
          <a:blip r:embed="rId2"/>
          <a:srcRect t="2" b="63998"/>
          <a:stretch>
            <a:fillRect/>
          </a:stretch>
        </p:blipFill>
        <p:spPr>
          <a:xfrm>
            <a:off x="2330450" y="1857375"/>
            <a:ext cx="7342188" cy="420052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5299" name="图片 4"/>
          <p:cNvPicPr>
            <a:picLocks noChangeAspect="1"/>
          </p:cNvPicPr>
          <p:nvPr/>
        </p:nvPicPr>
        <p:blipFill>
          <a:blip r:embed="rId2"/>
          <a:srcRect t="35490" b="18468"/>
          <a:stretch>
            <a:fillRect/>
          </a:stretch>
        </p:blipFill>
        <p:spPr>
          <a:xfrm>
            <a:off x="2828925" y="1200150"/>
            <a:ext cx="6986588" cy="4672013"/>
          </a:xfrm>
          <a:prstGeom prst="rect">
            <a:avLst/>
          </a:prstGeom>
          <a:noFill/>
          <a:ln w="3175" cap="flat" cmpd="sng">
            <a:solidFill>
              <a:sysClr val="background" lastClr="8E8CD8">
                <a:gamma/>
                <a:invGamma/>
              </a:sysClr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563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357313"/>
            <a:ext cx="7529512" cy="4714875"/>
          </a:xfrm>
          <a:prstGeom prst="rect">
            <a:avLst/>
          </a:prstGeom>
          <a:noFill/>
          <a:ln w="3175" cap="flat" cmpd="sng">
            <a:solidFill>
              <a:sysClr val="background" lastClr="8E8CD8">
                <a:gamma/>
                <a:invGamma/>
              </a:sysClr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830388"/>
            <a:ext cx="4763" cy="3325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4688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快速构建数据挖掘工程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35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平台简介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7" cy="5045075"/>
          </a:xfrm>
          <a:ln/>
        </p:spPr>
        <p:txBody>
          <a:bodyPr vert="horz" wrap="square" lIns="91440" tIns="45720" rIns="91440" bIns="45720" anchor="t" anchorCtr="0"/>
          <a:lstStyle/>
          <a:p>
            <a:pPr marL="361950" indent="-361950">
              <a:buClr>
                <a:srgbClr val="032089"/>
              </a:buClr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简单介绍了如何在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TipDM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挖掘建模平台上配置航空公司客户价值分析的工程，从数据输入，到数据预处理，再到数据建模，向读者展示了平台流程化的思维，使读者加深了对数据挖掘流程的理解。同时，平台去编程、拖拽式的操作，方便了没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编程基础的读者轻松构建数据挖掘流程，从而达到数据分析与挖掘的目的。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837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快速构建数据挖掘工程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7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2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641514-67FD-4EA4-A30B-026159DC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FC11-527B-4E6E-9CD8-ECA40D06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830388"/>
            <a:ext cx="4763" cy="3325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4225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快速构建数据挖掘工程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平台简介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TipDM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数据挖掘建模平台主要有以下几个特点。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平台算法基于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引擎，用于数据挖掘建模。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是目前最为流行的用于数据挖掘建模的语言之一，高度契合行业需求。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用户可在没有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编程基础的情况下，使用直观的拖拽式图形界面构建数据挖掘流程，无须编程。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提供公开可用的数据挖掘示例工程，一键创建，快速运行。支持挖掘流程每个节点的结果在线预览。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提供十大类数十种算法组件，包括数据预处理、统计分析、分类、聚类、关联、推荐等常用数据挖掘算法。同时提供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脚本与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脚本，快速粘贴代码即可运行。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平台主要分为模板、数据源、工程和系统组件四个模块。</a:t>
            </a: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登录平台后，用户即可看到系统提供的示例工程（模板）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，如下图所示。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模板】主要用于常用大数据挖掘案例的快速创建和展示。通过【模板】，用户可以创建一个无须导入数据及配置参数就能够快速运行的工程。同时，用户可以将自己搭建的数据挖掘工程生成为模板，显示在【首页】，供其他用户一键创建。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rcRect t="9418"/>
          <a:stretch>
            <a:fillRect/>
          </a:stretch>
        </p:blipFill>
        <p:spPr>
          <a:xfrm>
            <a:off x="2514600" y="2028825"/>
            <a:ext cx="6815138" cy="3014663"/>
          </a:xfrm>
          <a:prstGeom prst="rect">
            <a:avLst/>
          </a:prstGeom>
          <a:noFill/>
          <a:ln w="3175" cap="flat" cmpd="sng">
            <a:solidFill>
              <a:sysClr val="background" lastClr="8E8CD8">
                <a:gamma/>
                <a:invGamma/>
              </a:sysClr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725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数据源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【数据源】主要用于数据挖掘工程的数据导入与管理，根据情况用户可选择【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文件】或者【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数据库】。【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文件】支持从本地导入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类型的数据，如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 所示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74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8" y="2471738"/>
            <a:ext cx="6327775" cy="41290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63" y="1079500"/>
            <a:ext cx="11107738" cy="5045075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数据源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数据库】支持从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DB2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Oracle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PostgreSQL</a:t>
            </a:r>
            <a:r>
              <a:rPr kumimoji="1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等关系型数据库导入数据，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2585" marR="0" lvl="0" indent="-362585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平台简介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3" y="2393950"/>
            <a:ext cx="6503987" cy="430688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Microsoft Office PowerPoint</Application>
  <PresentationFormat>宽屏</PresentationFormat>
  <Paragraphs>195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Microsoft Visio 2003-2010 Drawing</vt:lpstr>
      <vt:lpstr>第13章 基于Python引擎的开源数据挖掘建模平台（TipDM）</vt:lpstr>
      <vt:lpstr>TipDM数据挖掘建模平台</vt:lpstr>
      <vt:lpstr>TipDM数据挖掘建模平台</vt:lpstr>
      <vt:lpstr>TipDM数据挖掘建模平台</vt:lpstr>
      <vt:lpstr>目录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平台简介</vt:lpstr>
      <vt:lpstr>目录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快速构建数据挖掘工程</vt:lpstr>
      <vt:lpstr>目录</vt:lpstr>
      <vt:lpstr>快速构建数据挖掘工程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293</cp:revision>
  <dcterms:created xsi:type="dcterms:W3CDTF">2017-01-10T15:44:52Z</dcterms:created>
  <dcterms:modified xsi:type="dcterms:W3CDTF">2021-04-30T07:33:55Z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D29F78E81AAE402B97C0DCE576532889</vt:lpwstr>
  </property>
  <property fmtid="{D5CDD505-2E9C-101B-9397-08002B2CF9AE}" pid="3" name="KSOProductBuildVer">
    <vt:lpwstr>2052-11.1.0.10463</vt:lpwstr>
  </property>
</Properties>
</file>