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62"/>
  </p:notesMasterIdLst>
  <p:sldIdLst>
    <p:sldId id="494" r:id="rId3"/>
    <p:sldId id="503" r:id="rId4"/>
    <p:sldId id="542" r:id="rId5"/>
    <p:sldId id="543" r:id="rId6"/>
    <p:sldId id="544" r:id="rId7"/>
    <p:sldId id="545" r:id="rId8"/>
    <p:sldId id="546" r:id="rId9"/>
    <p:sldId id="547" r:id="rId10"/>
    <p:sldId id="548" r:id="rId11"/>
    <p:sldId id="549" r:id="rId12"/>
    <p:sldId id="510" r:id="rId13"/>
    <p:sldId id="550" r:id="rId14"/>
    <p:sldId id="551" r:id="rId15"/>
    <p:sldId id="552" r:id="rId16"/>
    <p:sldId id="553" r:id="rId17"/>
    <p:sldId id="554" r:id="rId18"/>
    <p:sldId id="555" r:id="rId19"/>
    <p:sldId id="556" r:id="rId20"/>
    <p:sldId id="557" r:id="rId21"/>
    <p:sldId id="558" r:id="rId22"/>
    <p:sldId id="559" r:id="rId23"/>
    <p:sldId id="560" r:id="rId24"/>
    <p:sldId id="561" r:id="rId25"/>
    <p:sldId id="562" r:id="rId26"/>
    <p:sldId id="563" r:id="rId27"/>
    <p:sldId id="564" r:id="rId28"/>
    <p:sldId id="565" r:id="rId29"/>
    <p:sldId id="566" r:id="rId30"/>
    <p:sldId id="567" r:id="rId31"/>
    <p:sldId id="568" r:id="rId32"/>
    <p:sldId id="569" r:id="rId33"/>
    <p:sldId id="570" r:id="rId34"/>
    <p:sldId id="571" r:id="rId35"/>
    <p:sldId id="572" r:id="rId36"/>
    <p:sldId id="573" r:id="rId37"/>
    <p:sldId id="574" r:id="rId38"/>
    <p:sldId id="575" r:id="rId39"/>
    <p:sldId id="511" r:id="rId40"/>
    <p:sldId id="576" r:id="rId41"/>
    <p:sldId id="577" r:id="rId42"/>
    <p:sldId id="578" r:id="rId43"/>
    <p:sldId id="579" r:id="rId44"/>
    <p:sldId id="580" r:id="rId45"/>
    <p:sldId id="581" r:id="rId46"/>
    <p:sldId id="582" r:id="rId47"/>
    <p:sldId id="583" r:id="rId48"/>
    <p:sldId id="584" r:id="rId49"/>
    <p:sldId id="585" r:id="rId50"/>
    <p:sldId id="586" r:id="rId51"/>
    <p:sldId id="587" r:id="rId52"/>
    <p:sldId id="588" r:id="rId53"/>
    <p:sldId id="589" r:id="rId54"/>
    <p:sldId id="590" r:id="rId55"/>
    <p:sldId id="591" r:id="rId56"/>
    <p:sldId id="592" r:id="rId57"/>
    <p:sldId id="593" r:id="rId58"/>
    <p:sldId id="512" r:id="rId59"/>
    <p:sldId id="594" r:id="rId60"/>
    <p:sldId id="534" r:id="rId6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p:restoredTop sz="94660"/>
  </p:normalViewPr>
  <p:slideViewPr>
    <p:cSldViewPr snapToGrid="0" showGuides="1">
      <p:cViewPr varScale="1">
        <p:scale>
          <a:sx n="81" d="100"/>
          <a:sy n="81" d="100"/>
        </p:scale>
        <p:origin x="10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E89A98C-9216-42F1-AC44-93872D790A67}"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a:xfrm>
            <a:off x="385763" y="687388"/>
            <a:ext cx="6091237" cy="3427412"/>
          </a:xfrm>
          <a:ln>
            <a:solidFill>
              <a:srgbClr val="000000">
                <a:alpha val="100000"/>
              </a:srgbClr>
            </a:solidFill>
            <a:miter lim="800000"/>
          </a:ln>
        </p:spPr>
      </p:sp>
      <p:sp>
        <p:nvSpPr>
          <p:cNvPr id="72707" name="Rectangle 3"/>
          <p:cNvSpPr>
            <a:spLocks noGrp="1"/>
          </p:cNvSpPr>
          <p:nvPr>
            <p:ph type="body" idx="1"/>
          </p:nvPr>
        </p:nvSpPr>
        <p:spPr>
          <a:xfrm>
            <a:off x="914400" y="4343400"/>
            <a:ext cx="5029200" cy="4113213"/>
          </a:xfrm>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13</a:t>
            </a:fld>
            <a:endParaRPr lang="en-US" altLang="zh-CN" sz="1200" dirty="0">
              <a:solidFill>
                <a:srgbClr val="000000"/>
              </a:solidFill>
              <a:latin typeface="Arial" panose="020B0604020202020204" pitchFamily="34" charset="0"/>
            </a:endParaRPr>
          </a:p>
        </p:txBody>
      </p:sp>
      <p:sp>
        <p:nvSpPr>
          <p:cNvPr id="81923" name="Rectangle 2"/>
          <p:cNvSpPr>
            <a:spLocks noGrp="1" noRot="1" noChangeAspect="1" noTextEdit="1"/>
          </p:cNvSpPr>
          <p:nvPr>
            <p:ph type="sldImg"/>
          </p:nvPr>
        </p:nvSpPr>
        <p:spPr>
          <a:ln>
            <a:solidFill>
              <a:srgbClr val="000000">
                <a:alpha val="100000"/>
              </a:srgbClr>
            </a:solidFill>
            <a:miter lim="800000"/>
          </a:ln>
        </p:spPr>
      </p:sp>
      <p:sp>
        <p:nvSpPr>
          <p:cNvPr id="81924"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14</a:t>
            </a:fld>
            <a:endParaRPr lang="en-US" altLang="zh-CN" sz="1200" dirty="0">
              <a:solidFill>
                <a:srgbClr val="000000"/>
              </a:solidFill>
              <a:latin typeface="Arial" panose="020B0604020202020204" pitchFamily="34" charset="0"/>
            </a:endParaRPr>
          </a:p>
        </p:txBody>
      </p:sp>
      <p:sp>
        <p:nvSpPr>
          <p:cNvPr id="82947" name="Rectangle 2"/>
          <p:cNvSpPr>
            <a:spLocks noGrp="1" noRot="1" noChangeAspect="1" noTextEdit="1"/>
          </p:cNvSpPr>
          <p:nvPr>
            <p:ph type="sldImg"/>
          </p:nvPr>
        </p:nvSpPr>
        <p:spPr>
          <a:ln>
            <a:solidFill>
              <a:srgbClr val="000000">
                <a:alpha val="100000"/>
              </a:srgbClr>
            </a:solidFill>
            <a:miter lim="800000"/>
          </a:ln>
        </p:spPr>
      </p:sp>
      <p:sp>
        <p:nvSpPr>
          <p:cNvPr id="82948"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15</a:t>
            </a:fld>
            <a:endParaRPr lang="en-US" altLang="zh-CN" sz="1200" dirty="0">
              <a:solidFill>
                <a:srgbClr val="000000"/>
              </a:solidFill>
              <a:latin typeface="Arial" panose="020B0604020202020204" pitchFamily="34" charset="0"/>
            </a:endParaRPr>
          </a:p>
        </p:txBody>
      </p:sp>
      <p:sp>
        <p:nvSpPr>
          <p:cNvPr id="83971" name="Rectangle 2"/>
          <p:cNvSpPr>
            <a:spLocks noGrp="1" noRot="1" noChangeAspect="1" noTextEdit="1"/>
          </p:cNvSpPr>
          <p:nvPr>
            <p:ph type="sldImg"/>
          </p:nvPr>
        </p:nvSpPr>
        <p:spPr>
          <a:ln>
            <a:solidFill>
              <a:srgbClr val="000000">
                <a:alpha val="100000"/>
              </a:srgbClr>
            </a:solidFill>
            <a:miter lim="800000"/>
          </a:ln>
        </p:spPr>
      </p:sp>
      <p:sp>
        <p:nvSpPr>
          <p:cNvPr id="83972"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16</a:t>
            </a:fld>
            <a:endParaRPr lang="en-US" altLang="zh-CN" sz="1200" dirty="0">
              <a:solidFill>
                <a:srgbClr val="000000"/>
              </a:solidFill>
              <a:latin typeface="Arial" panose="020B0604020202020204" pitchFamily="34" charset="0"/>
            </a:endParaRPr>
          </a:p>
        </p:txBody>
      </p:sp>
      <p:sp>
        <p:nvSpPr>
          <p:cNvPr id="84995" name="Rectangle 2"/>
          <p:cNvSpPr>
            <a:spLocks noGrp="1" noRot="1" noChangeAspect="1" noTextEdit="1"/>
          </p:cNvSpPr>
          <p:nvPr>
            <p:ph type="sldImg"/>
          </p:nvPr>
        </p:nvSpPr>
        <p:spPr>
          <a:ln>
            <a:solidFill>
              <a:srgbClr val="000000">
                <a:alpha val="100000"/>
              </a:srgbClr>
            </a:solidFill>
            <a:miter lim="800000"/>
          </a:ln>
        </p:spPr>
      </p:sp>
      <p:sp>
        <p:nvSpPr>
          <p:cNvPr id="84996"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17</a:t>
            </a:fld>
            <a:endParaRPr lang="en-US" altLang="zh-CN" sz="1200" dirty="0">
              <a:solidFill>
                <a:srgbClr val="000000"/>
              </a:solidFill>
              <a:latin typeface="Arial" panose="020B0604020202020204" pitchFamily="34" charset="0"/>
            </a:endParaRPr>
          </a:p>
        </p:txBody>
      </p:sp>
      <p:sp>
        <p:nvSpPr>
          <p:cNvPr id="86019" name="Rectangle 2"/>
          <p:cNvSpPr>
            <a:spLocks noGrp="1" noRot="1" noChangeAspect="1" noTextEdit="1"/>
          </p:cNvSpPr>
          <p:nvPr>
            <p:ph type="sldImg"/>
          </p:nvPr>
        </p:nvSpPr>
        <p:spPr>
          <a:ln>
            <a:solidFill>
              <a:srgbClr val="000000">
                <a:alpha val="100000"/>
              </a:srgbClr>
            </a:solidFill>
            <a:miter lim="800000"/>
          </a:ln>
        </p:spPr>
      </p:sp>
      <p:sp>
        <p:nvSpPr>
          <p:cNvPr id="86020"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18</a:t>
            </a:fld>
            <a:endParaRPr lang="en-US" altLang="zh-CN" sz="1200" dirty="0">
              <a:solidFill>
                <a:srgbClr val="000000"/>
              </a:solidFill>
              <a:latin typeface="Arial" panose="020B0604020202020204" pitchFamily="34" charset="0"/>
            </a:endParaRPr>
          </a:p>
        </p:txBody>
      </p:sp>
      <p:sp>
        <p:nvSpPr>
          <p:cNvPr id="87043" name="Rectangle 2"/>
          <p:cNvSpPr>
            <a:spLocks noGrp="1" noRot="1" noChangeAspect="1" noTextEdit="1"/>
          </p:cNvSpPr>
          <p:nvPr>
            <p:ph type="sldImg"/>
          </p:nvPr>
        </p:nvSpPr>
        <p:spPr>
          <a:ln>
            <a:solidFill>
              <a:srgbClr val="000000">
                <a:alpha val="100000"/>
              </a:srgbClr>
            </a:solidFill>
            <a:miter lim="800000"/>
          </a:ln>
        </p:spPr>
      </p:sp>
      <p:sp>
        <p:nvSpPr>
          <p:cNvPr id="87044"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19</a:t>
            </a:fld>
            <a:endParaRPr lang="en-US" altLang="zh-CN" sz="1200" dirty="0">
              <a:solidFill>
                <a:srgbClr val="000000"/>
              </a:solidFill>
              <a:latin typeface="Arial" panose="020B0604020202020204" pitchFamily="34" charset="0"/>
            </a:endParaRPr>
          </a:p>
        </p:txBody>
      </p:sp>
      <p:sp>
        <p:nvSpPr>
          <p:cNvPr id="88067" name="Rectangle 2"/>
          <p:cNvSpPr>
            <a:spLocks noGrp="1" noRot="1" noChangeAspect="1" noTextEdit="1"/>
          </p:cNvSpPr>
          <p:nvPr>
            <p:ph type="sldImg"/>
          </p:nvPr>
        </p:nvSpPr>
        <p:spPr>
          <a:ln>
            <a:solidFill>
              <a:srgbClr val="000000">
                <a:alpha val="100000"/>
              </a:srgbClr>
            </a:solidFill>
            <a:miter lim="800000"/>
          </a:ln>
        </p:spPr>
      </p:sp>
      <p:sp>
        <p:nvSpPr>
          <p:cNvPr id="88068"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20</a:t>
            </a:fld>
            <a:endParaRPr lang="en-US" altLang="zh-CN" sz="1200" dirty="0">
              <a:solidFill>
                <a:srgbClr val="000000"/>
              </a:solidFill>
              <a:latin typeface="Arial" panose="020B0604020202020204" pitchFamily="34" charset="0"/>
            </a:endParaRPr>
          </a:p>
        </p:txBody>
      </p:sp>
      <p:sp>
        <p:nvSpPr>
          <p:cNvPr id="89091" name="Rectangle 2"/>
          <p:cNvSpPr>
            <a:spLocks noGrp="1" noRot="1" noChangeAspect="1" noTextEdit="1"/>
          </p:cNvSpPr>
          <p:nvPr>
            <p:ph type="sldImg"/>
          </p:nvPr>
        </p:nvSpPr>
        <p:spPr>
          <a:ln>
            <a:solidFill>
              <a:srgbClr val="000000">
                <a:alpha val="100000"/>
              </a:srgbClr>
            </a:solidFill>
            <a:miter lim="800000"/>
          </a:ln>
        </p:spPr>
      </p:sp>
      <p:sp>
        <p:nvSpPr>
          <p:cNvPr id="89092"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21</a:t>
            </a:fld>
            <a:endParaRPr lang="en-US" altLang="zh-CN" sz="1200" dirty="0">
              <a:solidFill>
                <a:srgbClr val="000000"/>
              </a:solidFill>
              <a:latin typeface="Arial" panose="020B0604020202020204" pitchFamily="34" charset="0"/>
            </a:endParaRPr>
          </a:p>
        </p:txBody>
      </p:sp>
      <p:sp>
        <p:nvSpPr>
          <p:cNvPr id="90115" name="Rectangle 2"/>
          <p:cNvSpPr>
            <a:spLocks noGrp="1" noRot="1" noChangeAspect="1" noTextEdit="1"/>
          </p:cNvSpPr>
          <p:nvPr>
            <p:ph type="sldImg"/>
          </p:nvPr>
        </p:nvSpPr>
        <p:spPr>
          <a:ln>
            <a:solidFill>
              <a:srgbClr val="000000">
                <a:alpha val="100000"/>
              </a:srgbClr>
            </a:solidFill>
            <a:miter lim="800000"/>
          </a:ln>
        </p:spPr>
      </p:sp>
      <p:sp>
        <p:nvSpPr>
          <p:cNvPr id="90116"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22</a:t>
            </a:fld>
            <a:endParaRPr lang="en-US" altLang="zh-CN" sz="1200" dirty="0">
              <a:solidFill>
                <a:srgbClr val="000000"/>
              </a:solidFill>
              <a:latin typeface="Arial" panose="020B0604020202020204" pitchFamily="34" charset="0"/>
            </a:endParaRPr>
          </a:p>
        </p:txBody>
      </p:sp>
      <p:sp>
        <p:nvSpPr>
          <p:cNvPr id="91139" name="Rectangle 2"/>
          <p:cNvSpPr>
            <a:spLocks noGrp="1" noRot="1" noChangeAspect="1" noTextEdit="1"/>
          </p:cNvSpPr>
          <p:nvPr>
            <p:ph type="sldImg"/>
          </p:nvPr>
        </p:nvSpPr>
        <p:spPr>
          <a:ln>
            <a:solidFill>
              <a:srgbClr val="000000">
                <a:alpha val="100000"/>
              </a:srgbClr>
            </a:solidFill>
            <a:miter lim="800000"/>
          </a:ln>
        </p:spPr>
      </p:sp>
      <p:sp>
        <p:nvSpPr>
          <p:cNvPr id="91140"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a:xfrm>
            <a:off x="385763" y="687388"/>
            <a:ext cx="6091237" cy="3427412"/>
          </a:xfrm>
          <a:ln>
            <a:solidFill>
              <a:srgbClr val="000000">
                <a:alpha val="100000"/>
              </a:srgbClr>
            </a:solidFill>
            <a:miter lim="800000"/>
          </a:ln>
        </p:spPr>
      </p:sp>
      <p:sp>
        <p:nvSpPr>
          <p:cNvPr id="73731" name="Rectangle 3"/>
          <p:cNvSpPr>
            <a:spLocks noGrp="1"/>
          </p:cNvSpPr>
          <p:nvPr>
            <p:ph type="body" idx="1"/>
          </p:nvPr>
        </p:nvSpPr>
        <p:spPr>
          <a:xfrm>
            <a:off x="914400" y="4343400"/>
            <a:ext cx="5029200" cy="4113213"/>
          </a:xfrm>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23</a:t>
            </a:fld>
            <a:endParaRPr lang="en-US" altLang="zh-CN" sz="1200" dirty="0">
              <a:solidFill>
                <a:srgbClr val="000000"/>
              </a:solidFill>
              <a:latin typeface="Arial" panose="020B0604020202020204" pitchFamily="34" charset="0"/>
            </a:endParaRPr>
          </a:p>
        </p:txBody>
      </p:sp>
      <p:sp>
        <p:nvSpPr>
          <p:cNvPr id="92163" name="Rectangle 2"/>
          <p:cNvSpPr>
            <a:spLocks noGrp="1" noRot="1" noChangeAspect="1" noTextEdit="1"/>
          </p:cNvSpPr>
          <p:nvPr>
            <p:ph type="sldImg"/>
          </p:nvPr>
        </p:nvSpPr>
        <p:spPr>
          <a:ln>
            <a:solidFill>
              <a:srgbClr val="000000">
                <a:alpha val="100000"/>
              </a:srgbClr>
            </a:solidFill>
            <a:miter lim="800000"/>
          </a:ln>
        </p:spPr>
      </p:sp>
      <p:sp>
        <p:nvSpPr>
          <p:cNvPr id="92164"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24</a:t>
            </a:fld>
            <a:endParaRPr lang="en-US" altLang="zh-CN" sz="1200" dirty="0">
              <a:solidFill>
                <a:srgbClr val="000000"/>
              </a:solidFill>
              <a:latin typeface="Arial" panose="020B0604020202020204" pitchFamily="34" charset="0"/>
            </a:endParaRPr>
          </a:p>
        </p:txBody>
      </p:sp>
      <p:sp>
        <p:nvSpPr>
          <p:cNvPr id="93187" name="Rectangle 2"/>
          <p:cNvSpPr>
            <a:spLocks noGrp="1" noRot="1" noChangeAspect="1" noTextEdit="1"/>
          </p:cNvSpPr>
          <p:nvPr>
            <p:ph type="sldImg"/>
          </p:nvPr>
        </p:nvSpPr>
        <p:spPr>
          <a:ln>
            <a:solidFill>
              <a:srgbClr val="000000">
                <a:alpha val="100000"/>
              </a:srgbClr>
            </a:solidFill>
            <a:miter lim="800000"/>
          </a:ln>
        </p:spPr>
      </p:sp>
      <p:sp>
        <p:nvSpPr>
          <p:cNvPr id="93188"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25</a:t>
            </a:fld>
            <a:endParaRPr lang="en-US" altLang="zh-CN" sz="1200" dirty="0">
              <a:solidFill>
                <a:srgbClr val="000000"/>
              </a:solidFill>
              <a:latin typeface="Arial" panose="020B0604020202020204" pitchFamily="34" charset="0"/>
            </a:endParaRPr>
          </a:p>
        </p:txBody>
      </p:sp>
      <p:sp>
        <p:nvSpPr>
          <p:cNvPr id="94211" name="Rectangle 2"/>
          <p:cNvSpPr>
            <a:spLocks noGrp="1" noRot="1" noChangeAspect="1" noTextEdit="1"/>
          </p:cNvSpPr>
          <p:nvPr>
            <p:ph type="sldImg"/>
          </p:nvPr>
        </p:nvSpPr>
        <p:spPr>
          <a:ln>
            <a:solidFill>
              <a:srgbClr val="000000">
                <a:alpha val="100000"/>
              </a:srgbClr>
            </a:solidFill>
            <a:miter lim="800000"/>
          </a:ln>
        </p:spPr>
      </p:sp>
      <p:sp>
        <p:nvSpPr>
          <p:cNvPr id="94212"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26</a:t>
            </a:fld>
            <a:endParaRPr lang="en-US" altLang="zh-CN" sz="1200" dirty="0">
              <a:solidFill>
                <a:srgbClr val="000000"/>
              </a:solidFill>
              <a:latin typeface="Arial" panose="020B0604020202020204" pitchFamily="34" charset="0"/>
            </a:endParaRPr>
          </a:p>
        </p:txBody>
      </p:sp>
      <p:sp>
        <p:nvSpPr>
          <p:cNvPr id="95235" name="Rectangle 2"/>
          <p:cNvSpPr>
            <a:spLocks noGrp="1" noRot="1" noChangeAspect="1" noTextEdit="1"/>
          </p:cNvSpPr>
          <p:nvPr>
            <p:ph type="sldImg"/>
          </p:nvPr>
        </p:nvSpPr>
        <p:spPr>
          <a:ln>
            <a:solidFill>
              <a:srgbClr val="000000">
                <a:alpha val="100000"/>
              </a:srgbClr>
            </a:solidFill>
            <a:miter lim="800000"/>
          </a:ln>
        </p:spPr>
      </p:sp>
      <p:sp>
        <p:nvSpPr>
          <p:cNvPr id="95236"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27</a:t>
            </a:fld>
            <a:endParaRPr lang="en-US" altLang="zh-CN" sz="1200" dirty="0">
              <a:solidFill>
                <a:srgbClr val="000000"/>
              </a:solidFill>
              <a:latin typeface="Arial" panose="020B0604020202020204" pitchFamily="34" charset="0"/>
            </a:endParaRPr>
          </a:p>
        </p:txBody>
      </p:sp>
      <p:sp>
        <p:nvSpPr>
          <p:cNvPr id="96259" name="Rectangle 2"/>
          <p:cNvSpPr>
            <a:spLocks noGrp="1" noRot="1" noChangeAspect="1" noTextEdit="1"/>
          </p:cNvSpPr>
          <p:nvPr>
            <p:ph type="sldImg"/>
          </p:nvPr>
        </p:nvSpPr>
        <p:spPr>
          <a:ln>
            <a:solidFill>
              <a:srgbClr val="000000">
                <a:alpha val="100000"/>
              </a:srgbClr>
            </a:solidFill>
            <a:miter lim="800000"/>
          </a:ln>
        </p:spPr>
      </p:sp>
      <p:sp>
        <p:nvSpPr>
          <p:cNvPr id="96260"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28</a:t>
            </a:fld>
            <a:endParaRPr lang="en-US" altLang="zh-CN" sz="1200" dirty="0">
              <a:solidFill>
                <a:srgbClr val="000000"/>
              </a:solidFill>
              <a:latin typeface="Arial" panose="020B0604020202020204" pitchFamily="34" charset="0"/>
            </a:endParaRPr>
          </a:p>
        </p:txBody>
      </p:sp>
      <p:sp>
        <p:nvSpPr>
          <p:cNvPr id="97283" name="Rectangle 2"/>
          <p:cNvSpPr>
            <a:spLocks noGrp="1" noRot="1" noChangeAspect="1" noTextEdit="1"/>
          </p:cNvSpPr>
          <p:nvPr>
            <p:ph type="sldImg"/>
          </p:nvPr>
        </p:nvSpPr>
        <p:spPr>
          <a:ln>
            <a:solidFill>
              <a:srgbClr val="000000">
                <a:alpha val="100000"/>
              </a:srgbClr>
            </a:solidFill>
            <a:miter lim="800000"/>
          </a:ln>
        </p:spPr>
      </p:sp>
      <p:sp>
        <p:nvSpPr>
          <p:cNvPr id="97284"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29</a:t>
            </a:fld>
            <a:endParaRPr lang="en-US" altLang="zh-CN" sz="1200" dirty="0">
              <a:solidFill>
                <a:srgbClr val="000000"/>
              </a:solidFill>
              <a:latin typeface="Arial" panose="020B0604020202020204" pitchFamily="34" charset="0"/>
            </a:endParaRPr>
          </a:p>
        </p:txBody>
      </p:sp>
      <p:sp>
        <p:nvSpPr>
          <p:cNvPr id="98307" name="Rectangle 2"/>
          <p:cNvSpPr>
            <a:spLocks noGrp="1" noRot="1" noChangeAspect="1" noTextEdit="1"/>
          </p:cNvSpPr>
          <p:nvPr>
            <p:ph type="sldImg"/>
          </p:nvPr>
        </p:nvSpPr>
        <p:spPr>
          <a:ln>
            <a:solidFill>
              <a:srgbClr val="000000">
                <a:alpha val="100000"/>
              </a:srgbClr>
            </a:solidFill>
            <a:miter lim="800000"/>
          </a:ln>
        </p:spPr>
      </p:sp>
      <p:sp>
        <p:nvSpPr>
          <p:cNvPr id="98308"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30</a:t>
            </a:fld>
            <a:endParaRPr lang="en-US" altLang="zh-CN" sz="1200" dirty="0">
              <a:solidFill>
                <a:srgbClr val="000000"/>
              </a:solidFill>
              <a:latin typeface="Arial" panose="020B0604020202020204" pitchFamily="34" charset="0"/>
            </a:endParaRPr>
          </a:p>
        </p:txBody>
      </p:sp>
      <p:sp>
        <p:nvSpPr>
          <p:cNvPr id="99331" name="Rectangle 2"/>
          <p:cNvSpPr>
            <a:spLocks noGrp="1" noRot="1" noChangeAspect="1" noTextEdit="1"/>
          </p:cNvSpPr>
          <p:nvPr>
            <p:ph type="sldImg"/>
          </p:nvPr>
        </p:nvSpPr>
        <p:spPr>
          <a:ln>
            <a:solidFill>
              <a:srgbClr val="000000">
                <a:alpha val="100000"/>
              </a:srgbClr>
            </a:solidFill>
            <a:miter lim="800000"/>
          </a:ln>
        </p:spPr>
      </p:sp>
      <p:sp>
        <p:nvSpPr>
          <p:cNvPr id="99332"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31</a:t>
            </a:fld>
            <a:endParaRPr lang="en-US" altLang="zh-CN" sz="1200" dirty="0">
              <a:solidFill>
                <a:srgbClr val="000000"/>
              </a:solidFill>
              <a:latin typeface="Arial" panose="020B0604020202020204" pitchFamily="34" charset="0"/>
            </a:endParaRPr>
          </a:p>
        </p:txBody>
      </p:sp>
      <p:sp>
        <p:nvSpPr>
          <p:cNvPr id="100355" name="Rectangle 2"/>
          <p:cNvSpPr>
            <a:spLocks noGrp="1" noRot="1" noChangeAspect="1" noTextEdit="1"/>
          </p:cNvSpPr>
          <p:nvPr>
            <p:ph type="sldImg"/>
          </p:nvPr>
        </p:nvSpPr>
        <p:spPr>
          <a:ln>
            <a:solidFill>
              <a:srgbClr val="000000">
                <a:alpha val="100000"/>
              </a:srgbClr>
            </a:solidFill>
            <a:miter lim="800000"/>
          </a:ln>
        </p:spPr>
      </p:sp>
      <p:sp>
        <p:nvSpPr>
          <p:cNvPr id="100356"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32</a:t>
            </a:fld>
            <a:endParaRPr lang="en-US" altLang="zh-CN" sz="1200" dirty="0">
              <a:solidFill>
                <a:srgbClr val="000000"/>
              </a:solidFill>
              <a:latin typeface="Arial" panose="020B0604020202020204" pitchFamily="34" charset="0"/>
            </a:endParaRPr>
          </a:p>
        </p:txBody>
      </p:sp>
      <p:sp>
        <p:nvSpPr>
          <p:cNvPr id="101379" name="Rectangle 2"/>
          <p:cNvSpPr>
            <a:spLocks noGrp="1" noRot="1" noChangeAspect="1" noTextEdit="1"/>
          </p:cNvSpPr>
          <p:nvPr>
            <p:ph type="sldImg"/>
          </p:nvPr>
        </p:nvSpPr>
        <p:spPr>
          <a:ln>
            <a:solidFill>
              <a:srgbClr val="000000">
                <a:alpha val="100000"/>
              </a:srgbClr>
            </a:solidFill>
            <a:miter lim="800000"/>
          </a:ln>
        </p:spPr>
      </p:sp>
      <p:sp>
        <p:nvSpPr>
          <p:cNvPr id="101380"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a:xfrm>
            <a:off x="385763" y="687388"/>
            <a:ext cx="6091237" cy="3427412"/>
          </a:xfrm>
          <a:ln>
            <a:solidFill>
              <a:srgbClr val="000000">
                <a:alpha val="100000"/>
              </a:srgbClr>
            </a:solidFill>
            <a:miter lim="800000"/>
          </a:ln>
        </p:spPr>
      </p:sp>
      <p:sp>
        <p:nvSpPr>
          <p:cNvPr id="74755" name="Rectangle 3"/>
          <p:cNvSpPr>
            <a:spLocks noGrp="1"/>
          </p:cNvSpPr>
          <p:nvPr>
            <p:ph type="body" idx="1"/>
          </p:nvPr>
        </p:nvSpPr>
        <p:spPr>
          <a:xfrm>
            <a:off x="914400" y="4343400"/>
            <a:ext cx="5029200" cy="4113213"/>
          </a:xfrm>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33</a:t>
            </a:fld>
            <a:endParaRPr lang="en-US" altLang="zh-CN" sz="1200" dirty="0">
              <a:solidFill>
                <a:srgbClr val="000000"/>
              </a:solidFill>
              <a:latin typeface="Arial" panose="020B0604020202020204" pitchFamily="34" charset="0"/>
            </a:endParaRPr>
          </a:p>
        </p:txBody>
      </p:sp>
      <p:sp>
        <p:nvSpPr>
          <p:cNvPr id="102403" name="Rectangle 2"/>
          <p:cNvSpPr>
            <a:spLocks noGrp="1" noRot="1" noChangeAspect="1" noTextEdit="1"/>
          </p:cNvSpPr>
          <p:nvPr>
            <p:ph type="sldImg"/>
          </p:nvPr>
        </p:nvSpPr>
        <p:spPr>
          <a:ln>
            <a:solidFill>
              <a:srgbClr val="000000">
                <a:alpha val="100000"/>
              </a:srgbClr>
            </a:solidFill>
            <a:miter lim="800000"/>
          </a:ln>
        </p:spPr>
      </p:sp>
      <p:sp>
        <p:nvSpPr>
          <p:cNvPr id="102404"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34</a:t>
            </a:fld>
            <a:endParaRPr lang="en-US" altLang="zh-CN" sz="1200" dirty="0">
              <a:solidFill>
                <a:srgbClr val="000000"/>
              </a:solidFill>
              <a:latin typeface="Arial" panose="020B0604020202020204" pitchFamily="34" charset="0"/>
            </a:endParaRPr>
          </a:p>
        </p:txBody>
      </p:sp>
      <p:sp>
        <p:nvSpPr>
          <p:cNvPr id="103427" name="Rectangle 2"/>
          <p:cNvSpPr>
            <a:spLocks noGrp="1" noRot="1" noChangeAspect="1" noTextEdit="1"/>
          </p:cNvSpPr>
          <p:nvPr>
            <p:ph type="sldImg"/>
          </p:nvPr>
        </p:nvSpPr>
        <p:spPr>
          <a:ln>
            <a:solidFill>
              <a:srgbClr val="000000">
                <a:alpha val="100000"/>
              </a:srgbClr>
            </a:solidFill>
            <a:miter lim="800000"/>
          </a:ln>
        </p:spPr>
      </p:sp>
      <p:sp>
        <p:nvSpPr>
          <p:cNvPr id="103428"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35</a:t>
            </a:fld>
            <a:endParaRPr lang="en-US" altLang="zh-CN" sz="1200" dirty="0">
              <a:solidFill>
                <a:srgbClr val="000000"/>
              </a:solidFill>
              <a:latin typeface="Arial" panose="020B0604020202020204" pitchFamily="34" charset="0"/>
            </a:endParaRPr>
          </a:p>
        </p:txBody>
      </p:sp>
      <p:sp>
        <p:nvSpPr>
          <p:cNvPr id="104451" name="Rectangle 2"/>
          <p:cNvSpPr>
            <a:spLocks noGrp="1" noRot="1" noChangeAspect="1" noTextEdit="1"/>
          </p:cNvSpPr>
          <p:nvPr>
            <p:ph type="sldImg"/>
          </p:nvPr>
        </p:nvSpPr>
        <p:spPr>
          <a:ln>
            <a:solidFill>
              <a:srgbClr val="000000">
                <a:alpha val="100000"/>
              </a:srgbClr>
            </a:solidFill>
            <a:miter lim="800000"/>
          </a:ln>
        </p:spPr>
      </p:sp>
      <p:sp>
        <p:nvSpPr>
          <p:cNvPr id="104452"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36</a:t>
            </a:fld>
            <a:endParaRPr lang="en-US" altLang="zh-CN" sz="1200" dirty="0">
              <a:solidFill>
                <a:srgbClr val="000000"/>
              </a:solidFill>
              <a:latin typeface="Arial" panose="020B0604020202020204" pitchFamily="34" charset="0"/>
            </a:endParaRPr>
          </a:p>
        </p:txBody>
      </p:sp>
      <p:sp>
        <p:nvSpPr>
          <p:cNvPr id="105475" name="Rectangle 2"/>
          <p:cNvSpPr>
            <a:spLocks noGrp="1" noRot="1" noChangeAspect="1" noTextEdit="1"/>
          </p:cNvSpPr>
          <p:nvPr>
            <p:ph type="sldImg"/>
          </p:nvPr>
        </p:nvSpPr>
        <p:spPr>
          <a:ln>
            <a:solidFill>
              <a:srgbClr val="000000">
                <a:alpha val="100000"/>
              </a:srgbClr>
            </a:solidFill>
            <a:miter lim="800000"/>
          </a:ln>
        </p:spPr>
      </p:sp>
      <p:sp>
        <p:nvSpPr>
          <p:cNvPr id="105476"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37</a:t>
            </a:fld>
            <a:endParaRPr lang="en-US" altLang="zh-CN" sz="1200" dirty="0">
              <a:solidFill>
                <a:srgbClr val="000000"/>
              </a:solidFill>
              <a:latin typeface="Arial" panose="020B0604020202020204" pitchFamily="34" charset="0"/>
            </a:endParaRPr>
          </a:p>
        </p:txBody>
      </p:sp>
      <p:sp>
        <p:nvSpPr>
          <p:cNvPr id="106499" name="Rectangle 2"/>
          <p:cNvSpPr>
            <a:spLocks noGrp="1" noRot="1" noChangeAspect="1" noTextEdit="1"/>
          </p:cNvSpPr>
          <p:nvPr>
            <p:ph type="sldImg"/>
          </p:nvPr>
        </p:nvSpPr>
        <p:spPr>
          <a:ln>
            <a:solidFill>
              <a:srgbClr val="000000">
                <a:alpha val="100000"/>
              </a:srgbClr>
            </a:solidFill>
            <a:miter lim="800000"/>
          </a:ln>
        </p:spPr>
      </p:sp>
      <p:sp>
        <p:nvSpPr>
          <p:cNvPr id="106500"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39</a:t>
            </a:fld>
            <a:endParaRPr lang="en-US" altLang="zh-CN" sz="1200" dirty="0">
              <a:solidFill>
                <a:srgbClr val="000000"/>
              </a:solidFill>
              <a:latin typeface="Arial" panose="020B0604020202020204" pitchFamily="34" charset="0"/>
            </a:endParaRPr>
          </a:p>
        </p:txBody>
      </p:sp>
      <p:sp>
        <p:nvSpPr>
          <p:cNvPr id="107523" name="Rectangle 2"/>
          <p:cNvSpPr>
            <a:spLocks noGrp="1" noRot="1" noChangeAspect="1" noTextEdit="1"/>
          </p:cNvSpPr>
          <p:nvPr>
            <p:ph type="sldImg"/>
          </p:nvPr>
        </p:nvSpPr>
        <p:spPr>
          <a:ln>
            <a:solidFill>
              <a:srgbClr val="000000">
                <a:alpha val="100000"/>
              </a:srgbClr>
            </a:solidFill>
            <a:miter lim="800000"/>
          </a:ln>
        </p:spPr>
      </p:sp>
      <p:sp>
        <p:nvSpPr>
          <p:cNvPr id="107524"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40</a:t>
            </a:fld>
            <a:endParaRPr lang="en-US" altLang="zh-CN" sz="1200" dirty="0">
              <a:solidFill>
                <a:srgbClr val="000000"/>
              </a:solidFill>
              <a:latin typeface="Arial" panose="020B0604020202020204" pitchFamily="34" charset="0"/>
            </a:endParaRPr>
          </a:p>
        </p:txBody>
      </p:sp>
      <p:sp>
        <p:nvSpPr>
          <p:cNvPr id="108547" name="Rectangle 2"/>
          <p:cNvSpPr>
            <a:spLocks noGrp="1" noRot="1" noChangeAspect="1" noTextEdit="1"/>
          </p:cNvSpPr>
          <p:nvPr>
            <p:ph type="sldImg"/>
          </p:nvPr>
        </p:nvSpPr>
        <p:spPr>
          <a:ln>
            <a:solidFill>
              <a:srgbClr val="000000">
                <a:alpha val="100000"/>
              </a:srgbClr>
            </a:solidFill>
            <a:miter lim="800000"/>
          </a:ln>
        </p:spPr>
      </p:sp>
      <p:sp>
        <p:nvSpPr>
          <p:cNvPr id="108548"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41</a:t>
            </a:fld>
            <a:endParaRPr lang="en-US" altLang="zh-CN" sz="1200" dirty="0">
              <a:solidFill>
                <a:srgbClr val="000000"/>
              </a:solidFill>
              <a:latin typeface="Arial" panose="020B0604020202020204" pitchFamily="34" charset="0"/>
            </a:endParaRPr>
          </a:p>
        </p:txBody>
      </p:sp>
      <p:sp>
        <p:nvSpPr>
          <p:cNvPr id="109571" name="Rectangle 2"/>
          <p:cNvSpPr>
            <a:spLocks noGrp="1" noRot="1" noChangeAspect="1" noTextEdit="1"/>
          </p:cNvSpPr>
          <p:nvPr>
            <p:ph type="sldImg"/>
          </p:nvPr>
        </p:nvSpPr>
        <p:spPr>
          <a:ln>
            <a:solidFill>
              <a:srgbClr val="000000">
                <a:alpha val="100000"/>
              </a:srgbClr>
            </a:solidFill>
            <a:miter lim="800000"/>
          </a:ln>
        </p:spPr>
      </p:sp>
      <p:sp>
        <p:nvSpPr>
          <p:cNvPr id="109572"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42</a:t>
            </a:fld>
            <a:endParaRPr lang="en-US" altLang="zh-CN" sz="1200" dirty="0">
              <a:solidFill>
                <a:srgbClr val="000000"/>
              </a:solidFill>
              <a:latin typeface="Arial" panose="020B0604020202020204" pitchFamily="34" charset="0"/>
            </a:endParaRPr>
          </a:p>
        </p:txBody>
      </p:sp>
      <p:sp>
        <p:nvSpPr>
          <p:cNvPr id="110595" name="Rectangle 2"/>
          <p:cNvSpPr>
            <a:spLocks noGrp="1" noRot="1" noChangeAspect="1" noTextEdit="1"/>
          </p:cNvSpPr>
          <p:nvPr>
            <p:ph type="sldImg"/>
          </p:nvPr>
        </p:nvSpPr>
        <p:spPr>
          <a:ln>
            <a:solidFill>
              <a:srgbClr val="000000">
                <a:alpha val="100000"/>
              </a:srgbClr>
            </a:solidFill>
            <a:miter lim="800000"/>
          </a:ln>
        </p:spPr>
      </p:sp>
      <p:sp>
        <p:nvSpPr>
          <p:cNvPr id="110596"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43</a:t>
            </a:fld>
            <a:endParaRPr lang="en-US" altLang="zh-CN" sz="1200" dirty="0">
              <a:solidFill>
                <a:srgbClr val="000000"/>
              </a:solidFill>
              <a:latin typeface="Arial" panose="020B0604020202020204" pitchFamily="34" charset="0"/>
            </a:endParaRPr>
          </a:p>
        </p:txBody>
      </p:sp>
      <p:sp>
        <p:nvSpPr>
          <p:cNvPr id="111619" name="Rectangle 2"/>
          <p:cNvSpPr>
            <a:spLocks noGrp="1" noRot="1" noChangeAspect="1" noTextEdit="1"/>
          </p:cNvSpPr>
          <p:nvPr>
            <p:ph type="sldImg"/>
          </p:nvPr>
        </p:nvSpPr>
        <p:spPr>
          <a:ln>
            <a:solidFill>
              <a:srgbClr val="000000">
                <a:alpha val="100000"/>
              </a:srgbClr>
            </a:solidFill>
            <a:miter lim="800000"/>
          </a:ln>
        </p:spPr>
      </p:sp>
      <p:sp>
        <p:nvSpPr>
          <p:cNvPr id="111620"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a:xfrm>
            <a:off x="385763" y="687388"/>
            <a:ext cx="6091237" cy="3427412"/>
          </a:xfrm>
          <a:ln>
            <a:solidFill>
              <a:srgbClr val="000000">
                <a:alpha val="100000"/>
              </a:srgbClr>
            </a:solidFill>
            <a:miter lim="800000"/>
          </a:ln>
        </p:spPr>
      </p:sp>
      <p:sp>
        <p:nvSpPr>
          <p:cNvPr id="75779" name="Rectangle 3"/>
          <p:cNvSpPr>
            <a:spLocks noGrp="1"/>
          </p:cNvSpPr>
          <p:nvPr>
            <p:ph type="body" idx="1"/>
          </p:nvPr>
        </p:nvSpPr>
        <p:spPr>
          <a:xfrm>
            <a:off x="914400" y="4343400"/>
            <a:ext cx="5029200" cy="4113213"/>
          </a:xfrm>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44</a:t>
            </a:fld>
            <a:endParaRPr lang="en-US" altLang="zh-CN" sz="1200" dirty="0">
              <a:solidFill>
                <a:srgbClr val="000000"/>
              </a:solidFill>
              <a:latin typeface="Arial" panose="020B0604020202020204" pitchFamily="34" charset="0"/>
            </a:endParaRPr>
          </a:p>
        </p:txBody>
      </p:sp>
      <p:sp>
        <p:nvSpPr>
          <p:cNvPr id="112643" name="Rectangle 2"/>
          <p:cNvSpPr>
            <a:spLocks noGrp="1" noRot="1" noChangeAspect="1" noTextEdit="1"/>
          </p:cNvSpPr>
          <p:nvPr>
            <p:ph type="sldImg"/>
          </p:nvPr>
        </p:nvSpPr>
        <p:spPr>
          <a:ln>
            <a:solidFill>
              <a:srgbClr val="000000">
                <a:alpha val="100000"/>
              </a:srgbClr>
            </a:solidFill>
            <a:miter lim="800000"/>
          </a:ln>
        </p:spPr>
      </p:sp>
      <p:sp>
        <p:nvSpPr>
          <p:cNvPr id="112644"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45</a:t>
            </a:fld>
            <a:endParaRPr lang="en-US" altLang="zh-CN" sz="1200" dirty="0">
              <a:solidFill>
                <a:srgbClr val="000000"/>
              </a:solidFill>
              <a:latin typeface="Arial" panose="020B0604020202020204" pitchFamily="34" charset="0"/>
            </a:endParaRPr>
          </a:p>
        </p:txBody>
      </p:sp>
      <p:sp>
        <p:nvSpPr>
          <p:cNvPr id="113667" name="Rectangle 2"/>
          <p:cNvSpPr>
            <a:spLocks noGrp="1" noRot="1" noChangeAspect="1" noTextEdit="1"/>
          </p:cNvSpPr>
          <p:nvPr>
            <p:ph type="sldImg"/>
          </p:nvPr>
        </p:nvSpPr>
        <p:spPr>
          <a:ln>
            <a:solidFill>
              <a:srgbClr val="000000">
                <a:alpha val="100000"/>
              </a:srgbClr>
            </a:solidFill>
            <a:miter lim="800000"/>
          </a:ln>
        </p:spPr>
      </p:sp>
      <p:sp>
        <p:nvSpPr>
          <p:cNvPr id="113668"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46</a:t>
            </a:fld>
            <a:endParaRPr lang="en-US" altLang="zh-CN" sz="1200" dirty="0">
              <a:solidFill>
                <a:srgbClr val="000000"/>
              </a:solidFill>
              <a:latin typeface="Arial" panose="020B0604020202020204" pitchFamily="34" charset="0"/>
            </a:endParaRPr>
          </a:p>
        </p:txBody>
      </p:sp>
      <p:sp>
        <p:nvSpPr>
          <p:cNvPr id="114691" name="Rectangle 2"/>
          <p:cNvSpPr>
            <a:spLocks noGrp="1" noRot="1" noChangeAspect="1" noTextEdit="1"/>
          </p:cNvSpPr>
          <p:nvPr>
            <p:ph type="sldImg"/>
          </p:nvPr>
        </p:nvSpPr>
        <p:spPr>
          <a:ln>
            <a:solidFill>
              <a:srgbClr val="000000">
                <a:alpha val="100000"/>
              </a:srgbClr>
            </a:solidFill>
            <a:miter lim="800000"/>
          </a:ln>
        </p:spPr>
      </p:sp>
      <p:sp>
        <p:nvSpPr>
          <p:cNvPr id="114692"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47</a:t>
            </a:fld>
            <a:endParaRPr lang="en-US" altLang="zh-CN" sz="1200" dirty="0">
              <a:solidFill>
                <a:srgbClr val="000000"/>
              </a:solidFill>
              <a:latin typeface="Arial" panose="020B0604020202020204" pitchFamily="34" charset="0"/>
            </a:endParaRPr>
          </a:p>
        </p:txBody>
      </p:sp>
      <p:sp>
        <p:nvSpPr>
          <p:cNvPr id="115715" name="Rectangle 2"/>
          <p:cNvSpPr>
            <a:spLocks noGrp="1" noRot="1" noChangeAspect="1" noTextEdit="1"/>
          </p:cNvSpPr>
          <p:nvPr>
            <p:ph type="sldImg"/>
          </p:nvPr>
        </p:nvSpPr>
        <p:spPr>
          <a:ln>
            <a:solidFill>
              <a:srgbClr val="000000">
                <a:alpha val="100000"/>
              </a:srgbClr>
            </a:solidFill>
            <a:miter lim="800000"/>
          </a:ln>
        </p:spPr>
      </p:sp>
      <p:sp>
        <p:nvSpPr>
          <p:cNvPr id="115716"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48</a:t>
            </a:fld>
            <a:endParaRPr lang="en-US" altLang="zh-CN" sz="1200" dirty="0">
              <a:solidFill>
                <a:srgbClr val="000000"/>
              </a:solidFill>
              <a:latin typeface="Arial" panose="020B0604020202020204" pitchFamily="34" charset="0"/>
            </a:endParaRPr>
          </a:p>
        </p:txBody>
      </p:sp>
      <p:sp>
        <p:nvSpPr>
          <p:cNvPr id="116739" name="Rectangle 2"/>
          <p:cNvSpPr>
            <a:spLocks noGrp="1" noRot="1" noChangeAspect="1" noTextEdit="1"/>
          </p:cNvSpPr>
          <p:nvPr>
            <p:ph type="sldImg"/>
          </p:nvPr>
        </p:nvSpPr>
        <p:spPr>
          <a:ln>
            <a:solidFill>
              <a:srgbClr val="000000">
                <a:alpha val="100000"/>
              </a:srgbClr>
            </a:solidFill>
            <a:miter lim="800000"/>
          </a:ln>
        </p:spPr>
      </p:sp>
      <p:sp>
        <p:nvSpPr>
          <p:cNvPr id="116740"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49</a:t>
            </a:fld>
            <a:endParaRPr lang="en-US" altLang="zh-CN" sz="1200" dirty="0">
              <a:solidFill>
                <a:srgbClr val="000000"/>
              </a:solidFill>
              <a:latin typeface="Arial" panose="020B0604020202020204" pitchFamily="34" charset="0"/>
            </a:endParaRPr>
          </a:p>
        </p:txBody>
      </p:sp>
      <p:sp>
        <p:nvSpPr>
          <p:cNvPr id="117763" name="Rectangle 2"/>
          <p:cNvSpPr>
            <a:spLocks noGrp="1" noRot="1" noChangeAspect="1" noTextEdit="1"/>
          </p:cNvSpPr>
          <p:nvPr>
            <p:ph type="sldImg"/>
          </p:nvPr>
        </p:nvSpPr>
        <p:spPr>
          <a:ln>
            <a:solidFill>
              <a:srgbClr val="000000">
                <a:alpha val="100000"/>
              </a:srgbClr>
            </a:solidFill>
            <a:miter lim="800000"/>
          </a:ln>
        </p:spPr>
      </p:sp>
      <p:sp>
        <p:nvSpPr>
          <p:cNvPr id="117764"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50</a:t>
            </a:fld>
            <a:endParaRPr lang="en-US" altLang="zh-CN" sz="1200" dirty="0">
              <a:solidFill>
                <a:srgbClr val="000000"/>
              </a:solidFill>
              <a:latin typeface="Arial" panose="020B0604020202020204" pitchFamily="34" charset="0"/>
            </a:endParaRPr>
          </a:p>
        </p:txBody>
      </p:sp>
      <p:sp>
        <p:nvSpPr>
          <p:cNvPr id="118787" name="Rectangle 2"/>
          <p:cNvSpPr>
            <a:spLocks noGrp="1" noRot="1" noChangeAspect="1" noTextEdit="1"/>
          </p:cNvSpPr>
          <p:nvPr>
            <p:ph type="sldImg"/>
          </p:nvPr>
        </p:nvSpPr>
        <p:spPr>
          <a:ln>
            <a:solidFill>
              <a:srgbClr val="000000">
                <a:alpha val="100000"/>
              </a:srgbClr>
            </a:solidFill>
            <a:miter lim="800000"/>
          </a:ln>
        </p:spPr>
      </p:sp>
      <p:sp>
        <p:nvSpPr>
          <p:cNvPr id="118788"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51</a:t>
            </a:fld>
            <a:endParaRPr lang="en-US" altLang="zh-CN" sz="1200" dirty="0">
              <a:solidFill>
                <a:srgbClr val="000000"/>
              </a:solidFill>
              <a:latin typeface="Arial" panose="020B0604020202020204" pitchFamily="34" charset="0"/>
            </a:endParaRPr>
          </a:p>
        </p:txBody>
      </p:sp>
      <p:sp>
        <p:nvSpPr>
          <p:cNvPr id="119811" name="Rectangle 2"/>
          <p:cNvSpPr>
            <a:spLocks noGrp="1" noRot="1" noChangeAspect="1" noTextEdit="1"/>
          </p:cNvSpPr>
          <p:nvPr>
            <p:ph type="sldImg"/>
          </p:nvPr>
        </p:nvSpPr>
        <p:spPr>
          <a:ln>
            <a:solidFill>
              <a:srgbClr val="000000">
                <a:alpha val="100000"/>
              </a:srgbClr>
            </a:solidFill>
            <a:miter lim="800000"/>
          </a:ln>
        </p:spPr>
      </p:sp>
      <p:sp>
        <p:nvSpPr>
          <p:cNvPr id="119812"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52</a:t>
            </a:fld>
            <a:endParaRPr lang="en-US" altLang="zh-CN" sz="1200" dirty="0">
              <a:solidFill>
                <a:srgbClr val="000000"/>
              </a:solidFill>
              <a:latin typeface="Arial" panose="020B0604020202020204" pitchFamily="34" charset="0"/>
            </a:endParaRPr>
          </a:p>
        </p:txBody>
      </p:sp>
      <p:sp>
        <p:nvSpPr>
          <p:cNvPr id="120835" name="Rectangle 2"/>
          <p:cNvSpPr>
            <a:spLocks noGrp="1" noRot="1" noChangeAspect="1" noTextEdit="1"/>
          </p:cNvSpPr>
          <p:nvPr>
            <p:ph type="sldImg"/>
          </p:nvPr>
        </p:nvSpPr>
        <p:spPr>
          <a:ln>
            <a:solidFill>
              <a:srgbClr val="000000">
                <a:alpha val="100000"/>
              </a:srgbClr>
            </a:solidFill>
            <a:miter lim="800000"/>
          </a:ln>
        </p:spPr>
      </p:sp>
      <p:sp>
        <p:nvSpPr>
          <p:cNvPr id="120836"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53</a:t>
            </a:fld>
            <a:endParaRPr lang="en-US" altLang="zh-CN" sz="1200" dirty="0">
              <a:solidFill>
                <a:srgbClr val="000000"/>
              </a:solidFill>
              <a:latin typeface="Arial" panose="020B0604020202020204" pitchFamily="34" charset="0"/>
            </a:endParaRPr>
          </a:p>
        </p:txBody>
      </p:sp>
      <p:sp>
        <p:nvSpPr>
          <p:cNvPr id="121859" name="Rectangle 2"/>
          <p:cNvSpPr>
            <a:spLocks noGrp="1" noRot="1" noChangeAspect="1" noTextEdit="1"/>
          </p:cNvSpPr>
          <p:nvPr>
            <p:ph type="sldImg"/>
          </p:nvPr>
        </p:nvSpPr>
        <p:spPr>
          <a:ln>
            <a:solidFill>
              <a:srgbClr val="000000">
                <a:alpha val="100000"/>
              </a:srgbClr>
            </a:solidFill>
            <a:miter lim="800000"/>
          </a:ln>
        </p:spPr>
      </p:sp>
      <p:sp>
        <p:nvSpPr>
          <p:cNvPr id="121860"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a:xfrm>
            <a:off x="385763" y="687388"/>
            <a:ext cx="6091237" cy="3427412"/>
          </a:xfrm>
          <a:ln>
            <a:solidFill>
              <a:srgbClr val="000000">
                <a:alpha val="100000"/>
              </a:srgbClr>
            </a:solidFill>
            <a:miter lim="800000"/>
          </a:ln>
        </p:spPr>
      </p:sp>
      <p:sp>
        <p:nvSpPr>
          <p:cNvPr id="76803" name="Rectangle 3"/>
          <p:cNvSpPr>
            <a:spLocks noGrp="1"/>
          </p:cNvSpPr>
          <p:nvPr>
            <p:ph type="body" idx="1"/>
          </p:nvPr>
        </p:nvSpPr>
        <p:spPr>
          <a:xfrm>
            <a:off x="914400" y="4343400"/>
            <a:ext cx="5029200" cy="4113213"/>
          </a:xfrm>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54</a:t>
            </a:fld>
            <a:endParaRPr lang="en-US" altLang="zh-CN" sz="1200" dirty="0">
              <a:solidFill>
                <a:srgbClr val="000000"/>
              </a:solidFill>
              <a:latin typeface="Arial" panose="020B0604020202020204" pitchFamily="34" charset="0"/>
            </a:endParaRPr>
          </a:p>
        </p:txBody>
      </p:sp>
      <p:sp>
        <p:nvSpPr>
          <p:cNvPr id="122883" name="Rectangle 2"/>
          <p:cNvSpPr>
            <a:spLocks noGrp="1" noRot="1" noChangeAspect="1" noTextEdit="1"/>
          </p:cNvSpPr>
          <p:nvPr>
            <p:ph type="sldImg"/>
          </p:nvPr>
        </p:nvSpPr>
        <p:spPr>
          <a:ln>
            <a:solidFill>
              <a:srgbClr val="000000">
                <a:alpha val="100000"/>
              </a:srgbClr>
            </a:solidFill>
            <a:miter lim="800000"/>
          </a:ln>
        </p:spPr>
      </p:sp>
      <p:sp>
        <p:nvSpPr>
          <p:cNvPr id="122884"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55</a:t>
            </a:fld>
            <a:endParaRPr lang="en-US" altLang="zh-CN" sz="1200" dirty="0">
              <a:solidFill>
                <a:srgbClr val="000000"/>
              </a:solidFill>
              <a:latin typeface="Arial" panose="020B0604020202020204" pitchFamily="34" charset="0"/>
            </a:endParaRPr>
          </a:p>
        </p:txBody>
      </p:sp>
      <p:sp>
        <p:nvSpPr>
          <p:cNvPr id="123907" name="Rectangle 2"/>
          <p:cNvSpPr>
            <a:spLocks noGrp="1" noRot="1" noChangeAspect="1" noTextEdit="1"/>
          </p:cNvSpPr>
          <p:nvPr>
            <p:ph type="sldImg"/>
          </p:nvPr>
        </p:nvSpPr>
        <p:spPr>
          <a:ln>
            <a:solidFill>
              <a:srgbClr val="000000">
                <a:alpha val="100000"/>
              </a:srgbClr>
            </a:solidFill>
            <a:miter lim="800000"/>
          </a:ln>
        </p:spPr>
      </p:sp>
      <p:sp>
        <p:nvSpPr>
          <p:cNvPr id="123908"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56</a:t>
            </a:fld>
            <a:endParaRPr lang="en-US" altLang="zh-CN" sz="1200" dirty="0">
              <a:solidFill>
                <a:srgbClr val="000000"/>
              </a:solidFill>
              <a:latin typeface="Arial" panose="020B0604020202020204" pitchFamily="34" charset="0"/>
            </a:endParaRPr>
          </a:p>
        </p:txBody>
      </p:sp>
      <p:sp>
        <p:nvSpPr>
          <p:cNvPr id="124931" name="Rectangle 2"/>
          <p:cNvSpPr>
            <a:spLocks noGrp="1" noRot="1" noChangeAspect="1" noTextEdit="1"/>
          </p:cNvSpPr>
          <p:nvPr>
            <p:ph type="sldImg"/>
          </p:nvPr>
        </p:nvSpPr>
        <p:spPr>
          <a:ln>
            <a:solidFill>
              <a:srgbClr val="000000">
                <a:alpha val="100000"/>
              </a:srgbClr>
            </a:solidFill>
            <a:miter lim="800000"/>
          </a:ln>
        </p:spPr>
      </p:sp>
      <p:sp>
        <p:nvSpPr>
          <p:cNvPr id="124932"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a:xfrm>
            <a:off x="385763" y="687388"/>
            <a:ext cx="6091237" cy="3427412"/>
          </a:xfrm>
          <a:ln>
            <a:solidFill>
              <a:srgbClr val="000000">
                <a:alpha val="100000"/>
              </a:srgbClr>
            </a:solidFill>
            <a:miter lim="800000"/>
          </a:ln>
        </p:spPr>
      </p:sp>
      <p:sp>
        <p:nvSpPr>
          <p:cNvPr id="125955" name="Rectangle 3"/>
          <p:cNvSpPr>
            <a:spLocks noGrp="1"/>
          </p:cNvSpPr>
          <p:nvPr>
            <p:ph type="body" idx="1"/>
          </p:nvPr>
        </p:nvSpPr>
        <p:spPr>
          <a:xfrm>
            <a:off x="914400" y="4343400"/>
            <a:ext cx="5029200" cy="4113213"/>
          </a:xfrm>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a:ln>
            <a:solidFill>
              <a:srgbClr val="000000">
                <a:alpha val="100000"/>
              </a:srgbClr>
            </a:solidFill>
            <a:miter lim="800000"/>
          </a:ln>
        </p:spPr>
      </p:sp>
      <p:sp>
        <p:nvSpPr>
          <p:cNvPr id="126979"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a:xfrm>
            <a:off x="385763" y="687388"/>
            <a:ext cx="6091237" cy="3427412"/>
          </a:xfrm>
          <a:ln>
            <a:solidFill>
              <a:srgbClr val="000000">
                <a:alpha val="100000"/>
              </a:srgbClr>
            </a:solidFill>
            <a:miter lim="800000"/>
          </a:ln>
        </p:spPr>
      </p:sp>
      <p:sp>
        <p:nvSpPr>
          <p:cNvPr id="77827" name="Rectangle 3"/>
          <p:cNvSpPr>
            <a:spLocks noGrp="1"/>
          </p:cNvSpPr>
          <p:nvPr>
            <p:ph type="body" idx="1"/>
          </p:nvPr>
        </p:nvSpPr>
        <p:spPr>
          <a:xfrm>
            <a:off x="914400" y="4343400"/>
            <a:ext cx="5029200" cy="4113213"/>
          </a:xfrm>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a:xfrm>
            <a:off x="385763" y="687388"/>
            <a:ext cx="6091237" cy="3427412"/>
          </a:xfrm>
          <a:ln>
            <a:solidFill>
              <a:srgbClr val="000000">
                <a:alpha val="100000"/>
              </a:srgbClr>
            </a:solidFill>
            <a:miter lim="800000"/>
          </a:ln>
        </p:spPr>
      </p:sp>
      <p:sp>
        <p:nvSpPr>
          <p:cNvPr id="78851" name="Rectangle 3"/>
          <p:cNvSpPr>
            <a:spLocks noGrp="1"/>
          </p:cNvSpPr>
          <p:nvPr>
            <p:ph type="body" idx="1"/>
          </p:nvPr>
        </p:nvSpPr>
        <p:spPr>
          <a:xfrm>
            <a:off x="914400" y="4343400"/>
            <a:ext cx="5029200" cy="4113213"/>
          </a:xfrm>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a:xfrm>
            <a:off x="385763" y="687388"/>
            <a:ext cx="6091237" cy="3427412"/>
          </a:xfrm>
          <a:ln>
            <a:solidFill>
              <a:srgbClr val="000000">
                <a:alpha val="100000"/>
              </a:srgbClr>
            </a:solidFill>
            <a:miter lim="800000"/>
          </a:ln>
        </p:spPr>
      </p:sp>
      <p:sp>
        <p:nvSpPr>
          <p:cNvPr id="79875" name="Rectangle 3"/>
          <p:cNvSpPr>
            <a:spLocks noGrp="1"/>
          </p:cNvSpPr>
          <p:nvPr>
            <p:ph type="body" idx="1"/>
          </p:nvPr>
        </p:nvSpPr>
        <p:spPr>
          <a:xfrm>
            <a:off x="914400" y="4343400"/>
            <a:ext cx="5029200" cy="4113213"/>
          </a:xfrm>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zh-CN" sz="1200" dirty="0">
                <a:solidFill>
                  <a:srgbClr val="000000"/>
                </a:solidFill>
                <a:latin typeface="Arial" panose="020B0604020202020204" pitchFamily="34" charset="0"/>
              </a:rPr>
              <a:t>12</a:t>
            </a:fld>
            <a:endParaRPr lang="en-US" altLang="zh-CN" sz="1200" dirty="0">
              <a:solidFill>
                <a:srgbClr val="000000"/>
              </a:solidFill>
              <a:latin typeface="Arial" panose="020B0604020202020204" pitchFamily="34" charset="0"/>
            </a:endParaRPr>
          </a:p>
        </p:txBody>
      </p:sp>
      <p:sp>
        <p:nvSpPr>
          <p:cNvPr id="80899" name="Rectangle 2"/>
          <p:cNvSpPr>
            <a:spLocks noGrp="1" noRot="1" noChangeAspect="1" noTextEdit="1"/>
          </p:cNvSpPr>
          <p:nvPr>
            <p:ph type="sldImg"/>
          </p:nvPr>
        </p:nvSpPr>
        <p:spPr>
          <a:ln>
            <a:solidFill>
              <a:srgbClr val="000000">
                <a:alpha val="100000"/>
              </a:srgbClr>
            </a:solidFill>
            <a:miter lim="800000"/>
          </a:ln>
        </p:spPr>
      </p:sp>
      <p:sp>
        <p:nvSpPr>
          <p:cNvPr id="80900" name="Rectangle 3"/>
          <p:cNvSpPr>
            <a:spLocks noGrp="1"/>
          </p:cNvSpPr>
          <p:nvPr>
            <p:ph type="body" idx="1"/>
          </p:nvPr>
        </p:nvSpPr>
        <p:spPr>
          <a:noFill/>
          <a:ln>
            <a:noFill/>
          </a:ln>
        </p:spPr>
        <p:txBody>
          <a:bodyPr wrap="square" lIns="91440" tIns="45720" rIns="91440" bIns="45720" anchor="t" anchorCtr="0"/>
          <a:lstStyle/>
          <a:p>
            <a:pPr lvl="0"/>
            <a:endParaRPr lang="zh-CN" altLang="zh-CN"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3079"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7329488" y="3659188"/>
            <a:ext cx="2005013"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EFD6F6-2F20-4B1A-A667-B95C1338A7FC}" type="datetime5">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409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410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04B94D4-3327-4F58-A3B8-90275E9317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5122"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5128"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04B94D4-3327-4F58-A3B8-90275E9317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bg>
      <p:bgPr>
        <a:solidFill>
          <a:schemeClr val="bg1"/>
        </a:solidFill>
        <a:effectLst/>
      </p:bgPr>
    </p:bg>
    <p:spTree>
      <p:nvGrpSpPr>
        <p:cNvPr id="1" name=""/>
        <p:cNvGrpSpPr/>
        <p:nvPr/>
      </p:nvGrpSpPr>
      <p:grpSpPr>
        <a:xfrm>
          <a:off x="0" y="0"/>
          <a:ext cx="0" cy="0"/>
          <a:chOff x="0" y="0"/>
          <a:chExt cx="0" cy="0"/>
        </a:xfrm>
      </p:grpSpPr>
      <p:sp>
        <p:nvSpPr>
          <p:cNvPr id="7" name="AutoShape 22"/>
          <p:cNvSpPr>
            <a:spLocks noChangeArrowheads="1"/>
          </p:cNvSpPr>
          <p:nvPr/>
        </p:nvSpPr>
        <p:spPr bwMode="auto">
          <a:xfrm>
            <a:off x="9745663" y="657225"/>
            <a:ext cx="1919288" cy="17463"/>
          </a:xfrm>
          <a:prstGeom prst="roundRect">
            <a:avLst>
              <a:gd name="adj" fmla="val 35898"/>
            </a:avLst>
          </a:prstGeom>
          <a:solidFill>
            <a:srgbClr val="F5A000"/>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AutoShape 23"/>
          <p:cNvSpPr>
            <a:spLocks noChangeArrowheads="1"/>
          </p:cNvSpPr>
          <p:nvPr/>
        </p:nvSpPr>
        <p:spPr bwMode="auto">
          <a:xfrm>
            <a:off x="528638" y="657225"/>
            <a:ext cx="9121775" cy="17463"/>
          </a:xfrm>
          <a:prstGeom prst="roundRect">
            <a:avLst>
              <a:gd name="adj" fmla="val 50000"/>
            </a:avLst>
          </a:prstGeom>
          <a:solidFill>
            <a:srgbClr val="031D89"/>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 name="Rectangle 12"/>
          <p:cNvSpPr>
            <a:spLocks noChangeArrowheads="1"/>
          </p:cNvSpPr>
          <p:nvPr/>
        </p:nvSpPr>
        <p:spPr bwMode="auto">
          <a:xfrm>
            <a:off x="10572750" y="6484938"/>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lgn="ctr" eaLnBrk="1" hangingPunct="1">
              <a:buNone/>
            </a:pPr>
            <a:r>
              <a:rPr lang="en-US" altLang="zh-CN" sz="1000" dirty="0">
                <a:solidFill>
                  <a:srgbClr val="7F7F7F"/>
                </a:solidFill>
                <a:latin typeface="Arial" panose="020B0604020202020204" pitchFamily="34" charset="0"/>
                <a:ea typeface="黑体" panose="02010609060101010101" pitchFamily="49" charset="-122"/>
              </a:rPr>
              <a:t> </a:t>
            </a:r>
            <a:fld id="{9A0DB2DC-4C9A-4742-B13C-FB6460FD3503}" type="slidenum">
              <a:rPr lang="en-US" altLang="zh-CN" sz="1000" dirty="0">
                <a:solidFill>
                  <a:srgbClr val="7F7F7F"/>
                </a:solidFill>
                <a:latin typeface="Arial" panose="020B0604020202020204" pitchFamily="34" charset="0"/>
                <a:ea typeface="黑体" panose="02010609060101010101" pitchFamily="49" charset="-122"/>
              </a:rPr>
              <a:t>‹#›</a:t>
            </a:fld>
            <a:endParaRPr lang="en-US" altLang="zh-CN" sz="1000" dirty="0">
              <a:solidFill>
                <a:srgbClr val="7F7F7F"/>
              </a:solidFill>
              <a:latin typeface="Arial" panose="020B0604020202020204" pitchFamily="34" charset="0"/>
              <a:ea typeface="黑体" panose="02010609060101010101" pitchFamily="49" charset="-122"/>
            </a:endParaRPr>
          </a:p>
        </p:txBody>
      </p:sp>
      <p:cxnSp>
        <p:nvCxnSpPr>
          <p:cNvPr id="11" name="直接连接符 10"/>
          <p:cNvCxnSpPr/>
          <p:nvPr/>
        </p:nvCxnSpPr>
        <p:spPr>
          <a:xfrm>
            <a:off x="3333750" y="6642100"/>
            <a:ext cx="7334250"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114088" y="6629400"/>
            <a:ext cx="527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151" name="图片 13" descr="泰迪logo无底色.png"/>
          <p:cNvPicPr>
            <a:picLocks noChangeAspect="1"/>
          </p:cNvPicPr>
          <p:nvPr userDrawn="1"/>
        </p:nvPicPr>
        <p:blipFill>
          <a:blip r:embed="rId2"/>
          <a:stretch>
            <a:fillRect/>
          </a:stretch>
        </p:blipFill>
        <p:spPr>
          <a:xfrm>
            <a:off x="239713" y="6478588"/>
            <a:ext cx="1525587" cy="292100"/>
          </a:xfrm>
          <a:prstGeom prst="rect">
            <a:avLst/>
          </a:prstGeom>
          <a:noFill/>
          <a:ln w="9525">
            <a:noFill/>
          </a:ln>
        </p:spPr>
      </p:pic>
      <p:sp>
        <p:nvSpPr>
          <p:cNvPr id="16" name="矩形 15"/>
          <p:cNvSpPr>
            <a:spLocks noChangeArrowheads="1"/>
          </p:cNvSpPr>
          <p:nvPr/>
        </p:nvSpPr>
        <p:spPr bwMode="auto">
          <a:xfrm>
            <a:off x="1890713" y="6462713"/>
            <a:ext cx="10810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600"/>
              </a:spcBef>
              <a:spcAft>
                <a:spcPct val="0"/>
              </a:spcAft>
              <a:buClrTx/>
              <a:buSzTx/>
              <a:buFontTx/>
              <a:buNone/>
              <a:defRPr/>
            </a:pPr>
            <a:r>
              <a:rPr kumimoji="0" lang="zh-CN" altLang="en-US" sz="10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0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7" name="直接连接符 16"/>
          <p:cNvCxnSpPr/>
          <p:nvPr/>
        </p:nvCxnSpPr>
        <p:spPr>
          <a:xfrm rot="5400000">
            <a:off x="1812131" y="6622256"/>
            <a:ext cx="179388" cy="31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90459" y="154379"/>
            <a:ext cx="11090159" cy="432048"/>
          </a:xfrm>
        </p:spPr>
        <p:txBody>
          <a:bodyPr>
            <a:noAutofit/>
          </a:bodyPr>
          <a:lstStyle>
            <a:lvl1pPr algn="l">
              <a:defRPr sz="2200" b="1">
                <a:latin typeface="Arial" panose="020B0604020202020204" pitchFamily="34" charset="0"/>
                <a:ea typeface="微软雅黑" panose="020B0503020204020204" pitchFamily="34" charset="-122"/>
                <a:cs typeface="Arial" panose="020B0604020202020204" pitchFamily="34" charset="0"/>
              </a:defRPr>
            </a:lvl1pPr>
          </a:lstStyle>
          <a:p>
            <a:r>
              <a:rPr lang="zh-CN" altLang="en-US" dirty="0"/>
              <a:t>单击此处编辑母版标题样式</a:t>
            </a:r>
          </a:p>
        </p:txBody>
      </p:sp>
      <p:sp>
        <p:nvSpPr>
          <p:cNvPr id="3" name="内容占位符 2"/>
          <p:cNvSpPr>
            <a:spLocks noGrp="1"/>
          </p:cNvSpPr>
          <p:nvPr>
            <p:ph idx="1"/>
          </p:nvPr>
        </p:nvSpPr>
        <p:spPr>
          <a:xfrm>
            <a:off x="527052" y="775246"/>
            <a:ext cx="11107601" cy="1285603"/>
          </a:xfrm>
        </p:spPr>
        <p:txBody>
          <a:bodyPr>
            <a:noAutofit/>
          </a:bodyPr>
          <a:lstStyle>
            <a:lvl1pPr>
              <a:buClr>
                <a:srgbClr val="032089"/>
              </a:buClr>
              <a:buFont typeface="Wingdings" panose="05000000000000000000" pitchFamily="2" charset="2"/>
              <a:buChar char="n"/>
              <a:defRPr sz="1600" b="0">
                <a:latin typeface="微软雅黑" panose="020B0503020204020204" pitchFamily="34" charset="-122"/>
                <a:ea typeface="微软雅黑" panose="020B0503020204020204" pitchFamily="34" charset="-122"/>
              </a:defRPr>
            </a:lvl1pPr>
            <a:lvl2pPr>
              <a:buClr>
                <a:srgbClr val="032089"/>
              </a:buClr>
              <a:buFont typeface="Wingdings" panose="05000000000000000000" pitchFamily="2" charset="2"/>
              <a:buChar char="l"/>
              <a:defRPr sz="1600" b="0">
                <a:latin typeface="微软雅黑" panose="020B0503020204020204" pitchFamily="34" charset="-122"/>
                <a:ea typeface="微软雅黑" panose="020B0503020204020204" pitchFamily="34" charset="-122"/>
              </a:defRPr>
            </a:lvl2pPr>
            <a:lvl3pPr>
              <a:defRPr sz="1600" b="0">
                <a:latin typeface="微软雅黑" panose="020B0503020204020204" pitchFamily="34" charset="-122"/>
                <a:ea typeface="微软雅黑" panose="020B0503020204020204" pitchFamily="34" charset="-122"/>
              </a:defRPr>
            </a:lvl3pPr>
            <a:lvl4pPr>
              <a:defRPr sz="1600" b="0">
                <a:latin typeface="微软雅黑" panose="020B0503020204020204" pitchFamily="34" charset="-122"/>
                <a:ea typeface="微软雅黑" panose="020B0503020204020204" pitchFamily="34" charset="-122"/>
              </a:defRPr>
            </a:lvl4pPr>
            <a:lvl5pPr>
              <a:defRPr sz="16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04B94D4-3327-4F58-A3B8-90275E9317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7175"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a:solidFill>
                  <a:srgbClr val="FFFFFF"/>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DDD4A86-FA7A-454C-B3BF-EC3E7A99A2DC}" type="datetimeFigureOut">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8194"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8200"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62DFE5A-0AD1-49D6-ACFC-3FB33D25FE28}"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921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922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62DFE5A-0AD1-49D6-ACFC-3FB33D25FE28}"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sp>
        <p:nvSpPr>
          <p:cNvPr id="9" name="Title 1"/>
          <p:cNvSpPr txBox="1"/>
          <p:nvPr/>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Thank you!</a:t>
            </a:r>
            <a:endParaRPr kumimoji="0" lang="zh-CN" altLang="en-US"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pic>
        <p:nvPicPr>
          <p:cNvPr id="10" name="图片 9"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2" name="直接连接符 11"/>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10248"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pic>
        <p:nvPicPr>
          <p:cNvPr id="10249" name="图片 16"/>
          <p:cNvPicPr>
            <a:picLocks noChangeAspect="1"/>
          </p:cNvPicPr>
          <p:nvPr userDrawn="1"/>
        </p:nvPicPr>
        <p:blipFill>
          <a:blip r:embed="rId4"/>
          <a:stretch>
            <a:fillRect/>
          </a:stretch>
        </p:blipFill>
        <p:spPr>
          <a:xfrm>
            <a:off x="9940925" y="4724400"/>
            <a:ext cx="1874838" cy="187483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62DFE5A-0AD1-49D6-ACFC-3FB33D25FE28}"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04B94D4-3327-4F58-A3B8-90275E9317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62DFE5A-0AD1-49D6-ACFC-3FB33D25FE28}"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11.xml"/><Relationship Id="rId1" Type="http://schemas.openxmlformats.org/officeDocument/2006/relationships/slideLayout" Target="../slideLayouts/slideLayout3.xml"/><Relationship Id="rId4" Type="http://schemas.openxmlformats.org/officeDocument/2006/relationships/slide" Target="slide5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54.xml"/><Relationship Id="rId1" Type="http://schemas.openxmlformats.org/officeDocument/2006/relationships/slideLayout" Target="../slideLayouts/slideLayout8.xml"/><Relationship Id="rId4" Type="http://schemas.openxmlformats.org/officeDocument/2006/relationships/hyperlink" Target="http://www.tipdm.com/pxdt/index.j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4"/>
          <p:cNvSpPr>
            <a:spLocks noGrp="1"/>
          </p:cNvSpPr>
          <p:nvPr>
            <p:ph type="title"/>
          </p:nvPr>
        </p:nvSpPr>
        <p:spPr>
          <a:xfrm>
            <a:off x="5272088" y="2706688"/>
            <a:ext cx="6543675" cy="692150"/>
          </a:xfrm>
          <a:ln/>
        </p:spPr>
        <p:txBody>
          <a:bodyPr vert="horz" wrap="square" lIns="91440" tIns="45720" rIns="91440" bIns="45720" anchor="ctr" anchorCtr="0"/>
          <a:lstStyle/>
          <a:p>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第</a:t>
            </a:r>
            <a:r>
              <a:rPr kumimoji="1" lang="en-US" altLang="zh-CN" b="0" dirty="0">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章 </a:t>
            </a:r>
            <a:r>
              <a:rPr kumimoji="1" lang="en-US" altLang="zh-CN" b="0"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数据分析简介</a:t>
            </a:r>
            <a:endParaRPr kumimoji="1" lang="zh-CN" altLang="en-US" b="0"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1267" name="文本框 2"/>
          <p:cNvSpPr txBox="1"/>
          <p:nvPr/>
        </p:nvSpPr>
        <p:spPr>
          <a:xfrm>
            <a:off x="7297738" y="3541713"/>
            <a:ext cx="2374900" cy="461962"/>
          </a:xfrm>
          <a:prstGeom prst="rect">
            <a:avLst/>
          </a:prstGeom>
          <a:noFill/>
          <a:ln w="9525">
            <a:noFill/>
          </a:ln>
        </p:spPr>
        <p:txBody>
          <a:bodyPr>
            <a:spAutoFit/>
          </a:bodyPr>
          <a:lstStyle/>
          <a:p>
            <a:pPr algn="ctr" eaLnBrk="1" hangingPunct="1">
              <a:buNone/>
            </a:pPr>
            <a:fld id="{BB962C8B-B14F-4D97-AF65-F5344CB8AC3E}" type="datetime5">
              <a:rPr lang="zh-CN" altLang="en-US" sz="2400" b="1" dirty="0">
                <a:solidFill>
                  <a:schemeClr val="bg1"/>
                </a:solidFill>
                <a:latin typeface="Times New Roman" panose="02020603050405020304" pitchFamily="18" charset="0"/>
                <a:ea typeface="黑体" panose="02010609060101010101" pitchFamily="49" charset="-122"/>
              </a:rPr>
              <a:t>2021/4/30</a:t>
            </a:fld>
            <a:endParaRPr lang="zh-CN" altLang="en-US" sz="2400" b="1"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搭建</a:t>
            </a: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开发平台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0483" name="Text Box 6"/>
          <p:cNvSpPr txBox="1"/>
          <p:nvPr/>
        </p:nvSpPr>
        <p:spPr>
          <a:xfrm>
            <a:off x="527050" y="946150"/>
            <a:ext cx="11239500" cy="554038"/>
          </a:xfrm>
          <a:prstGeom prst="rect">
            <a:avLst/>
          </a:prstGeom>
          <a:noFill/>
          <a:ln w="9525">
            <a:noFill/>
          </a:ln>
        </p:spPr>
        <p:txBody>
          <a:bodyPr lIns="0" tIns="0" rIns="0" bIns="0">
            <a:spAutoFit/>
          </a:bodyPr>
          <a:lstStyle/>
          <a:p>
            <a:pPr>
              <a:lnSpc>
                <a:spcPct val="150000"/>
              </a:lnSpc>
              <a:spcBef>
                <a:spcPct val="20000"/>
              </a:spcBef>
              <a:buClr>
                <a:schemeClr val="hlink"/>
              </a:buClr>
            </a:pPr>
            <a:r>
              <a:rPr lang="en-US" altLang="zh-CN" sz="2400" dirty="0">
                <a:solidFill>
                  <a:srgbClr val="000000"/>
                </a:solidFill>
                <a:latin typeface="微软雅黑" panose="020B0503020204020204" pitchFamily="34" charset="-122"/>
                <a:ea typeface="微软雅黑" panose="020B0503020204020204" pitchFamily="34" charset="-122"/>
              </a:rPr>
              <a:t>Python</a:t>
            </a:r>
            <a:r>
              <a:rPr lang="zh-CN" altLang="en-US" sz="2400" dirty="0">
                <a:solidFill>
                  <a:srgbClr val="000000"/>
                </a:solidFill>
                <a:latin typeface="微软雅黑" panose="020B0503020204020204" pitchFamily="34" charset="-122"/>
                <a:ea typeface="微软雅黑" panose="020B0503020204020204" pitchFamily="34" charset="-122"/>
              </a:rPr>
              <a:t>启动界面</a:t>
            </a:r>
            <a:endParaRPr lang="en-US" altLang="zh-CN" sz="2400" dirty="0">
              <a:solidFill>
                <a:srgbClr val="000000"/>
              </a:solidFill>
              <a:latin typeface="微软雅黑" panose="020B0503020204020204" pitchFamily="34" charset="-122"/>
              <a:ea typeface="微软雅黑" panose="020B0503020204020204" pitchFamily="34" charset="-122"/>
            </a:endParaRPr>
          </a:p>
        </p:txBody>
      </p:sp>
      <p:pic>
        <p:nvPicPr>
          <p:cNvPr id="20484" name="图片 4"/>
          <p:cNvPicPr>
            <a:picLocks noChangeAspect="1"/>
          </p:cNvPicPr>
          <p:nvPr/>
        </p:nvPicPr>
        <p:blipFill>
          <a:blip r:embed="rId3"/>
          <a:stretch>
            <a:fillRect/>
          </a:stretch>
        </p:blipFill>
        <p:spPr>
          <a:xfrm>
            <a:off x="2624138" y="1617663"/>
            <a:ext cx="6943725" cy="4633912"/>
          </a:xfrm>
          <a:prstGeom prst="rect">
            <a:avLst/>
          </a:prstGeom>
          <a:noFill/>
          <a:ln w="9525">
            <a:noFill/>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9479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使用入门</a:t>
            </a:r>
          </a:p>
        </p:txBody>
      </p:sp>
      <p:sp>
        <p:nvSpPr>
          <p:cNvPr id="2151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搭建</a:t>
            </a: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Python</a:t>
            </a: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开发平台</a:t>
            </a:r>
          </a:p>
        </p:txBody>
      </p:sp>
      <p:sp>
        <p:nvSpPr>
          <p:cNvPr id="15"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数据分析工具</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小结</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22531"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运行方式</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2532" name="Text Box 6"/>
          <p:cNvSpPr txBox="1"/>
          <p:nvPr/>
        </p:nvSpPr>
        <p:spPr>
          <a:xfrm>
            <a:off x="381000" y="1000125"/>
            <a:ext cx="11239500" cy="1524000"/>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运行</a:t>
            </a: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代码有两种方式，一种方式是启动</a:t>
            </a: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，然后在命令窗口下直接输入相应的命令；另外就是将完整的代码写成</a:t>
            </a:r>
            <a:r>
              <a:rPr lang="en-US" altLang="zh-CN" sz="2200" dirty="0">
                <a:solidFill>
                  <a:srgbClr val="000000"/>
                </a:solidFill>
                <a:latin typeface="微软雅黑" panose="020B0503020204020204" pitchFamily="34" charset="-122"/>
                <a:ea typeface="微软雅黑" panose="020B0503020204020204" pitchFamily="34" charset="-122"/>
              </a:rPr>
              <a:t>.py</a:t>
            </a:r>
            <a:r>
              <a:rPr lang="zh-CN" altLang="en-US" sz="2200" dirty="0">
                <a:solidFill>
                  <a:srgbClr val="000000"/>
                </a:solidFill>
                <a:latin typeface="微软雅黑" panose="020B0503020204020204" pitchFamily="34" charset="-122"/>
                <a:ea typeface="微软雅黑" panose="020B0503020204020204" pitchFamily="34" charset="-122"/>
              </a:rPr>
              <a:t>脚本，如</a:t>
            </a:r>
            <a:r>
              <a:rPr lang="en-US" altLang="zh-CN" sz="2200" dirty="0">
                <a:solidFill>
                  <a:srgbClr val="000000"/>
                </a:solidFill>
                <a:latin typeface="微软雅黑" panose="020B0503020204020204" pitchFamily="34" charset="-122"/>
                <a:ea typeface="微软雅黑" panose="020B0503020204020204" pitchFamily="34" charset="-122"/>
              </a:rPr>
              <a:t>hello.py</a:t>
            </a:r>
            <a:r>
              <a:rPr lang="zh-CN" altLang="en-US" sz="2200" dirty="0">
                <a:solidFill>
                  <a:srgbClr val="000000"/>
                </a:solidFill>
                <a:latin typeface="微软雅黑" panose="020B0503020204020204" pitchFamily="34" charset="-122"/>
                <a:ea typeface="微软雅黑" panose="020B0503020204020204" pitchFamily="34" charset="-122"/>
              </a:rPr>
              <a:t>，然后通过</a:t>
            </a:r>
            <a:r>
              <a:rPr lang="en-US" altLang="zh-CN" sz="2200" dirty="0">
                <a:solidFill>
                  <a:srgbClr val="000000"/>
                </a:solidFill>
                <a:latin typeface="微软雅黑" panose="020B0503020204020204" pitchFamily="34" charset="-122"/>
                <a:ea typeface="微软雅黑" panose="020B0503020204020204" pitchFamily="34" charset="-122"/>
              </a:rPr>
              <a:t>python hello.py</a:t>
            </a:r>
            <a:r>
              <a:rPr lang="zh-CN" altLang="en-US" sz="2200" dirty="0">
                <a:solidFill>
                  <a:srgbClr val="000000"/>
                </a:solidFill>
                <a:latin typeface="微软雅黑" panose="020B0503020204020204" pitchFamily="34" charset="-122"/>
                <a:ea typeface="微软雅黑" panose="020B0503020204020204" pitchFamily="34" charset="-122"/>
              </a:rPr>
              <a:t>执行。</a:t>
            </a:r>
          </a:p>
        </p:txBody>
      </p:sp>
      <p:pic>
        <p:nvPicPr>
          <p:cNvPr id="22533" name="图片 5"/>
          <p:cNvPicPr>
            <a:picLocks noChangeAspect="1"/>
          </p:cNvPicPr>
          <p:nvPr/>
        </p:nvPicPr>
        <p:blipFill>
          <a:blip r:embed="rId3"/>
          <a:stretch>
            <a:fillRect/>
          </a:stretch>
        </p:blipFill>
        <p:spPr>
          <a:xfrm>
            <a:off x="3138488" y="2171700"/>
            <a:ext cx="6110287" cy="4195763"/>
          </a:xfrm>
          <a:prstGeom prst="rect">
            <a:avLst/>
          </a:prstGeom>
          <a:noFill/>
          <a:ln w="9525">
            <a:no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23555"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基本命令</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1000125"/>
            <a:ext cx="112395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基本运算</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认识</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的第一步，是可以把它当作一个方便的计算器来看待。</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pt-BR"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 = 2</a:t>
            </a: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pt-BR"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 * 2</a:t>
            </a: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pt-BR"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 ** 2</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以上是</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几个基本的运算，第一个是赋值运算，第二是乘法，最后是一个是幂（即</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a2</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），这些基本上是所有编程语言通用的。</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不过</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支持多重赋值：</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pt-BR"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 b, c = 2, 3, 4</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animEffect transition="in" filter="fade">
                                      <p:cBhvr>
                                        <p:cTn id="19" dur="1000"/>
                                        <p:tgtEl>
                                          <p:spTgt spid="26628">
                                            <p:txEl>
                                              <p:pRg st="3" end="3"/>
                                            </p:txEl>
                                          </p:spTgt>
                                        </p:tgtEl>
                                      </p:cBhvr>
                                    </p:animEffect>
                                    <p:anim calcmode="lin" valueType="num">
                                      <p:cBhvr>
                                        <p:cTn id="20" dur="10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6628">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6628">
                                            <p:txEl>
                                              <p:pRg st="4" end="4"/>
                                            </p:txEl>
                                          </p:spTgt>
                                        </p:tgtEl>
                                        <p:attrNameLst>
                                          <p:attrName>style.visibility</p:attrName>
                                        </p:attrNameLst>
                                      </p:cBhvr>
                                      <p:to>
                                        <p:strVal val="visible"/>
                                      </p:to>
                                    </p:set>
                                    <p:animEffect transition="in" filter="fade">
                                      <p:cBhvr>
                                        <p:cTn id="24" dur="1000"/>
                                        <p:tgtEl>
                                          <p:spTgt spid="26628">
                                            <p:txEl>
                                              <p:pRg st="4" end="4"/>
                                            </p:txEl>
                                          </p:spTgt>
                                        </p:tgtEl>
                                      </p:cBhvr>
                                    </p:animEffect>
                                    <p:anim calcmode="lin" valueType="num">
                                      <p:cBhvr>
                                        <p:cTn id="25" dur="10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66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6628">
                                            <p:txEl>
                                              <p:pRg st="5" end="5"/>
                                            </p:txEl>
                                          </p:spTgt>
                                        </p:tgtEl>
                                        <p:attrNameLst>
                                          <p:attrName>style.visibility</p:attrName>
                                        </p:attrNameLst>
                                      </p:cBhvr>
                                      <p:to>
                                        <p:strVal val="visible"/>
                                      </p:to>
                                    </p:set>
                                    <p:animEffect transition="in" filter="fade">
                                      <p:cBhvr>
                                        <p:cTn id="31" dur="1000"/>
                                        <p:tgtEl>
                                          <p:spTgt spid="26628">
                                            <p:txEl>
                                              <p:pRg st="5" end="5"/>
                                            </p:txEl>
                                          </p:spTgt>
                                        </p:tgtEl>
                                      </p:cBhvr>
                                    </p:animEffect>
                                    <p:anim calcmode="lin" valueType="num">
                                      <p:cBhvr>
                                        <p:cTn id="32" dur="10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2662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6628">
                                            <p:txEl>
                                              <p:pRg st="6" end="6"/>
                                            </p:txEl>
                                          </p:spTgt>
                                        </p:tgtEl>
                                        <p:attrNameLst>
                                          <p:attrName>style.visibility</p:attrName>
                                        </p:attrNameLst>
                                      </p:cBhvr>
                                      <p:to>
                                        <p:strVal val="visible"/>
                                      </p:to>
                                    </p:set>
                                    <p:animEffect transition="in" filter="fade">
                                      <p:cBhvr>
                                        <p:cTn id="38" dur="1000"/>
                                        <p:tgtEl>
                                          <p:spTgt spid="26628">
                                            <p:txEl>
                                              <p:pRg st="6" end="6"/>
                                            </p:txEl>
                                          </p:spTgt>
                                        </p:tgtEl>
                                      </p:cBhvr>
                                    </p:animEffect>
                                    <p:anim calcmode="lin" valueType="num">
                                      <p:cBhvr>
                                        <p:cTn id="39" dur="10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2662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6628">
                                            <p:txEl>
                                              <p:pRg st="7" end="7"/>
                                            </p:txEl>
                                          </p:spTgt>
                                        </p:tgtEl>
                                        <p:attrNameLst>
                                          <p:attrName>style.visibility</p:attrName>
                                        </p:attrNameLst>
                                      </p:cBhvr>
                                      <p:to>
                                        <p:strVal val="visible"/>
                                      </p:to>
                                    </p:set>
                                    <p:animEffect transition="in" filter="fade">
                                      <p:cBhvr>
                                        <p:cTn id="45" dur="1000"/>
                                        <p:tgtEl>
                                          <p:spTgt spid="26628">
                                            <p:txEl>
                                              <p:pRg st="7" end="7"/>
                                            </p:txEl>
                                          </p:spTgt>
                                        </p:tgtEl>
                                      </p:cBhvr>
                                    </p:animEffect>
                                    <p:anim calcmode="lin" valueType="num">
                                      <p:cBhvr>
                                        <p:cTn id="46" dur="1000" fill="hold"/>
                                        <p:tgtEl>
                                          <p:spTgt spid="26628">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2662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2457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基本命令</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1000125"/>
            <a:ext cx="11239500"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基本运算</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不过</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支持多重赋值：</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pt-BR"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 b, c = 2, 3, 4</a:t>
            </a: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这句命令相当于：</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pt-BR"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 = 2</a:t>
            </a: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pt-BR"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b = 3</a:t>
            </a: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pt-BR"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c = 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3" end="3"/>
                                            </p:txEl>
                                          </p:spTgt>
                                        </p:tgtEl>
                                        <p:attrNameLst>
                                          <p:attrName>style.visibility</p:attrName>
                                        </p:attrNameLst>
                                      </p:cBhvr>
                                      <p:to>
                                        <p:strVal val="visible"/>
                                      </p:to>
                                    </p:set>
                                    <p:animEffect transition="in" filter="fade">
                                      <p:cBhvr>
                                        <p:cTn id="21" dur="1000"/>
                                        <p:tgtEl>
                                          <p:spTgt spid="26628">
                                            <p:txEl>
                                              <p:pRg st="3" end="3"/>
                                            </p:txEl>
                                          </p:spTgt>
                                        </p:tgtEl>
                                      </p:cBhvr>
                                    </p:animEffect>
                                    <p:anim calcmode="lin" valueType="num">
                                      <p:cBhvr>
                                        <p:cTn id="22" dur="10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628">
                                            <p:txEl>
                                              <p:pRg st="4" end="4"/>
                                            </p:txEl>
                                          </p:spTgt>
                                        </p:tgtEl>
                                        <p:attrNameLst>
                                          <p:attrName>style.visibility</p:attrName>
                                        </p:attrNameLst>
                                      </p:cBhvr>
                                      <p:to>
                                        <p:strVal val="visible"/>
                                      </p:to>
                                    </p:set>
                                    <p:animEffect transition="in" filter="fade">
                                      <p:cBhvr>
                                        <p:cTn id="28" dur="1000"/>
                                        <p:tgtEl>
                                          <p:spTgt spid="26628">
                                            <p:txEl>
                                              <p:pRg st="4" end="4"/>
                                            </p:txEl>
                                          </p:spTgt>
                                        </p:tgtEl>
                                      </p:cBhvr>
                                    </p:animEffect>
                                    <p:anim calcmode="lin" valueType="num">
                                      <p:cBhvr>
                                        <p:cTn id="29" dur="10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6628">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6628">
                                            <p:txEl>
                                              <p:pRg st="5" end="5"/>
                                            </p:txEl>
                                          </p:spTgt>
                                        </p:tgtEl>
                                        <p:attrNameLst>
                                          <p:attrName>style.visibility</p:attrName>
                                        </p:attrNameLst>
                                      </p:cBhvr>
                                      <p:to>
                                        <p:strVal val="visible"/>
                                      </p:to>
                                    </p:set>
                                    <p:animEffect transition="in" filter="fade">
                                      <p:cBhvr>
                                        <p:cTn id="33" dur="1000"/>
                                        <p:tgtEl>
                                          <p:spTgt spid="26628">
                                            <p:txEl>
                                              <p:pRg st="5" end="5"/>
                                            </p:txEl>
                                          </p:spTgt>
                                        </p:tgtEl>
                                      </p:cBhvr>
                                    </p:animEffect>
                                    <p:anim calcmode="lin" valueType="num">
                                      <p:cBhvr>
                                        <p:cTn id="34" dur="10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26628">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6628">
                                            <p:txEl>
                                              <p:pRg st="6" end="6"/>
                                            </p:txEl>
                                          </p:spTgt>
                                        </p:tgtEl>
                                        <p:attrNameLst>
                                          <p:attrName>style.visibility</p:attrName>
                                        </p:attrNameLst>
                                      </p:cBhvr>
                                      <p:to>
                                        <p:strVal val="visible"/>
                                      </p:to>
                                    </p:set>
                                    <p:animEffect transition="in" filter="fade">
                                      <p:cBhvr>
                                        <p:cTn id="38" dur="1000"/>
                                        <p:tgtEl>
                                          <p:spTgt spid="26628">
                                            <p:txEl>
                                              <p:pRg st="6" end="6"/>
                                            </p:txEl>
                                          </p:spTgt>
                                        </p:tgtEl>
                                      </p:cBhvr>
                                    </p:animEffect>
                                    <p:anim calcmode="lin" valueType="num">
                                      <p:cBhvr>
                                        <p:cTn id="39" dur="10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2662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25603"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基本命令</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1000125"/>
            <a:ext cx="112395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基本运算</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支持对字符串的灵活操作：</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pic>
        <p:nvPicPr>
          <p:cNvPr id="123906" name="Picture 2"/>
          <p:cNvPicPr>
            <a:picLocks noChangeAspect="1"/>
          </p:cNvPicPr>
          <p:nvPr/>
        </p:nvPicPr>
        <p:blipFill>
          <a:blip r:embed="rId3"/>
          <a:stretch>
            <a:fillRect/>
          </a:stretch>
        </p:blipFill>
        <p:spPr>
          <a:xfrm>
            <a:off x="1390650" y="2420938"/>
            <a:ext cx="11993563" cy="10160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3906"/>
                                        </p:tgtEl>
                                        <p:attrNameLst>
                                          <p:attrName>style.visibility</p:attrName>
                                        </p:attrNameLst>
                                      </p:cBhvr>
                                      <p:to>
                                        <p:strVal val="visible"/>
                                      </p:to>
                                    </p:set>
                                    <p:animEffect transition="in" filter="fade">
                                      <p:cBhvr>
                                        <p:cTn id="14" dur="1000"/>
                                        <p:tgtEl>
                                          <p:spTgt spid="123906"/>
                                        </p:tgtEl>
                                      </p:cBhvr>
                                    </p:animEffect>
                                    <p:anim calcmode="lin" valueType="num">
                                      <p:cBhvr>
                                        <p:cTn id="15" dur="1000" fill="hold"/>
                                        <p:tgtEl>
                                          <p:spTgt spid="123906"/>
                                        </p:tgtEl>
                                        <p:attrNameLst>
                                          <p:attrName>ppt_x</p:attrName>
                                        </p:attrNameLst>
                                      </p:cBhvr>
                                      <p:tavLst>
                                        <p:tav tm="0">
                                          <p:val>
                                            <p:strVal val="#ppt_x"/>
                                          </p:val>
                                        </p:tav>
                                        <p:tav tm="100000">
                                          <p:val>
                                            <p:strVal val="#ppt_x"/>
                                          </p:val>
                                        </p:tav>
                                      </p:tavLst>
                                    </p:anim>
                                    <p:anim calcmode="lin" valueType="num">
                                      <p:cBhvr>
                                        <p:cTn id="16" dur="1000" fill="hold"/>
                                        <p:tgtEl>
                                          <p:spTgt spid="1239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26627"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基本命令</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1000125"/>
            <a:ext cx="11239500"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判断与循环</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判断和循环是所有编程语言的基本命令，</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的判断语句如下：</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需要特别指出的是，</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一般不用花括号</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，也没有</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end</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语句，它是用缩进对齐作为语句的层次标记。同一层次的缩进量要一一对应，否则报错。</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 name="表格 2"/>
          <p:cNvGraphicFramePr>
            <a:graphicFrameLocks noGrp="1"/>
          </p:cNvGraphicFramePr>
          <p:nvPr/>
        </p:nvGraphicFramePr>
        <p:xfrm>
          <a:off x="3170238" y="2214563"/>
          <a:ext cx="4951413" cy="1463675"/>
        </p:xfrm>
        <a:graphic>
          <a:graphicData uri="http://schemas.openxmlformats.org/drawingml/2006/table">
            <a:tbl>
              <a:tblPr firstRow="1" firstCol="1" bandRow="1"/>
              <a:tblGrid>
                <a:gridCol w="4951412">
                  <a:extLst>
                    <a:ext uri="{9D8B030D-6E8A-4147-A177-3AD203B41FA5}">
                      <a16:colId xmlns:a16="http://schemas.microsoft.com/office/drawing/2014/main" val="20000"/>
                    </a:ext>
                  </a:extLst>
                </a:gridCol>
              </a:tblGrid>
              <a:tr h="1463675">
                <a:tc>
                  <a:txBody>
                    <a:bodyPr/>
                    <a:lstStyle/>
                    <a:p>
                      <a:pPr algn="just">
                        <a:spcAft>
                          <a:spcPts val="0"/>
                        </a:spcAft>
                      </a:pPr>
                      <a:r>
                        <a:rPr lang="en-US" sz="1600" kern="100" dirty="0">
                          <a:effectLst/>
                          <a:latin typeface="Times New Roman" panose="02020603050405020304"/>
                          <a:ea typeface="宋体" panose="02010600030101010101" pitchFamily="2" charset="-122"/>
                          <a:cs typeface="Times New Roman" panose="02020603050405020304"/>
                        </a:rPr>
                        <a:t>if </a:t>
                      </a:r>
                      <a:r>
                        <a:rPr lang="zh-CN" sz="1600" kern="100" dirty="0">
                          <a:effectLst/>
                          <a:latin typeface="Times New Roman" panose="02020603050405020304"/>
                          <a:ea typeface="宋体" panose="02010600030101010101" pitchFamily="2" charset="-122"/>
                          <a:cs typeface="Times New Roman" panose="02020603050405020304"/>
                        </a:rPr>
                        <a:t>条件</a:t>
                      </a:r>
                      <a:r>
                        <a:rPr lang="en-US" sz="1600" kern="100" dirty="0">
                          <a:effectLst/>
                          <a:latin typeface="Times New Roman" panose="02020603050405020304"/>
                          <a:ea typeface="宋体" panose="02010600030101010101" pitchFamily="2" charset="-122"/>
                          <a:cs typeface="Times New Roman" panose="02020603050405020304"/>
                        </a:rPr>
                        <a:t>1:</a:t>
                      </a:r>
                      <a:endParaRPr lang="zh-CN" sz="16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600" kern="100" dirty="0">
                          <a:effectLst/>
                          <a:latin typeface="Times New Roman" panose="02020603050405020304"/>
                          <a:ea typeface="宋体" panose="02010600030101010101" pitchFamily="2" charset="-122"/>
                          <a:cs typeface="Times New Roman" panose="02020603050405020304"/>
                        </a:rPr>
                        <a:t>  </a:t>
                      </a:r>
                      <a:r>
                        <a:rPr lang="zh-CN" sz="1600" kern="100" dirty="0">
                          <a:effectLst/>
                          <a:latin typeface="Times New Roman" panose="02020603050405020304"/>
                          <a:ea typeface="宋体" panose="02010600030101010101" pitchFamily="2" charset="-122"/>
                          <a:cs typeface="Times New Roman" panose="02020603050405020304"/>
                        </a:rPr>
                        <a:t>语句</a:t>
                      </a:r>
                      <a:r>
                        <a:rPr lang="en-US" sz="1600" kern="100" dirty="0">
                          <a:effectLst/>
                          <a:latin typeface="Times New Roman" panose="02020603050405020304"/>
                          <a:ea typeface="宋体" panose="02010600030101010101" pitchFamily="2" charset="-122"/>
                          <a:cs typeface="Times New Roman" panose="02020603050405020304"/>
                        </a:rPr>
                        <a:t>2</a:t>
                      </a:r>
                      <a:endParaRPr lang="zh-CN" sz="16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600" kern="100" dirty="0" err="1">
                          <a:effectLst/>
                          <a:latin typeface="Times New Roman" panose="02020603050405020304"/>
                          <a:ea typeface="宋体" panose="02010600030101010101" pitchFamily="2" charset="-122"/>
                          <a:cs typeface="Times New Roman" panose="02020603050405020304"/>
                        </a:rPr>
                        <a:t>elif</a:t>
                      </a:r>
                      <a:r>
                        <a:rPr lang="en-US" sz="1600" kern="100" dirty="0">
                          <a:effectLst/>
                          <a:latin typeface="Times New Roman" panose="02020603050405020304"/>
                          <a:ea typeface="宋体" panose="02010600030101010101" pitchFamily="2" charset="-122"/>
                          <a:cs typeface="Times New Roman" panose="02020603050405020304"/>
                        </a:rPr>
                        <a:t> </a:t>
                      </a:r>
                      <a:r>
                        <a:rPr lang="zh-CN" sz="1600" kern="100" dirty="0">
                          <a:effectLst/>
                          <a:latin typeface="Times New Roman" panose="02020603050405020304"/>
                          <a:ea typeface="宋体" panose="02010600030101010101" pitchFamily="2" charset="-122"/>
                          <a:cs typeface="Times New Roman" panose="02020603050405020304"/>
                        </a:rPr>
                        <a:t>条件</a:t>
                      </a:r>
                      <a:r>
                        <a:rPr lang="en-US" sz="1600" kern="100" dirty="0">
                          <a:effectLst/>
                          <a:latin typeface="Times New Roman" panose="02020603050405020304"/>
                          <a:ea typeface="宋体" panose="02010600030101010101" pitchFamily="2" charset="-122"/>
                          <a:cs typeface="Times New Roman" panose="02020603050405020304"/>
                        </a:rPr>
                        <a:t>3:</a:t>
                      </a:r>
                      <a:endParaRPr lang="zh-CN" sz="16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600" kern="100" dirty="0">
                          <a:effectLst/>
                          <a:latin typeface="Times New Roman" panose="02020603050405020304"/>
                          <a:ea typeface="宋体" panose="02010600030101010101" pitchFamily="2" charset="-122"/>
                          <a:cs typeface="Times New Roman" panose="02020603050405020304"/>
                        </a:rPr>
                        <a:t>  </a:t>
                      </a:r>
                      <a:r>
                        <a:rPr lang="zh-CN" sz="1600" kern="100" dirty="0">
                          <a:effectLst/>
                          <a:latin typeface="Times New Roman" panose="02020603050405020304"/>
                          <a:ea typeface="宋体" panose="02010600030101010101" pitchFamily="2" charset="-122"/>
                          <a:cs typeface="Times New Roman" panose="02020603050405020304"/>
                        </a:rPr>
                        <a:t>语句</a:t>
                      </a:r>
                      <a:r>
                        <a:rPr lang="en-US" sz="1600" kern="100" dirty="0">
                          <a:effectLst/>
                          <a:latin typeface="Times New Roman" panose="02020603050405020304"/>
                          <a:ea typeface="宋体" panose="02010600030101010101" pitchFamily="2" charset="-122"/>
                          <a:cs typeface="Times New Roman" panose="02020603050405020304"/>
                        </a:rPr>
                        <a:t>4</a:t>
                      </a:r>
                      <a:endParaRPr lang="zh-CN" sz="16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600" kern="100" dirty="0">
                          <a:effectLst/>
                          <a:latin typeface="Times New Roman" panose="02020603050405020304"/>
                          <a:ea typeface="宋体" panose="02010600030101010101" pitchFamily="2" charset="-122"/>
                          <a:cs typeface="Times New Roman" panose="02020603050405020304"/>
                        </a:rPr>
                        <a:t>else:</a:t>
                      </a:r>
                      <a:endParaRPr lang="zh-CN" sz="16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600" kern="100" dirty="0">
                          <a:effectLst/>
                          <a:latin typeface="Times New Roman" panose="02020603050405020304"/>
                          <a:ea typeface="宋体" panose="02010600030101010101" pitchFamily="2" charset="-122"/>
                          <a:cs typeface="Times New Roman" panose="02020603050405020304"/>
                        </a:rPr>
                        <a:t>  </a:t>
                      </a:r>
                      <a:r>
                        <a:rPr lang="zh-CN" sz="1600" kern="100" dirty="0">
                          <a:effectLst/>
                          <a:latin typeface="Times New Roman" panose="02020603050405020304"/>
                          <a:ea typeface="宋体" panose="02010600030101010101" pitchFamily="2" charset="-122"/>
                          <a:cs typeface="Times New Roman" panose="02020603050405020304"/>
                        </a:rPr>
                        <a:t>语句</a:t>
                      </a:r>
                      <a:r>
                        <a:rPr lang="en-US" sz="1600" kern="100" dirty="0">
                          <a:effectLst/>
                          <a:latin typeface="Times New Roman" panose="02020603050405020304"/>
                          <a:ea typeface="宋体" panose="02010600030101010101" pitchFamily="2" charset="-122"/>
                          <a:cs typeface="Times New Roman" panose="02020603050405020304"/>
                        </a:rPr>
                        <a:t>5</a:t>
                      </a:r>
                      <a:endParaRPr lang="zh-CN" sz="1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5" end="5"/>
                                            </p:txEl>
                                          </p:spTgt>
                                        </p:tgtEl>
                                        <p:attrNameLst>
                                          <p:attrName>style.visibility</p:attrName>
                                        </p:attrNameLst>
                                      </p:cBhvr>
                                      <p:to>
                                        <p:strVal val="visible"/>
                                      </p:to>
                                    </p:set>
                                    <p:animEffect transition="in" filter="fade">
                                      <p:cBhvr>
                                        <p:cTn id="21" dur="1000"/>
                                        <p:tgtEl>
                                          <p:spTgt spid="26628">
                                            <p:txEl>
                                              <p:pRg st="5" end="5"/>
                                            </p:txEl>
                                          </p:spTgt>
                                        </p:tgtEl>
                                      </p:cBhvr>
                                    </p:animEffect>
                                    <p:anim calcmode="lin" valueType="num">
                                      <p:cBhvr>
                                        <p:cTn id="22" dur="10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27651"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基本命令</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1000125"/>
            <a:ext cx="112395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判断与循环</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的循环也相应地有</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for</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循环和</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while</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循环，如</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while</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循环：</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以及</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for</a:t>
            </a:r>
            <a:r>
              <a:rPr kumimoji="0" lang="zh-CN"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循环</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 name="表格 1"/>
          <p:cNvGraphicFramePr>
            <a:graphicFrameLocks noGrp="1"/>
          </p:cNvGraphicFramePr>
          <p:nvPr/>
        </p:nvGraphicFramePr>
        <p:xfrm>
          <a:off x="2544763" y="2133600"/>
          <a:ext cx="7215188" cy="1219200"/>
        </p:xfrm>
        <a:graphic>
          <a:graphicData uri="http://schemas.openxmlformats.org/drawingml/2006/table">
            <a:tbl>
              <a:tblPr firstRow="1" firstCol="1" bandRow="1"/>
              <a:tblGrid>
                <a:gridCol w="7215187">
                  <a:extLst>
                    <a:ext uri="{9D8B030D-6E8A-4147-A177-3AD203B41FA5}">
                      <a16:colId xmlns:a16="http://schemas.microsoft.com/office/drawing/2014/main" val="20000"/>
                    </a:ext>
                  </a:extLst>
                </a:gridCol>
              </a:tblGrid>
              <a:tr h="0">
                <a:tc>
                  <a:txBody>
                    <a:bodyPr/>
                    <a:lstStyle/>
                    <a:p>
                      <a:pPr algn="just">
                        <a:spcAft>
                          <a:spcPts val="0"/>
                        </a:spcAft>
                      </a:pPr>
                      <a:r>
                        <a:rPr lang="en-US" sz="1600" kern="100" dirty="0" err="1">
                          <a:effectLst/>
                          <a:latin typeface="Times New Roman" panose="02020603050405020304"/>
                          <a:ea typeface="宋体" panose="02010600030101010101" pitchFamily="2" charset="-122"/>
                          <a:cs typeface="Times New Roman" panose="02020603050405020304"/>
                        </a:rPr>
                        <a:t>s,k</a:t>
                      </a:r>
                      <a:r>
                        <a:rPr lang="en-US" sz="1600" kern="100" dirty="0">
                          <a:effectLst/>
                          <a:latin typeface="Times New Roman" panose="02020603050405020304"/>
                          <a:ea typeface="宋体" panose="02010600030101010101" pitchFamily="2" charset="-122"/>
                          <a:cs typeface="Times New Roman" panose="02020603050405020304"/>
                        </a:rPr>
                        <a:t> = 0</a:t>
                      </a:r>
                      <a:endParaRPr lang="zh-CN" sz="16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600" kern="100" dirty="0">
                          <a:effectLst/>
                          <a:latin typeface="Times New Roman" panose="02020603050405020304"/>
                          <a:ea typeface="宋体" panose="02010600030101010101" pitchFamily="2" charset="-122"/>
                          <a:cs typeface="Times New Roman" panose="02020603050405020304"/>
                        </a:rPr>
                        <a:t>while k &lt; 101: #</a:t>
                      </a:r>
                      <a:r>
                        <a:rPr lang="zh-CN" sz="1600" kern="100" dirty="0">
                          <a:effectLst/>
                          <a:latin typeface="Times New Roman" panose="02020603050405020304"/>
                          <a:ea typeface="宋体" panose="02010600030101010101" pitchFamily="2" charset="-122"/>
                          <a:cs typeface="Times New Roman" panose="02020603050405020304"/>
                        </a:rPr>
                        <a:t>该循环过程就是求</a:t>
                      </a:r>
                      <a:r>
                        <a:rPr lang="en-US" sz="1600" kern="100" dirty="0">
                          <a:effectLst/>
                          <a:latin typeface="Times New Roman" panose="02020603050405020304"/>
                          <a:ea typeface="宋体" panose="02010600030101010101" pitchFamily="2" charset="-122"/>
                          <a:cs typeface="Times New Roman" panose="02020603050405020304"/>
                        </a:rPr>
                        <a:t>1+2+3+...+100</a:t>
                      </a:r>
                      <a:endParaRPr lang="zh-CN" sz="16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600" kern="100" dirty="0">
                          <a:effectLst/>
                          <a:latin typeface="Times New Roman" panose="02020603050405020304"/>
                          <a:ea typeface="宋体" panose="02010600030101010101" pitchFamily="2" charset="-122"/>
                          <a:cs typeface="Times New Roman" panose="02020603050405020304"/>
                        </a:rPr>
                        <a:t>  k = k + 1</a:t>
                      </a:r>
                      <a:endParaRPr lang="zh-CN" sz="16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600" kern="100" dirty="0">
                          <a:effectLst/>
                          <a:latin typeface="Times New Roman" panose="02020603050405020304"/>
                          <a:ea typeface="宋体" panose="02010600030101010101" pitchFamily="2" charset="-122"/>
                          <a:cs typeface="Times New Roman" panose="02020603050405020304"/>
                        </a:rPr>
                        <a:t>  s = s + k</a:t>
                      </a:r>
                      <a:endParaRPr lang="zh-CN" sz="16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600" kern="100" dirty="0">
                          <a:effectLst/>
                          <a:latin typeface="Times New Roman" panose="02020603050405020304"/>
                          <a:ea typeface="宋体" panose="02010600030101010101" pitchFamily="2" charset="-122"/>
                          <a:cs typeface="Times New Roman" panose="02020603050405020304"/>
                        </a:rPr>
                        <a:t>print s</a:t>
                      </a:r>
                      <a:endParaRPr lang="zh-CN" sz="1600" kern="100" dirty="0">
                        <a:effectLst/>
                        <a:latin typeface="Calibri" panose="020F0502020204030204"/>
                        <a:ea typeface="宋体" panose="02010600030101010101" pitchFamily="2" charset="-122"/>
                        <a:cs typeface="Times New Roman" panose="02020603050405020304"/>
                      </a:endParaRPr>
                    </a:p>
                  </a:txBody>
                  <a:tcPr marL="91438" marR="914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 name="表格 3"/>
          <p:cNvGraphicFramePr>
            <a:graphicFrameLocks noGrp="1"/>
          </p:cNvGraphicFramePr>
          <p:nvPr/>
        </p:nvGraphicFramePr>
        <p:xfrm>
          <a:off x="2528888" y="4038600"/>
          <a:ext cx="7216775" cy="974725"/>
        </p:xfrm>
        <a:graphic>
          <a:graphicData uri="http://schemas.openxmlformats.org/drawingml/2006/table">
            <a:tbl>
              <a:tblPr firstRow="1" firstCol="1" bandRow="1"/>
              <a:tblGrid>
                <a:gridCol w="7216775">
                  <a:extLst>
                    <a:ext uri="{9D8B030D-6E8A-4147-A177-3AD203B41FA5}">
                      <a16:colId xmlns:a16="http://schemas.microsoft.com/office/drawing/2014/main" val="20000"/>
                    </a:ext>
                  </a:extLst>
                </a:gridCol>
              </a:tblGrid>
              <a:tr h="974725">
                <a:tc>
                  <a:txBody>
                    <a:bodyPr/>
                    <a:lstStyle/>
                    <a:p>
                      <a:pPr algn="just">
                        <a:spcAft>
                          <a:spcPts val="0"/>
                        </a:spcAft>
                      </a:pPr>
                      <a:r>
                        <a:rPr lang="en-US" sz="1600" kern="100" dirty="0">
                          <a:effectLst/>
                          <a:latin typeface="Times New Roman" panose="02020603050405020304"/>
                          <a:ea typeface="宋体" panose="02010600030101010101" pitchFamily="2" charset="-122"/>
                          <a:cs typeface="Times New Roman" panose="02020603050405020304"/>
                        </a:rPr>
                        <a:t>s = 0</a:t>
                      </a:r>
                      <a:endParaRPr lang="zh-CN" sz="16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600" kern="100" dirty="0">
                          <a:effectLst/>
                          <a:latin typeface="Times New Roman" panose="02020603050405020304"/>
                          <a:ea typeface="宋体" panose="02010600030101010101" pitchFamily="2" charset="-122"/>
                          <a:cs typeface="Times New Roman" panose="02020603050405020304"/>
                        </a:rPr>
                        <a:t>for k in range(101): #</a:t>
                      </a:r>
                      <a:r>
                        <a:rPr lang="zh-CN" sz="1600" kern="100" dirty="0">
                          <a:effectLst/>
                          <a:latin typeface="Times New Roman" panose="02020603050405020304"/>
                          <a:ea typeface="宋体" panose="02010600030101010101" pitchFamily="2" charset="-122"/>
                          <a:cs typeface="Times New Roman" panose="02020603050405020304"/>
                        </a:rPr>
                        <a:t>该循环过程也是求</a:t>
                      </a:r>
                      <a:r>
                        <a:rPr lang="en-US" sz="1600" kern="100" dirty="0">
                          <a:effectLst/>
                          <a:latin typeface="Times New Roman" panose="02020603050405020304"/>
                          <a:ea typeface="宋体" panose="02010600030101010101" pitchFamily="2" charset="-122"/>
                          <a:cs typeface="Times New Roman" panose="02020603050405020304"/>
                        </a:rPr>
                        <a:t>1+2+3+...+100</a:t>
                      </a:r>
                      <a:endParaRPr lang="zh-CN" sz="16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600" kern="100" dirty="0">
                          <a:effectLst/>
                          <a:latin typeface="Times New Roman" panose="02020603050405020304"/>
                          <a:ea typeface="宋体" panose="02010600030101010101" pitchFamily="2" charset="-122"/>
                          <a:cs typeface="Times New Roman" panose="02020603050405020304"/>
                        </a:rPr>
                        <a:t>  s = s + k</a:t>
                      </a:r>
                      <a:endParaRPr lang="zh-CN" sz="16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600" kern="100" dirty="0">
                          <a:effectLst/>
                          <a:latin typeface="Times New Roman" panose="02020603050405020304"/>
                          <a:ea typeface="宋体" panose="02010600030101010101" pitchFamily="2" charset="-122"/>
                          <a:cs typeface="Times New Roman" panose="02020603050405020304"/>
                        </a:rPr>
                        <a:t>print s</a:t>
                      </a:r>
                      <a:endParaRPr lang="zh-CN" sz="1600" kern="100" dirty="0">
                        <a:effectLst/>
                        <a:latin typeface="Calibri" panose="020F0502020204030204"/>
                        <a:ea typeface="宋体" panose="02010600030101010101" pitchFamily="2" charset="-122"/>
                        <a:cs typeface="Times New Roman" panose="02020603050405020304"/>
                      </a:endParaRPr>
                    </a:p>
                  </a:txBody>
                  <a:tcPr marL="91458" marR="914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4" end="4"/>
                                            </p:txEl>
                                          </p:spTgt>
                                        </p:tgtEl>
                                        <p:attrNameLst>
                                          <p:attrName>style.visibility</p:attrName>
                                        </p:attrNameLst>
                                      </p:cBhvr>
                                      <p:to>
                                        <p:strVal val="visible"/>
                                      </p:to>
                                    </p:set>
                                    <p:animEffect transition="in" filter="fade">
                                      <p:cBhvr>
                                        <p:cTn id="21" dur="1000"/>
                                        <p:tgtEl>
                                          <p:spTgt spid="26628">
                                            <p:txEl>
                                              <p:pRg st="4" end="4"/>
                                            </p:txEl>
                                          </p:spTgt>
                                        </p:tgtEl>
                                      </p:cBhvr>
                                    </p:animEffect>
                                    <p:anim calcmode="lin" valueType="num">
                                      <p:cBhvr>
                                        <p:cTn id="22" dur="10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28675"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基本命令</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1000125"/>
            <a:ext cx="1123950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判断与循环</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是一个非常方便、而且非常直观的语法，用来判断一个元素是否在列表</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元组中，</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range</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用来生成连续的序列，一般语法为</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range(a, b, c)</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，表示以</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为首项、</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为公差且不超过</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b-1</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的等差数列，如：</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 name="表格 2"/>
          <p:cNvGraphicFramePr>
            <a:graphicFrameLocks noGrp="1"/>
          </p:cNvGraphicFramePr>
          <p:nvPr/>
        </p:nvGraphicFramePr>
        <p:xfrm>
          <a:off x="2489200" y="3429000"/>
          <a:ext cx="7213600" cy="1371600"/>
        </p:xfrm>
        <a:graphic>
          <a:graphicData uri="http://schemas.openxmlformats.org/drawingml/2006/table">
            <a:tbl>
              <a:tblPr firstRow="1" firstCol="1" bandRow="1"/>
              <a:tblGrid>
                <a:gridCol w="7213600">
                  <a:extLst>
                    <a:ext uri="{9D8B030D-6E8A-4147-A177-3AD203B41FA5}">
                      <a16:colId xmlns:a16="http://schemas.microsoft.com/office/drawing/2014/main" val="20000"/>
                    </a:ext>
                  </a:extLst>
                </a:gridCol>
              </a:tblGrid>
              <a:tr h="0">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s = 0</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if s in range(4):</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  print u's</a:t>
                      </a:r>
                      <a:r>
                        <a:rPr lang="zh-CN" sz="1800" kern="100" dirty="0">
                          <a:effectLst/>
                          <a:latin typeface="Times New Roman" panose="02020603050405020304"/>
                          <a:ea typeface="宋体" panose="02010600030101010101" pitchFamily="2" charset="-122"/>
                          <a:cs typeface="Times New Roman" panose="02020603050405020304"/>
                        </a:rPr>
                        <a:t>在</a:t>
                      </a:r>
                      <a:r>
                        <a:rPr lang="en-US" sz="1800" kern="100" dirty="0">
                          <a:effectLst/>
                          <a:latin typeface="Times New Roman" panose="02020603050405020304"/>
                          <a:ea typeface="宋体" panose="02010600030101010101" pitchFamily="2" charset="-122"/>
                          <a:cs typeface="Times New Roman" panose="02020603050405020304"/>
                        </a:rPr>
                        <a:t>0, 1, 2, 3</a:t>
                      </a:r>
                      <a:r>
                        <a:rPr lang="zh-CN" sz="1800" kern="100" dirty="0">
                          <a:effectLst/>
                          <a:latin typeface="Times New Roman" panose="02020603050405020304"/>
                          <a:ea typeface="宋体" panose="02010600030101010101" pitchFamily="2" charset="-122"/>
                          <a:cs typeface="Times New Roman" panose="02020603050405020304"/>
                        </a:rPr>
                        <a:t>中</a:t>
                      </a:r>
                      <a:r>
                        <a:rPr lang="en-US" sz="1800" kern="100" dirty="0">
                          <a:effectLst/>
                          <a:latin typeface="Times New Roman" panose="020206030504050203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if s not in range(1, 4, 1):</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  print u's</a:t>
                      </a:r>
                      <a:r>
                        <a:rPr lang="zh-CN" sz="1800" kern="100" dirty="0">
                          <a:effectLst/>
                          <a:latin typeface="Times New Roman" panose="02020603050405020304"/>
                          <a:ea typeface="宋体" panose="02010600030101010101" pitchFamily="2" charset="-122"/>
                          <a:cs typeface="Times New Roman" panose="02020603050405020304"/>
                        </a:rPr>
                        <a:t>不在</a:t>
                      </a:r>
                      <a:r>
                        <a:rPr lang="en-US" sz="1800" kern="100" dirty="0">
                          <a:effectLst/>
                          <a:latin typeface="Times New Roman" panose="02020603050405020304"/>
                          <a:ea typeface="宋体" panose="02010600030101010101" pitchFamily="2" charset="-122"/>
                          <a:cs typeface="Times New Roman" panose="02020603050405020304"/>
                        </a:rPr>
                        <a:t>1, 2, 3</a:t>
                      </a:r>
                      <a:r>
                        <a:rPr lang="zh-CN" sz="1800" kern="100" dirty="0">
                          <a:effectLst/>
                          <a:latin typeface="Times New Roman" panose="02020603050405020304"/>
                          <a:ea typeface="宋体" panose="02010600030101010101" pitchFamily="2" charset="-122"/>
                          <a:cs typeface="Times New Roman" panose="02020603050405020304"/>
                        </a:rPr>
                        <a:t>中</a:t>
                      </a:r>
                      <a:r>
                        <a:rPr lang="en-US" sz="1800" kern="100" dirty="0">
                          <a:effectLst/>
                          <a:latin typeface="Times New Roman" panose="020206030504050203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91419" marR="914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2969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基本命令</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1000125"/>
            <a:ext cx="112395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函数</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用</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def</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来自定义函数：</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的函数返回值可以是各种形式，比如返回列表，甚至返回多个值：</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 name="表格 1"/>
          <p:cNvGraphicFramePr>
            <a:graphicFrameLocks noGrp="1"/>
          </p:cNvGraphicFramePr>
          <p:nvPr/>
        </p:nvGraphicFramePr>
        <p:xfrm>
          <a:off x="2871788" y="2246313"/>
          <a:ext cx="6680200" cy="822325"/>
        </p:xfrm>
        <a:graphic>
          <a:graphicData uri="http://schemas.openxmlformats.org/drawingml/2006/table">
            <a:tbl>
              <a:tblPr firstRow="1" firstCol="1" bandRow="1"/>
              <a:tblGrid>
                <a:gridCol w="6680200">
                  <a:extLst>
                    <a:ext uri="{9D8B030D-6E8A-4147-A177-3AD203B41FA5}">
                      <a16:colId xmlns:a16="http://schemas.microsoft.com/office/drawing/2014/main" val="20000"/>
                    </a:ext>
                  </a:extLst>
                </a:gridCol>
              </a:tblGrid>
              <a:tr h="822325">
                <a:tc>
                  <a:txBody>
                    <a:bodyPr/>
                    <a:lstStyle/>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def</a:t>
                      </a:r>
                      <a:r>
                        <a:rPr lang="en-US" sz="1800" kern="100" dirty="0">
                          <a:effectLst/>
                          <a:latin typeface="Times New Roman" panose="02020603050405020304"/>
                          <a:ea typeface="宋体" panose="02010600030101010101" pitchFamily="2" charset="-122"/>
                          <a:cs typeface="Times New Roman" panose="02020603050405020304"/>
                        </a:rPr>
                        <a:t> add2(x):</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    return x+2</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print add2(1) #</a:t>
                      </a:r>
                      <a:r>
                        <a:rPr lang="zh-CN" sz="1800" kern="100" dirty="0">
                          <a:effectLst/>
                          <a:latin typeface="Times New Roman" panose="02020603050405020304"/>
                          <a:ea typeface="宋体" panose="02010600030101010101" pitchFamily="2" charset="-122"/>
                          <a:cs typeface="Times New Roman" panose="02020603050405020304"/>
                        </a:rPr>
                        <a:t>输出结果为</a:t>
                      </a:r>
                      <a:r>
                        <a:rPr lang="en-US" sz="1800" kern="100" dirty="0">
                          <a:effectLst/>
                          <a:latin typeface="Times New Roman" panose="02020603050405020304"/>
                          <a:ea typeface="宋体" panose="02010600030101010101" pitchFamily="2" charset="-122"/>
                          <a:cs typeface="Times New Roman" panose="02020603050405020304"/>
                        </a:rPr>
                        <a:t>3</a:t>
                      </a:r>
                      <a:endParaRPr lang="zh-CN" sz="1800" kern="100" dirty="0">
                        <a:effectLst/>
                        <a:latin typeface="Calibri" panose="020F0502020204030204"/>
                        <a:ea typeface="宋体" panose="02010600030101010101" pitchFamily="2" charset="-122"/>
                        <a:cs typeface="Times New Roman" panose="02020603050405020304"/>
                      </a:endParaRPr>
                    </a:p>
                  </a:txBody>
                  <a:tcPr marL="91443" marR="914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 name="表格 3"/>
          <p:cNvGraphicFramePr>
            <a:graphicFrameLocks noGrp="1"/>
          </p:cNvGraphicFramePr>
          <p:nvPr/>
        </p:nvGraphicFramePr>
        <p:xfrm>
          <a:off x="2289175" y="4189413"/>
          <a:ext cx="7981950" cy="1371600"/>
        </p:xfrm>
        <a:graphic>
          <a:graphicData uri="http://schemas.openxmlformats.org/drawingml/2006/table">
            <a:tbl>
              <a:tblPr firstRow="1" firstCol="1" bandRow="1"/>
              <a:tblGrid>
                <a:gridCol w="7981950">
                  <a:extLst>
                    <a:ext uri="{9D8B030D-6E8A-4147-A177-3AD203B41FA5}">
                      <a16:colId xmlns:a16="http://schemas.microsoft.com/office/drawing/2014/main" val="20000"/>
                    </a:ext>
                  </a:extLst>
                </a:gridCol>
              </a:tblGrid>
              <a:tr h="757957">
                <a:tc>
                  <a:txBody>
                    <a:bodyPr/>
                    <a:lstStyle/>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def</a:t>
                      </a:r>
                      <a:r>
                        <a:rPr lang="en-US" sz="1800" kern="100" dirty="0">
                          <a:effectLst/>
                          <a:latin typeface="Times New Roman" panose="02020603050405020304"/>
                          <a:ea typeface="宋体" panose="02010600030101010101" pitchFamily="2" charset="-122"/>
                          <a:cs typeface="Times New Roman" panose="02020603050405020304"/>
                        </a:rPr>
                        <a:t> add2(x = 0, y = 0): #</a:t>
                      </a:r>
                      <a:r>
                        <a:rPr lang="zh-CN" sz="1800" kern="100" dirty="0">
                          <a:effectLst/>
                          <a:latin typeface="Times New Roman" panose="02020603050405020304"/>
                          <a:ea typeface="宋体" panose="02010600030101010101" pitchFamily="2" charset="-122"/>
                          <a:cs typeface="Times New Roman" panose="02020603050405020304"/>
                        </a:rPr>
                        <a:t>定义函数，同时定义参数的默认值</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    return [x+2, y+2] #</a:t>
                      </a:r>
                      <a:r>
                        <a:rPr lang="zh-CN" sz="1800" kern="100" dirty="0">
                          <a:effectLst/>
                          <a:latin typeface="Times New Roman" panose="02020603050405020304"/>
                          <a:ea typeface="宋体" panose="02010600030101010101" pitchFamily="2" charset="-122"/>
                          <a:cs typeface="Times New Roman" panose="02020603050405020304"/>
                        </a:rPr>
                        <a:t>返回值是一个列表</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def</a:t>
                      </a:r>
                      <a:r>
                        <a:rPr lang="en-US" sz="1800" kern="100" dirty="0">
                          <a:effectLst/>
                          <a:latin typeface="Times New Roman" panose="02020603050405020304"/>
                          <a:ea typeface="宋体" panose="02010600030101010101" pitchFamily="2" charset="-122"/>
                          <a:cs typeface="Times New Roman" panose="02020603050405020304"/>
                        </a:rPr>
                        <a:t> add3(x, y):</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    return x+3, y+3 #</a:t>
                      </a:r>
                      <a:r>
                        <a:rPr lang="zh-CN" sz="1800" kern="100" dirty="0">
                          <a:effectLst/>
                          <a:latin typeface="Times New Roman" panose="02020603050405020304"/>
                          <a:ea typeface="宋体" panose="02010600030101010101" pitchFamily="2" charset="-122"/>
                          <a:cs typeface="Times New Roman" panose="02020603050405020304"/>
                        </a:rPr>
                        <a:t>双重返回</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a, b = add3(1,2) #</a:t>
                      </a:r>
                      <a:r>
                        <a:rPr lang="zh-CN" sz="1800" kern="100" dirty="0">
                          <a:effectLst/>
                          <a:latin typeface="Times New Roman" panose="02020603050405020304"/>
                          <a:ea typeface="宋体" panose="02010600030101010101" pitchFamily="2" charset="-122"/>
                          <a:cs typeface="Times New Roman" panose="02020603050405020304"/>
                        </a:rPr>
                        <a:t>此时</a:t>
                      </a:r>
                      <a:r>
                        <a:rPr lang="en-US" sz="1800" kern="100" dirty="0">
                          <a:effectLst/>
                          <a:latin typeface="Times New Roman" panose="02020603050405020304"/>
                          <a:ea typeface="宋体" panose="02010600030101010101" pitchFamily="2" charset="-122"/>
                          <a:cs typeface="Times New Roman" panose="02020603050405020304"/>
                        </a:rPr>
                        <a:t>a=4,b=5</a:t>
                      </a:r>
                      <a:endParaRPr lang="zh-CN" sz="1800" kern="100" dirty="0">
                        <a:effectLst/>
                        <a:latin typeface="Calibri" panose="020F0502020204030204"/>
                        <a:ea typeface="宋体" panose="02010600030101010101" pitchFamily="2" charset="-122"/>
                        <a:cs typeface="Times New Roman" panose="02020603050405020304"/>
                      </a:endParaRPr>
                    </a:p>
                  </a:txBody>
                  <a:tcPr marL="91424" marR="914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4" end="4"/>
                                            </p:txEl>
                                          </p:spTgt>
                                        </p:tgtEl>
                                        <p:attrNameLst>
                                          <p:attrName>style.visibility</p:attrName>
                                        </p:attrNameLst>
                                      </p:cBhvr>
                                      <p:to>
                                        <p:strVal val="visible"/>
                                      </p:to>
                                    </p:set>
                                    <p:animEffect transition="in" filter="fade">
                                      <p:cBhvr>
                                        <p:cTn id="21" dur="1000"/>
                                        <p:tgtEl>
                                          <p:spTgt spid="26628">
                                            <p:txEl>
                                              <p:pRg st="4" end="4"/>
                                            </p:txEl>
                                          </p:spTgt>
                                        </p:tgtEl>
                                      </p:cBhvr>
                                    </p:animEffect>
                                    <p:anim calcmode="lin" valueType="num">
                                      <p:cBhvr>
                                        <p:cTn id="22" dur="10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使用入门</a:t>
            </a:r>
          </a:p>
        </p:txBody>
      </p:sp>
      <p:sp>
        <p:nvSpPr>
          <p:cNvPr id="1229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搭建</a:t>
            </a:r>
            <a:r>
              <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Python</a:t>
            </a:r>
            <a:r>
              <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开发平台</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a:hlinkClick r:id="rId3" action="ppaction://hlinksldjump"/>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数据分析工具</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a:hlinkClick r:id="rId4" action="ppaction://hlinksldjump"/>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小结</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30723"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基本命令</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1000125"/>
            <a:ext cx="112395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函数</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支持用</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lambda</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对简单的功能定义“行内函数”，这有点像</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Matlab</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中的“匿名函数”：</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 name="表格 2"/>
          <p:cNvGraphicFramePr>
            <a:graphicFrameLocks noGrp="1"/>
          </p:cNvGraphicFramePr>
          <p:nvPr/>
        </p:nvGraphicFramePr>
        <p:xfrm>
          <a:off x="2446338" y="2952750"/>
          <a:ext cx="7216775" cy="549275"/>
        </p:xfrm>
        <a:graphic>
          <a:graphicData uri="http://schemas.openxmlformats.org/drawingml/2006/table">
            <a:tbl>
              <a:tblPr firstRow="1" firstCol="1" bandRow="1"/>
              <a:tblGrid>
                <a:gridCol w="7216775">
                  <a:extLst>
                    <a:ext uri="{9D8B030D-6E8A-4147-A177-3AD203B41FA5}">
                      <a16:colId xmlns:a16="http://schemas.microsoft.com/office/drawing/2014/main" val="20000"/>
                    </a:ext>
                  </a:extLst>
                </a:gridCol>
              </a:tblGrid>
              <a:tr h="549275">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f = lambda x : x + 2 #</a:t>
                      </a:r>
                      <a:r>
                        <a:rPr lang="zh-CN" sz="1800" kern="100" dirty="0">
                          <a:effectLst/>
                          <a:latin typeface="Times New Roman" panose="02020603050405020304"/>
                          <a:ea typeface="宋体" panose="02010600030101010101" pitchFamily="2" charset="-122"/>
                          <a:cs typeface="Times New Roman" panose="02020603050405020304"/>
                        </a:rPr>
                        <a:t>定义函数</a:t>
                      </a:r>
                      <a:r>
                        <a:rPr lang="en-US" sz="1800" kern="100" dirty="0">
                          <a:effectLst/>
                          <a:latin typeface="Times New Roman" panose="02020603050405020304"/>
                          <a:ea typeface="宋体" panose="02010600030101010101" pitchFamily="2" charset="-122"/>
                          <a:cs typeface="Times New Roman" panose="02020603050405020304"/>
                        </a:rPr>
                        <a:t>f(x)=x+2</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g = lambda x, y: x + y #</a:t>
                      </a:r>
                      <a:r>
                        <a:rPr lang="zh-CN" sz="1800" kern="100" dirty="0">
                          <a:effectLst/>
                          <a:latin typeface="Times New Roman" panose="02020603050405020304"/>
                          <a:ea typeface="宋体" panose="02010600030101010101" pitchFamily="2" charset="-122"/>
                          <a:cs typeface="Times New Roman" panose="02020603050405020304"/>
                        </a:rPr>
                        <a:t>定义函数</a:t>
                      </a:r>
                      <a:r>
                        <a:rPr lang="en-US" sz="1800" kern="100" dirty="0">
                          <a:effectLst/>
                          <a:latin typeface="Times New Roman" panose="02020603050405020304"/>
                          <a:ea typeface="宋体" panose="02010600030101010101" pitchFamily="2" charset="-122"/>
                          <a:cs typeface="Times New Roman" panose="02020603050405020304"/>
                        </a:rPr>
                        <a:t>g(</a:t>
                      </a:r>
                      <a:r>
                        <a:rPr lang="en-US" sz="1800" kern="100" dirty="0" err="1">
                          <a:effectLst/>
                          <a:latin typeface="Times New Roman" panose="02020603050405020304"/>
                          <a:ea typeface="宋体" panose="02010600030101010101" pitchFamily="2" charset="-122"/>
                          <a:cs typeface="Times New Roman" panose="02020603050405020304"/>
                        </a:rPr>
                        <a:t>x,y</a:t>
                      </a:r>
                      <a:r>
                        <a:rPr lang="en-US" sz="1800" kern="100" dirty="0">
                          <a:effectLst/>
                          <a:latin typeface="Times New Roman" panose="02020603050405020304"/>
                          <a:ea typeface="宋体" panose="02010600030101010101" pitchFamily="2" charset="-122"/>
                          <a:cs typeface="Times New Roman" panose="02020603050405020304"/>
                        </a:rPr>
                        <a:t>)=</a:t>
                      </a:r>
                      <a:r>
                        <a:rPr lang="en-US" sz="1800" kern="100" dirty="0" err="1">
                          <a:effectLst/>
                          <a:latin typeface="Times New Roman" panose="02020603050405020304"/>
                          <a:ea typeface="宋体" panose="02010600030101010101" pitchFamily="2" charset="-122"/>
                          <a:cs typeface="Times New Roman" panose="02020603050405020304"/>
                        </a:rPr>
                        <a:t>x+y</a:t>
                      </a:r>
                      <a:endParaRPr lang="zh-CN" sz="1800" kern="100" dirty="0">
                        <a:effectLst/>
                        <a:latin typeface="Calibri" panose="020F0502020204030204"/>
                        <a:ea typeface="宋体" panose="02010600030101010101" pitchFamily="2" charset="-122"/>
                        <a:cs typeface="Times New Roman" panose="02020603050405020304"/>
                      </a:endParaRPr>
                    </a:p>
                  </a:txBody>
                  <a:tcPr marL="91458" marR="914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31747"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数据结构</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1748" name="Text Box 6"/>
          <p:cNvSpPr txBox="1"/>
          <p:nvPr/>
        </p:nvSpPr>
        <p:spPr>
          <a:xfrm>
            <a:off x="381000" y="1000125"/>
            <a:ext cx="11239500" cy="2538413"/>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Python </a:t>
            </a:r>
            <a:r>
              <a:rPr lang="zh-CN" altLang="en-US" sz="2200" dirty="0">
                <a:solidFill>
                  <a:srgbClr val="000000"/>
                </a:solidFill>
                <a:latin typeface="微软雅黑" panose="020B0503020204020204" pitchFamily="34" charset="-122"/>
                <a:ea typeface="微软雅黑" panose="020B0503020204020204" pitchFamily="34" charset="-122"/>
              </a:rPr>
              <a:t>有四个内建的数据结构</a:t>
            </a:r>
            <a:r>
              <a:rPr lang="en-US" altLang="zh-CN" sz="2200" dirty="0">
                <a:solidFill>
                  <a:srgbClr val="000000"/>
                </a:solidFill>
                <a:latin typeface="微软雅黑" panose="020B0503020204020204" pitchFamily="34" charset="-122"/>
                <a:ea typeface="微软雅黑" panose="020B0503020204020204" pitchFamily="34" charset="-122"/>
              </a:rPr>
              <a:t>——List</a:t>
            </a:r>
            <a:r>
              <a:rPr lang="zh-CN" altLang="en-US" sz="2200" dirty="0">
                <a:solidFill>
                  <a:srgbClr val="000000"/>
                </a:solidFill>
                <a:latin typeface="微软雅黑" panose="020B0503020204020204" pitchFamily="34" charset="-122"/>
                <a:ea typeface="微软雅黑" panose="020B0503020204020204" pitchFamily="34" charset="-122"/>
              </a:rPr>
              <a:t>（列表）、</a:t>
            </a:r>
            <a:r>
              <a:rPr lang="en-US" altLang="zh-CN" sz="2200" dirty="0">
                <a:solidFill>
                  <a:srgbClr val="000000"/>
                </a:solidFill>
                <a:latin typeface="微软雅黑" panose="020B0503020204020204" pitchFamily="34" charset="-122"/>
                <a:ea typeface="微软雅黑" panose="020B0503020204020204" pitchFamily="34" charset="-122"/>
              </a:rPr>
              <a:t>Tuple</a:t>
            </a:r>
            <a:r>
              <a:rPr lang="zh-CN" altLang="en-US" sz="2200" dirty="0">
                <a:solidFill>
                  <a:srgbClr val="000000"/>
                </a:solidFill>
                <a:latin typeface="微软雅黑" panose="020B0503020204020204" pitchFamily="34" charset="-122"/>
                <a:ea typeface="微软雅黑" panose="020B0503020204020204" pitchFamily="34" charset="-122"/>
              </a:rPr>
              <a:t>（元组）、</a:t>
            </a:r>
            <a:r>
              <a:rPr lang="en-US" altLang="zh-CN" sz="2200" dirty="0">
                <a:solidFill>
                  <a:srgbClr val="000000"/>
                </a:solidFill>
                <a:latin typeface="微软雅黑" panose="020B0503020204020204" pitchFamily="34" charset="-122"/>
                <a:ea typeface="微软雅黑" panose="020B0503020204020204" pitchFamily="34" charset="-122"/>
              </a:rPr>
              <a:t>Dictionary</a:t>
            </a:r>
            <a:r>
              <a:rPr lang="zh-CN" altLang="en-US" sz="2200" dirty="0">
                <a:solidFill>
                  <a:srgbClr val="000000"/>
                </a:solidFill>
                <a:latin typeface="微软雅黑" panose="020B0503020204020204" pitchFamily="34" charset="-122"/>
                <a:ea typeface="微软雅黑" panose="020B0503020204020204" pitchFamily="34" charset="-122"/>
              </a:rPr>
              <a:t>（字典）以及</a:t>
            </a:r>
            <a:r>
              <a:rPr lang="en-US" altLang="zh-CN" sz="2200" dirty="0">
                <a:solidFill>
                  <a:srgbClr val="000000"/>
                </a:solidFill>
                <a:latin typeface="微软雅黑" panose="020B0503020204020204" pitchFamily="34" charset="-122"/>
                <a:ea typeface="微软雅黑" panose="020B0503020204020204" pitchFamily="34" charset="-122"/>
              </a:rPr>
              <a:t>Set</a:t>
            </a:r>
            <a:r>
              <a:rPr lang="zh-CN" altLang="en-US" sz="2200" dirty="0">
                <a:solidFill>
                  <a:srgbClr val="000000"/>
                </a:solidFill>
                <a:latin typeface="微软雅黑" panose="020B0503020204020204" pitchFamily="34" charset="-122"/>
                <a:ea typeface="微软雅黑" panose="020B0503020204020204" pitchFamily="34" charset="-122"/>
              </a:rPr>
              <a:t>（集合），它们可以统称为容器（</a:t>
            </a:r>
            <a:r>
              <a:rPr lang="en-US" altLang="zh-CN" sz="2200" dirty="0">
                <a:solidFill>
                  <a:srgbClr val="000000"/>
                </a:solidFill>
                <a:latin typeface="微软雅黑" panose="020B0503020204020204" pitchFamily="34" charset="-122"/>
                <a:ea typeface="微软雅黑" panose="020B0503020204020204" pitchFamily="34" charset="-122"/>
              </a:rPr>
              <a:t>container</a:t>
            </a:r>
            <a:r>
              <a:rPr lang="zh-CN" altLang="en-US" sz="2200" dirty="0">
                <a:solidFill>
                  <a:srgbClr val="000000"/>
                </a:solidFill>
                <a:latin typeface="微软雅黑" panose="020B0503020204020204" pitchFamily="34" charset="-122"/>
                <a:ea typeface="微软雅黑" panose="020B0503020204020204" pitchFamily="34" charset="-122"/>
              </a:rPr>
              <a:t>），因为它们实际上是一些“东西”的组合而成的结构，而这些“东西”，可以是数字、字符甚至是列表，或者是它们之间几种的组合。通俗地讲，容器里边是什么都行，而且容器里边的元素类型不要求相同。</a:t>
            </a:r>
            <a:endParaRPr lang="en-US" altLang="zh-CN" sz="22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32771"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数据结构</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2098675"/>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列表</a:t>
            </a:r>
            <a:r>
              <a:rPr lang="en-US" altLang="zh-CN" sz="2200" dirty="0">
                <a:solidFill>
                  <a:srgbClr val="000000"/>
                </a:solidFill>
                <a:latin typeface="微软雅黑" panose="020B0503020204020204" pitchFamily="34" charset="-122"/>
                <a:ea typeface="微软雅黑" panose="020B0503020204020204" pitchFamily="34" charset="-122"/>
              </a:rPr>
              <a:t>/</a:t>
            </a:r>
            <a:r>
              <a:rPr lang="zh-CN" altLang="en-US" sz="2200" dirty="0">
                <a:solidFill>
                  <a:srgbClr val="000000"/>
                </a:solidFill>
                <a:latin typeface="微软雅黑" panose="020B0503020204020204" pitchFamily="34" charset="-122"/>
                <a:ea typeface="微软雅黑" panose="020B0503020204020204" pitchFamily="34" charset="-122"/>
              </a:rPr>
              <a:t>元组</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从外形上看，列表与元组的区别是，列表是用方括号标记的，如</a:t>
            </a:r>
            <a:r>
              <a:rPr lang="en-US" altLang="zh-CN" sz="2200" dirty="0">
                <a:solidFill>
                  <a:srgbClr val="000000"/>
                </a:solidFill>
                <a:latin typeface="微软雅黑" panose="020B0503020204020204" pitchFamily="34" charset="-122"/>
                <a:ea typeface="微软雅黑" panose="020B0503020204020204" pitchFamily="34" charset="-122"/>
              </a:rPr>
              <a:t>a = [1, 2, 3]</a:t>
            </a:r>
            <a:r>
              <a:rPr lang="zh-CN" altLang="en-US" sz="2200" dirty="0">
                <a:solidFill>
                  <a:srgbClr val="000000"/>
                </a:solidFill>
                <a:latin typeface="微软雅黑" panose="020B0503020204020204" pitchFamily="34" charset="-122"/>
                <a:ea typeface="微软雅黑" panose="020B0503020204020204" pitchFamily="34" charset="-122"/>
              </a:rPr>
              <a:t>，而元组是用圆括号标记的，如</a:t>
            </a:r>
            <a:r>
              <a:rPr lang="en-US" altLang="zh-CN" sz="2200" dirty="0">
                <a:solidFill>
                  <a:srgbClr val="000000"/>
                </a:solidFill>
                <a:latin typeface="微软雅黑" panose="020B0503020204020204" pitchFamily="34" charset="-122"/>
                <a:ea typeface="微软雅黑" panose="020B0503020204020204" pitchFamily="34" charset="-122"/>
              </a:rPr>
              <a:t>b = (4, 5, 6)</a:t>
            </a:r>
            <a:r>
              <a:rPr lang="zh-CN" altLang="en-US" sz="2200" dirty="0">
                <a:solidFill>
                  <a:srgbClr val="000000"/>
                </a:solidFill>
                <a:latin typeface="微软雅黑" panose="020B0503020204020204" pitchFamily="34" charset="-122"/>
                <a:ea typeface="微软雅黑" panose="020B0503020204020204" pitchFamily="34" charset="-122"/>
              </a:rPr>
              <a:t>，访问列表和元组中的元素的方式都是一样的，如</a:t>
            </a:r>
            <a:r>
              <a:rPr lang="en-US" altLang="zh-CN" sz="2200" dirty="0">
                <a:solidFill>
                  <a:srgbClr val="000000"/>
                </a:solidFill>
                <a:latin typeface="微软雅黑" panose="020B0503020204020204" pitchFamily="34" charset="-122"/>
                <a:ea typeface="微软雅黑" panose="020B0503020204020204" pitchFamily="34" charset="-122"/>
              </a:rPr>
              <a:t>a[0]</a:t>
            </a:r>
            <a:r>
              <a:rPr lang="zh-CN" altLang="en-US" sz="2200" dirty="0">
                <a:solidFill>
                  <a:srgbClr val="000000"/>
                </a:solidFill>
                <a:latin typeface="微软雅黑" panose="020B0503020204020204" pitchFamily="34" charset="-122"/>
                <a:ea typeface="微软雅黑" panose="020B0503020204020204" pitchFamily="34" charset="-122"/>
              </a:rPr>
              <a:t>等于</a:t>
            </a:r>
            <a:r>
              <a:rPr lang="en-US" altLang="zh-CN" sz="2200" dirty="0">
                <a:solidFill>
                  <a:srgbClr val="000000"/>
                </a:solidFill>
                <a:latin typeface="微软雅黑" panose="020B0503020204020204" pitchFamily="34" charset="-122"/>
                <a:ea typeface="微软雅黑" panose="020B0503020204020204" pitchFamily="34" charset="-122"/>
              </a:rPr>
              <a:t>1</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b[2]</a:t>
            </a:r>
            <a:r>
              <a:rPr lang="zh-CN" altLang="en-US" sz="2200" dirty="0">
                <a:solidFill>
                  <a:srgbClr val="000000"/>
                </a:solidFill>
                <a:latin typeface="微软雅黑" panose="020B0503020204020204" pitchFamily="34" charset="-122"/>
                <a:ea typeface="微软雅黑" panose="020B0503020204020204" pitchFamily="34" charset="-122"/>
              </a:rPr>
              <a:t>等于</a:t>
            </a:r>
            <a:r>
              <a:rPr lang="en-US" altLang="zh-CN" sz="2200" dirty="0">
                <a:solidFill>
                  <a:srgbClr val="000000"/>
                </a:solidFill>
                <a:latin typeface="微软雅黑" panose="020B0503020204020204" pitchFamily="34" charset="-122"/>
                <a:ea typeface="微软雅黑" panose="020B0503020204020204" pitchFamily="34" charset="-122"/>
              </a:rPr>
              <a:t>6</a:t>
            </a:r>
            <a:r>
              <a:rPr lang="zh-CN" altLang="en-US" sz="2200" dirty="0">
                <a:solidFill>
                  <a:srgbClr val="000000"/>
                </a:solidFill>
                <a:latin typeface="微软雅黑" panose="020B0503020204020204" pitchFamily="34" charset="-122"/>
                <a:ea typeface="微软雅黑" panose="020B0503020204020204" pitchFamily="34" charset="-122"/>
              </a:rPr>
              <a:t>，等等。</a:t>
            </a:r>
            <a:endParaRPr lang="en-US" altLang="zh-CN" sz="2200" dirty="0">
              <a:solidFill>
                <a:srgbClr val="00000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871663" y="3724275"/>
          <a:ext cx="8408988" cy="1257300"/>
        </p:xfrm>
        <a:graphic>
          <a:graphicData uri="http://schemas.openxmlformats.org/drawingml/2006/table">
            <a:tbl>
              <a:tblPr firstRow="1" firstCol="1" bandRow="1"/>
              <a:tblGrid>
                <a:gridCol w="8408987">
                  <a:extLst>
                    <a:ext uri="{9D8B030D-6E8A-4147-A177-3AD203B41FA5}">
                      <a16:colId xmlns:a16="http://schemas.microsoft.com/office/drawing/2014/main" val="20000"/>
                    </a:ext>
                  </a:extLst>
                </a:gridCol>
              </a:tblGrid>
              <a:tr h="1144136">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c = [1, '</a:t>
                      </a:r>
                      <a:r>
                        <a:rPr lang="en-US" sz="1800" kern="100" dirty="0" err="1">
                          <a:effectLst/>
                          <a:latin typeface="Times New Roman" panose="02020603050405020304"/>
                          <a:ea typeface="宋体" panose="02010600030101010101" pitchFamily="2" charset="-122"/>
                          <a:cs typeface="Times New Roman" panose="02020603050405020304"/>
                        </a:rPr>
                        <a:t>abc</a:t>
                      </a:r>
                      <a:r>
                        <a:rPr lang="en-US" sz="1800" kern="100" dirty="0">
                          <a:effectLst/>
                          <a:latin typeface="Times New Roman" panose="02020603050405020304"/>
                          <a:ea typeface="宋体" panose="02010600030101010101" pitchFamily="2" charset="-122"/>
                          <a:cs typeface="Times New Roman" panose="02020603050405020304"/>
                        </a:rPr>
                        <a:t>', [1, 2]]</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c</a:t>
                      </a:r>
                      <a:r>
                        <a:rPr lang="zh-CN" sz="1800" kern="100" dirty="0">
                          <a:effectLst/>
                          <a:latin typeface="Times New Roman" panose="02020603050405020304"/>
                          <a:ea typeface="宋体" panose="02010600030101010101" pitchFamily="2" charset="-122"/>
                          <a:cs typeface="Times New Roman" panose="02020603050405020304"/>
                        </a:rPr>
                        <a:t>是一个列表，列表的第一个元素是整型</a:t>
                      </a:r>
                      <a:r>
                        <a:rPr lang="en-US" sz="1800" kern="100" dirty="0">
                          <a:effectLst/>
                          <a:latin typeface="Times New Roman" panose="02020603050405020304"/>
                          <a:ea typeface="宋体" panose="02010600030101010101" pitchFamily="2" charset="-122"/>
                          <a:cs typeface="Times New Roman" panose="02020603050405020304"/>
                        </a:rPr>
                        <a:t>1</a:t>
                      </a:r>
                      <a:r>
                        <a:rPr lang="zh-CN" sz="1800" kern="100" dirty="0">
                          <a:effectLst/>
                          <a:latin typeface="Times New Roman" panose="02020603050405020304"/>
                          <a:ea typeface="宋体" panose="02010600030101010101" pitchFamily="2" charset="-122"/>
                          <a:cs typeface="Times New Roman" panose="02020603050405020304"/>
                        </a:rPr>
                        <a:t>，第二个是字符串</a:t>
                      </a:r>
                      <a:r>
                        <a:rPr lang="en-US" sz="1800" kern="100" dirty="0">
                          <a:effectLst/>
                          <a:latin typeface="Times New Roman" panose="02020603050405020304"/>
                          <a:ea typeface="宋体" panose="02010600030101010101" pitchFamily="2" charset="-122"/>
                          <a:cs typeface="Times New Roman" panose="02020603050405020304"/>
                        </a:rPr>
                        <a:t>'</a:t>
                      </a:r>
                      <a:r>
                        <a:rPr lang="en-US" sz="1800" kern="100" dirty="0" err="1">
                          <a:effectLst/>
                          <a:latin typeface="Times New Roman" panose="02020603050405020304"/>
                          <a:ea typeface="宋体" panose="02010600030101010101" pitchFamily="2" charset="-122"/>
                          <a:cs typeface="Times New Roman" panose="02020603050405020304"/>
                        </a:rPr>
                        <a:t>abc</a:t>
                      </a:r>
                      <a:r>
                        <a:rPr lang="en-US" sz="1800" kern="100" dirty="0">
                          <a:effectLst/>
                          <a:latin typeface="Times New Roman" panose="02020603050405020304"/>
                          <a:ea typeface="宋体" panose="02010600030101010101" pitchFamily="2" charset="-122"/>
                          <a:cs typeface="Times New Roman" panose="02020603050405020304"/>
                        </a:rPr>
                        <a:t>'</a:t>
                      </a:r>
                      <a:r>
                        <a:rPr lang="zh-CN" sz="1800" kern="100" dirty="0">
                          <a:effectLst/>
                          <a:latin typeface="Times New Roman" panose="02020603050405020304"/>
                          <a:ea typeface="宋体" panose="02010600030101010101" pitchFamily="2" charset="-122"/>
                          <a:cs typeface="Times New Roman" panose="02020603050405020304"/>
                        </a:rPr>
                        <a:t>，第三个是列表</a:t>
                      </a:r>
                      <a:r>
                        <a:rPr lang="en-US" sz="1800" kern="100" dirty="0">
                          <a:effectLst/>
                          <a:latin typeface="Times New Roman" panose="02020603050405020304"/>
                          <a:ea typeface="宋体" panose="02010600030101010101" pitchFamily="2" charset="-122"/>
                          <a:cs typeface="Times New Roman" panose="02020603050405020304"/>
                        </a:rPr>
                        <a:t>[1, 2]</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050" kern="100" dirty="0">
                          <a:effectLst/>
                          <a:latin typeface="Times New Roman" panose="02020603050405020304"/>
                          <a:ea typeface="宋体" panose="02010600030101010101" pitchFamily="2" charset="-122"/>
                          <a:cs typeface="Times New Roman" panose="02020603050405020304"/>
                        </a:rPr>
                        <a:t>'''</a:t>
                      </a:r>
                      <a:endParaRPr lang="zh-CN" sz="1050" kern="100" dirty="0">
                        <a:effectLst/>
                        <a:latin typeface="Calibri" panose="020F0502020204030204"/>
                        <a:ea typeface="宋体" panose="02010600030101010101" pitchFamily="2" charset="-122"/>
                        <a:cs typeface="Times New Roman" panose="02020603050405020304"/>
                      </a:endParaRPr>
                    </a:p>
                  </a:txBody>
                  <a:tcPr marL="91449" marR="914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33795"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数据结构</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4705350"/>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列表</a:t>
            </a:r>
            <a:r>
              <a:rPr lang="en-US" altLang="zh-CN" sz="2200" dirty="0">
                <a:solidFill>
                  <a:srgbClr val="000000"/>
                </a:solidFill>
                <a:latin typeface="微软雅黑" panose="020B0503020204020204" pitchFamily="34" charset="-122"/>
                <a:ea typeface="微软雅黑" panose="020B0503020204020204" pitchFamily="34" charset="-122"/>
              </a:rPr>
              <a:t>/</a:t>
            </a:r>
            <a:r>
              <a:rPr lang="zh-CN" altLang="en-US" sz="2200" dirty="0">
                <a:solidFill>
                  <a:srgbClr val="000000"/>
                </a:solidFill>
                <a:latin typeface="微软雅黑" panose="020B0503020204020204" pitchFamily="34" charset="-122"/>
                <a:ea typeface="微软雅黑" panose="020B0503020204020204" pitchFamily="34" charset="-122"/>
              </a:rPr>
              <a:t>元组</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从功能上看，列表与元组不同的区别是，列表可以被修改，而元组不可以。比如，对于</a:t>
            </a:r>
            <a:r>
              <a:rPr lang="en-US" altLang="zh-CN" sz="2200" dirty="0">
                <a:solidFill>
                  <a:srgbClr val="000000"/>
                </a:solidFill>
                <a:latin typeface="微软雅黑" panose="020B0503020204020204" pitchFamily="34" charset="-122"/>
                <a:ea typeface="微软雅黑" panose="020B0503020204020204" pitchFamily="34" charset="-122"/>
              </a:rPr>
              <a:t>a = [1, 2, 3]</a:t>
            </a:r>
            <a:r>
              <a:rPr lang="zh-CN" altLang="en-US" sz="2200" dirty="0">
                <a:solidFill>
                  <a:srgbClr val="000000"/>
                </a:solidFill>
                <a:latin typeface="微软雅黑" panose="020B0503020204020204" pitchFamily="34" charset="-122"/>
                <a:ea typeface="微软雅黑" panose="020B0503020204020204" pitchFamily="34" charset="-122"/>
              </a:rPr>
              <a:t>，那么语句</a:t>
            </a:r>
            <a:r>
              <a:rPr lang="en-US" altLang="zh-CN" sz="2200" dirty="0">
                <a:solidFill>
                  <a:srgbClr val="000000"/>
                </a:solidFill>
                <a:latin typeface="微软雅黑" panose="020B0503020204020204" pitchFamily="34" charset="-122"/>
                <a:ea typeface="微软雅黑" panose="020B0503020204020204" pitchFamily="34" charset="-122"/>
              </a:rPr>
              <a:t>a[0] = 0</a:t>
            </a:r>
            <a:r>
              <a:rPr lang="zh-CN" altLang="en-US" sz="2200" dirty="0">
                <a:solidFill>
                  <a:srgbClr val="000000"/>
                </a:solidFill>
                <a:latin typeface="微软雅黑" panose="020B0503020204020204" pitchFamily="34" charset="-122"/>
                <a:ea typeface="微软雅黑" panose="020B0503020204020204" pitchFamily="34" charset="-122"/>
              </a:rPr>
              <a:t>，就会将列表</a:t>
            </a:r>
            <a:r>
              <a:rPr lang="en-US" altLang="zh-CN" sz="2200" dirty="0">
                <a:solidFill>
                  <a:srgbClr val="000000"/>
                </a:solidFill>
                <a:latin typeface="微软雅黑" panose="020B0503020204020204" pitchFamily="34" charset="-122"/>
                <a:ea typeface="微软雅黑" panose="020B0503020204020204" pitchFamily="34" charset="-122"/>
              </a:rPr>
              <a:t>a</a:t>
            </a:r>
            <a:r>
              <a:rPr lang="zh-CN" altLang="en-US" sz="2200" dirty="0">
                <a:solidFill>
                  <a:srgbClr val="000000"/>
                </a:solidFill>
                <a:latin typeface="微软雅黑" panose="020B0503020204020204" pitchFamily="34" charset="-122"/>
                <a:ea typeface="微软雅黑" panose="020B0503020204020204" pitchFamily="34" charset="-122"/>
              </a:rPr>
              <a:t>修改为</a:t>
            </a:r>
            <a:r>
              <a:rPr lang="en-US" altLang="zh-CN" sz="2200" dirty="0">
                <a:solidFill>
                  <a:srgbClr val="000000"/>
                </a:solidFill>
                <a:latin typeface="微软雅黑" panose="020B0503020204020204" pitchFamily="34" charset="-122"/>
                <a:ea typeface="微软雅黑" panose="020B0503020204020204" pitchFamily="34" charset="-122"/>
              </a:rPr>
              <a:t>[0, 2, 3]</a:t>
            </a:r>
            <a:r>
              <a:rPr lang="zh-CN" altLang="en-US" sz="2200" dirty="0">
                <a:solidFill>
                  <a:srgbClr val="000000"/>
                </a:solidFill>
                <a:latin typeface="微软雅黑" panose="020B0503020204020204" pitchFamily="34" charset="-122"/>
                <a:ea typeface="微软雅黑" panose="020B0503020204020204" pitchFamily="34" charset="-122"/>
              </a:rPr>
              <a:t>，而对于元组</a:t>
            </a:r>
            <a:r>
              <a:rPr lang="en-US" altLang="zh-CN" sz="2200" dirty="0">
                <a:solidFill>
                  <a:srgbClr val="000000"/>
                </a:solidFill>
                <a:latin typeface="微软雅黑" panose="020B0503020204020204" pitchFamily="34" charset="-122"/>
                <a:ea typeface="微软雅黑" panose="020B0503020204020204" pitchFamily="34" charset="-122"/>
              </a:rPr>
              <a:t>b = (4, 5, 6)</a:t>
            </a:r>
            <a:r>
              <a:rPr lang="zh-CN" altLang="en-US" sz="2200" dirty="0">
                <a:solidFill>
                  <a:srgbClr val="000000"/>
                </a:solidFill>
                <a:latin typeface="微软雅黑" panose="020B0503020204020204" pitchFamily="34" charset="-122"/>
                <a:ea typeface="微软雅黑" panose="020B0503020204020204" pitchFamily="34" charset="-122"/>
              </a:rPr>
              <a:t>，语句</a:t>
            </a:r>
            <a:r>
              <a:rPr lang="en-US" altLang="zh-CN" sz="2200" dirty="0">
                <a:solidFill>
                  <a:srgbClr val="000000"/>
                </a:solidFill>
                <a:latin typeface="微软雅黑" panose="020B0503020204020204" pitchFamily="34" charset="-122"/>
                <a:ea typeface="微软雅黑" panose="020B0503020204020204" pitchFamily="34" charset="-122"/>
              </a:rPr>
              <a:t>b[0] = 1</a:t>
            </a:r>
            <a:r>
              <a:rPr lang="zh-CN" altLang="en-US" sz="2200" dirty="0">
                <a:solidFill>
                  <a:srgbClr val="000000"/>
                </a:solidFill>
                <a:latin typeface="微软雅黑" panose="020B0503020204020204" pitchFamily="34" charset="-122"/>
                <a:ea typeface="微软雅黑" panose="020B0503020204020204" pitchFamily="34" charset="-122"/>
              </a:rPr>
              <a:t>就会报错。要注意的是，如果已经有了一个列表</a:t>
            </a:r>
            <a:r>
              <a:rPr lang="en-US" altLang="zh-CN" sz="2200" dirty="0">
                <a:solidFill>
                  <a:srgbClr val="000000"/>
                </a:solidFill>
                <a:latin typeface="微软雅黑" panose="020B0503020204020204" pitchFamily="34" charset="-122"/>
                <a:ea typeface="微软雅黑" panose="020B0503020204020204" pitchFamily="34" charset="-122"/>
              </a:rPr>
              <a:t>a</a:t>
            </a:r>
            <a:r>
              <a:rPr lang="zh-CN" altLang="en-US" sz="2200" dirty="0">
                <a:solidFill>
                  <a:srgbClr val="000000"/>
                </a:solidFill>
                <a:latin typeface="微软雅黑" panose="020B0503020204020204" pitchFamily="34" charset="-122"/>
                <a:ea typeface="微软雅黑" panose="020B0503020204020204" pitchFamily="34" charset="-122"/>
              </a:rPr>
              <a:t>，同时想复制</a:t>
            </a:r>
            <a:r>
              <a:rPr lang="en-US" altLang="zh-CN" sz="2200" dirty="0">
                <a:solidFill>
                  <a:srgbClr val="000000"/>
                </a:solidFill>
                <a:latin typeface="微软雅黑" panose="020B0503020204020204" pitchFamily="34" charset="-122"/>
                <a:ea typeface="微软雅黑" panose="020B0503020204020204" pitchFamily="34" charset="-122"/>
              </a:rPr>
              <a:t>a</a:t>
            </a:r>
            <a:r>
              <a:rPr lang="zh-CN" altLang="en-US" sz="2200" dirty="0">
                <a:solidFill>
                  <a:srgbClr val="000000"/>
                </a:solidFill>
                <a:latin typeface="微软雅黑" panose="020B0503020204020204" pitchFamily="34" charset="-122"/>
                <a:ea typeface="微软雅黑" panose="020B0503020204020204" pitchFamily="34" charset="-122"/>
              </a:rPr>
              <a:t>，命名为变量</a:t>
            </a:r>
            <a:r>
              <a:rPr lang="en-US" altLang="zh-CN" sz="2200" dirty="0">
                <a:solidFill>
                  <a:srgbClr val="000000"/>
                </a:solidFill>
                <a:latin typeface="微软雅黑" panose="020B0503020204020204" pitchFamily="34" charset="-122"/>
                <a:ea typeface="微软雅黑" panose="020B0503020204020204" pitchFamily="34" charset="-122"/>
              </a:rPr>
              <a:t>b</a:t>
            </a:r>
            <a:r>
              <a:rPr lang="zh-CN" altLang="en-US" sz="2200" dirty="0">
                <a:solidFill>
                  <a:srgbClr val="000000"/>
                </a:solidFill>
                <a:latin typeface="微软雅黑" panose="020B0503020204020204" pitchFamily="34" charset="-122"/>
                <a:ea typeface="微软雅黑" panose="020B0503020204020204" pitchFamily="34" charset="-122"/>
              </a:rPr>
              <a:t>，那么</a:t>
            </a:r>
            <a:r>
              <a:rPr lang="en-US" altLang="zh-CN" sz="2200" dirty="0">
                <a:solidFill>
                  <a:srgbClr val="000000"/>
                </a:solidFill>
                <a:latin typeface="微软雅黑" panose="020B0503020204020204" pitchFamily="34" charset="-122"/>
                <a:ea typeface="微软雅黑" panose="020B0503020204020204" pitchFamily="34" charset="-122"/>
              </a:rPr>
              <a:t>b = a</a:t>
            </a:r>
            <a:r>
              <a:rPr lang="zh-CN" altLang="en-US" sz="2200" dirty="0">
                <a:solidFill>
                  <a:srgbClr val="000000"/>
                </a:solidFill>
                <a:latin typeface="微软雅黑" panose="020B0503020204020204" pitchFamily="34" charset="-122"/>
                <a:ea typeface="微软雅黑" panose="020B0503020204020204" pitchFamily="34" charset="-122"/>
              </a:rPr>
              <a:t>是无效的，这时候</a:t>
            </a:r>
            <a:r>
              <a:rPr lang="en-US" altLang="zh-CN" sz="2200" dirty="0">
                <a:solidFill>
                  <a:srgbClr val="000000"/>
                </a:solidFill>
                <a:latin typeface="微软雅黑" panose="020B0503020204020204" pitchFamily="34" charset="-122"/>
                <a:ea typeface="微软雅黑" panose="020B0503020204020204" pitchFamily="34" charset="-122"/>
              </a:rPr>
              <a:t>b</a:t>
            </a:r>
            <a:r>
              <a:rPr lang="zh-CN" altLang="en-US" sz="2200" dirty="0">
                <a:solidFill>
                  <a:srgbClr val="000000"/>
                </a:solidFill>
                <a:latin typeface="微软雅黑" panose="020B0503020204020204" pitchFamily="34" charset="-122"/>
                <a:ea typeface="微软雅黑" panose="020B0503020204020204" pitchFamily="34" charset="-122"/>
              </a:rPr>
              <a:t>仅仅是</a:t>
            </a:r>
            <a:r>
              <a:rPr lang="en-US" altLang="zh-CN" sz="2200" dirty="0">
                <a:solidFill>
                  <a:srgbClr val="000000"/>
                </a:solidFill>
                <a:latin typeface="微软雅黑" panose="020B0503020204020204" pitchFamily="34" charset="-122"/>
                <a:ea typeface="微软雅黑" panose="020B0503020204020204" pitchFamily="34" charset="-122"/>
              </a:rPr>
              <a:t>a</a:t>
            </a:r>
            <a:r>
              <a:rPr lang="zh-CN" altLang="en-US" sz="2200" dirty="0">
                <a:solidFill>
                  <a:srgbClr val="000000"/>
                </a:solidFill>
                <a:latin typeface="微软雅黑" panose="020B0503020204020204" pitchFamily="34" charset="-122"/>
                <a:ea typeface="微软雅黑" panose="020B0503020204020204" pitchFamily="34" charset="-122"/>
              </a:rPr>
              <a:t>的别名（或者说引用），修改</a:t>
            </a:r>
            <a:r>
              <a:rPr lang="en-US" altLang="zh-CN" sz="2200" dirty="0">
                <a:solidFill>
                  <a:srgbClr val="000000"/>
                </a:solidFill>
                <a:latin typeface="微软雅黑" panose="020B0503020204020204" pitchFamily="34" charset="-122"/>
                <a:ea typeface="微软雅黑" panose="020B0503020204020204" pitchFamily="34" charset="-122"/>
              </a:rPr>
              <a:t>b</a:t>
            </a:r>
            <a:r>
              <a:rPr lang="zh-CN" altLang="en-US" sz="2200" dirty="0">
                <a:solidFill>
                  <a:srgbClr val="000000"/>
                </a:solidFill>
                <a:latin typeface="微软雅黑" panose="020B0503020204020204" pitchFamily="34" charset="-122"/>
                <a:ea typeface="微软雅黑" panose="020B0503020204020204" pitchFamily="34" charset="-122"/>
              </a:rPr>
              <a:t>也会修改</a:t>
            </a:r>
            <a:r>
              <a:rPr lang="en-US" altLang="zh-CN" sz="2200" dirty="0">
                <a:solidFill>
                  <a:srgbClr val="000000"/>
                </a:solidFill>
                <a:latin typeface="微软雅黑" panose="020B0503020204020204" pitchFamily="34" charset="-122"/>
                <a:ea typeface="微软雅黑" panose="020B0503020204020204" pitchFamily="34" charset="-122"/>
              </a:rPr>
              <a:t>a</a:t>
            </a:r>
            <a:r>
              <a:rPr lang="zh-CN" altLang="en-US" sz="2200" dirty="0">
                <a:solidFill>
                  <a:srgbClr val="000000"/>
                </a:solidFill>
                <a:latin typeface="微软雅黑" panose="020B0503020204020204" pitchFamily="34" charset="-122"/>
                <a:ea typeface="微软雅黑" panose="020B0503020204020204" pitchFamily="34" charset="-122"/>
              </a:rPr>
              <a:t>的。正确的复制方法应该是</a:t>
            </a:r>
            <a:r>
              <a:rPr lang="en-US" altLang="zh-CN" sz="2200" dirty="0">
                <a:solidFill>
                  <a:srgbClr val="000000"/>
                </a:solidFill>
                <a:latin typeface="微软雅黑" panose="020B0503020204020204" pitchFamily="34" charset="-122"/>
                <a:ea typeface="微软雅黑" panose="020B0503020204020204" pitchFamily="34" charset="-122"/>
              </a:rPr>
              <a:t>b = a[:]</a:t>
            </a:r>
            <a:r>
              <a:rPr lang="zh-CN" altLang="en-US" sz="2200" dirty="0">
                <a:solidFill>
                  <a:srgbClr val="000000"/>
                </a:solidFill>
                <a:latin typeface="微软雅黑" panose="020B0503020204020204" pitchFamily="34" charset="-122"/>
                <a:ea typeface="微软雅黑" panose="020B0503020204020204" pitchFamily="34" charset="-122"/>
              </a:rPr>
              <a:t>。</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跟列表有关的函数是</a:t>
            </a:r>
            <a:r>
              <a:rPr lang="en-US" altLang="zh-CN" sz="2200" dirty="0">
                <a:solidFill>
                  <a:srgbClr val="000000"/>
                </a:solidFill>
                <a:latin typeface="微软雅黑" panose="020B0503020204020204" pitchFamily="34" charset="-122"/>
                <a:ea typeface="微软雅黑" panose="020B0503020204020204" pitchFamily="34" charset="-122"/>
              </a:rPr>
              <a:t>list</a:t>
            </a:r>
            <a:r>
              <a:rPr lang="zh-CN" altLang="en-US" sz="2200" dirty="0">
                <a:solidFill>
                  <a:srgbClr val="000000"/>
                </a:solidFill>
                <a:latin typeface="微软雅黑" panose="020B0503020204020204" pitchFamily="34" charset="-122"/>
                <a:ea typeface="微软雅黑" panose="020B0503020204020204" pitchFamily="34" charset="-122"/>
              </a:rPr>
              <a:t>，跟元组有关的函数是</a:t>
            </a:r>
            <a:r>
              <a:rPr lang="en-US" altLang="zh-CN" sz="2200" dirty="0">
                <a:solidFill>
                  <a:srgbClr val="000000"/>
                </a:solidFill>
                <a:latin typeface="微软雅黑" panose="020B0503020204020204" pitchFamily="34" charset="-122"/>
                <a:ea typeface="微软雅黑" panose="020B0503020204020204" pitchFamily="34" charset="-122"/>
              </a:rPr>
              <a:t>tuple</a:t>
            </a:r>
            <a:r>
              <a:rPr lang="zh-CN" altLang="en-US" sz="2200" dirty="0">
                <a:solidFill>
                  <a:srgbClr val="000000"/>
                </a:solidFill>
                <a:latin typeface="微软雅黑" panose="020B0503020204020204" pitchFamily="34" charset="-122"/>
                <a:ea typeface="微软雅黑" panose="020B0503020204020204" pitchFamily="34" charset="-122"/>
              </a:rPr>
              <a:t>，它们的用法和功能几乎一样，都是将某个对象转换为列表</a:t>
            </a:r>
            <a:r>
              <a:rPr lang="en-US" altLang="zh-CN" sz="2200" dirty="0">
                <a:solidFill>
                  <a:srgbClr val="000000"/>
                </a:solidFill>
                <a:latin typeface="微软雅黑" panose="020B0503020204020204" pitchFamily="34" charset="-122"/>
                <a:ea typeface="微软雅黑" panose="020B0503020204020204" pitchFamily="34" charset="-122"/>
              </a:rPr>
              <a:t>/</a:t>
            </a:r>
            <a:r>
              <a:rPr lang="zh-CN" altLang="en-US" sz="2200" dirty="0">
                <a:solidFill>
                  <a:srgbClr val="000000"/>
                </a:solidFill>
                <a:latin typeface="微软雅黑" panose="020B0503020204020204" pitchFamily="34" charset="-122"/>
                <a:ea typeface="微软雅黑" panose="020B0503020204020204" pitchFamily="34" charset="-122"/>
              </a:rPr>
              <a:t>元组，如</a:t>
            </a:r>
            <a:r>
              <a:rPr lang="en-US" altLang="zh-CN" sz="2200" dirty="0">
                <a:solidFill>
                  <a:srgbClr val="000000"/>
                </a:solidFill>
                <a:latin typeface="微软雅黑" panose="020B0503020204020204" pitchFamily="34" charset="-122"/>
                <a:ea typeface="微软雅黑" panose="020B0503020204020204" pitchFamily="34" charset="-122"/>
              </a:rPr>
              <a:t>list('ab')</a:t>
            </a:r>
            <a:r>
              <a:rPr lang="zh-CN" altLang="en-US" sz="2200" dirty="0">
                <a:solidFill>
                  <a:srgbClr val="000000"/>
                </a:solidFill>
                <a:latin typeface="微软雅黑" panose="020B0503020204020204" pitchFamily="34" charset="-122"/>
                <a:ea typeface="微软雅黑" panose="020B0503020204020204" pitchFamily="34" charset="-122"/>
              </a:rPr>
              <a:t>的结果是</a:t>
            </a:r>
            <a:r>
              <a:rPr lang="en-US" altLang="zh-CN" sz="2200" dirty="0">
                <a:solidFill>
                  <a:srgbClr val="000000"/>
                </a:solidFill>
                <a:latin typeface="微软雅黑" panose="020B0503020204020204" pitchFamily="34" charset="-122"/>
                <a:ea typeface="微软雅黑" panose="020B0503020204020204" pitchFamily="34" charset="-122"/>
              </a:rPr>
              <a:t>['a', 'b']</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tuple([1, 2])</a:t>
            </a:r>
            <a:r>
              <a:rPr lang="zh-CN" altLang="en-US" sz="2200" dirty="0">
                <a:solidFill>
                  <a:srgbClr val="000000"/>
                </a:solidFill>
                <a:latin typeface="微软雅黑" panose="020B0503020204020204" pitchFamily="34" charset="-122"/>
                <a:ea typeface="微软雅黑" panose="020B0503020204020204" pitchFamily="34" charset="-122"/>
              </a:rPr>
              <a:t>的结果是</a:t>
            </a:r>
            <a:r>
              <a:rPr lang="en-US" altLang="zh-CN" sz="2200" dirty="0">
                <a:solidFill>
                  <a:srgbClr val="000000"/>
                </a:solidFill>
                <a:latin typeface="微软雅黑" panose="020B0503020204020204" pitchFamily="34" charset="-122"/>
                <a:ea typeface="微软雅黑" panose="020B0503020204020204" pitchFamily="34" charset="-122"/>
              </a:rPr>
              <a:t>(1, 2)</a:t>
            </a:r>
            <a:r>
              <a:rPr lang="zh-CN" altLang="en-US" sz="2200" dirty="0">
                <a:solidFill>
                  <a:srgbClr val="000000"/>
                </a:solidFill>
                <a:latin typeface="微软雅黑" panose="020B0503020204020204" pitchFamily="34" charset="-122"/>
                <a:ea typeface="微软雅黑" panose="020B0503020204020204" pitchFamily="34" charset="-122"/>
              </a:rPr>
              <a:t>。</a:t>
            </a:r>
            <a:endParaRPr lang="en-US" altLang="zh-CN" sz="22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3481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数据结构</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1082675"/>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列表</a:t>
            </a:r>
            <a:r>
              <a:rPr lang="en-US" altLang="zh-CN" sz="2200" dirty="0">
                <a:solidFill>
                  <a:srgbClr val="000000"/>
                </a:solidFill>
                <a:latin typeface="微软雅黑" panose="020B0503020204020204" pitchFamily="34" charset="-122"/>
                <a:ea typeface="微软雅黑" panose="020B0503020204020204" pitchFamily="34" charset="-122"/>
              </a:rPr>
              <a:t>/</a:t>
            </a:r>
            <a:r>
              <a:rPr lang="zh-CN" altLang="en-US" sz="2200" dirty="0">
                <a:solidFill>
                  <a:srgbClr val="000000"/>
                </a:solidFill>
                <a:latin typeface="微软雅黑" panose="020B0503020204020204" pitchFamily="34" charset="-122"/>
                <a:ea typeface="微软雅黑" panose="020B0503020204020204" pitchFamily="34" charset="-122"/>
              </a:rPr>
              <a:t>元组</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一些常见的与列表</a:t>
            </a:r>
            <a:r>
              <a:rPr lang="en-US" altLang="zh-CN" sz="2200" dirty="0">
                <a:solidFill>
                  <a:srgbClr val="000000"/>
                </a:solidFill>
                <a:latin typeface="微软雅黑" panose="020B0503020204020204" pitchFamily="34" charset="-122"/>
                <a:ea typeface="微软雅黑" panose="020B0503020204020204" pitchFamily="34" charset="-122"/>
              </a:rPr>
              <a:t>/</a:t>
            </a:r>
            <a:r>
              <a:rPr lang="zh-CN" altLang="en-US" sz="2200" dirty="0">
                <a:solidFill>
                  <a:srgbClr val="000000"/>
                </a:solidFill>
                <a:latin typeface="微软雅黑" panose="020B0503020204020204" pitchFamily="34" charset="-122"/>
                <a:ea typeface="微软雅黑" panose="020B0503020204020204" pitchFamily="34" charset="-122"/>
              </a:rPr>
              <a:t>元组相关的函数：</a:t>
            </a:r>
            <a:endParaRPr lang="en-US" altLang="zh-CN" sz="2200" dirty="0">
              <a:solidFill>
                <a:srgbClr val="000000"/>
              </a:solidFill>
              <a:latin typeface="微软雅黑" panose="020B0503020204020204" pitchFamily="34" charset="-122"/>
              <a:ea typeface="微软雅黑" panose="020B0503020204020204" pitchFamily="34" charset="-122"/>
            </a:endParaRPr>
          </a:p>
        </p:txBody>
      </p:sp>
      <p:pic>
        <p:nvPicPr>
          <p:cNvPr id="142338" name="Picture 2"/>
          <p:cNvPicPr>
            <a:picLocks noChangeAspect="1"/>
          </p:cNvPicPr>
          <p:nvPr/>
        </p:nvPicPr>
        <p:blipFill>
          <a:blip r:embed="rId3"/>
          <a:stretch>
            <a:fillRect/>
          </a:stretch>
        </p:blipFill>
        <p:spPr>
          <a:xfrm>
            <a:off x="814388" y="2284413"/>
            <a:ext cx="10614025" cy="24384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2338"/>
                                        </p:tgtEl>
                                        <p:attrNameLst>
                                          <p:attrName>style.visibility</p:attrName>
                                        </p:attrNameLst>
                                      </p:cBhvr>
                                      <p:to>
                                        <p:strVal val="visible"/>
                                      </p:to>
                                    </p:set>
                                    <p:animEffect transition="in" filter="fade">
                                      <p:cBhvr>
                                        <p:cTn id="14" dur="1000"/>
                                        <p:tgtEl>
                                          <p:spTgt spid="142338"/>
                                        </p:tgtEl>
                                      </p:cBhvr>
                                    </p:animEffect>
                                    <p:anim calcmode="lin" valueType="num">
                                      <p:cBhvr>
                                        <p:cTn id="15" dur="1000" fill="hold"/>
                                        <p:tgtEl>
                                          <p:spTgt spid="142338"/>
                                        </p:tgtEl>
                                        <p:attrNameLst>
                                          <p:attrName>ppt_x</p:attrName>
                                        </p:attrNameLst>
                                      </p:cBhvr>
                                      <p:tavLst>
                                        <p:tav tm="0">
                                          <p:val>
                                            <p:strVal val="#ppt_x"/>
                                          </p:val>
                                        </p:tav>
                                        <p:tav tm="100000">
                                          <p:val>
                                            <p:strVal val="#ppt_x"/>
                                          </p:val>
                                        </p:tav>
                                      </p:tavLst>
                                    </p:anim>
                                    <p:anim calcmode="lin" valueType="num">
                                      <p:cBhvr>
                                        <p:cTn id="16" dur="1000" fill="hold"/>
                                        <p:tgtEl>
                                          <p:spTgt spid="142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35843"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数据结构</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1082675"/>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列表</a:t>
            </a:r>
            <a:r>
              <a:rPr lang="en-US" altLang="zh-CN" sz="2200" dirty="0">
                <a:solidFill>
                  <a:srgbClr val="000000"/>
                </a:solidFill>
                <a:latin typeface="微软雅黑" panose="020B0503020204020204" pitchFamily="34" charset="-122"/>
                <a:ea typeface="微软雅黑" panose="020B0503020204020204" pitchFamily="34" charset="-122"/>
              </a:rPr>
              <a:t>/</a:t>
            </a:r>
            <a:r>
              <a:rPr lang="zh-CN" altLang="en-US" sz="2200" dirty="0">
                <a:solidFill>
                  <a:srgbClr val="000000"/>
                </a:solidFill>
                <a:latin typeface="微软雅黑" panose="020B0503020204020204" pitchFamily="34" charset="-122"/>
                <a:ea typeface="微软雅黑" panose="020B0503020204020204" pitchFamily="34" charset="-122"/>
              </a:rPr>
              <a:t>元组</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作为对象来说，列表本身自带了很多实用的方法：</a:t>
            </a:r>
            <a:endParaRPr lang="en-US" altLang="zh-CN" sz="2200" dirty="0">
              <a:solidFill>
                <a:srgbClr val="000000"/>
              </a:solidFill>
              <a:latin typeface="微软雅黑" panose="020B0503020204020204" pitchFamily="34" charset="-122"/>
              <a:ea typeface="微软雅黑" panose="020B0503020204020204" pitchFamily="34" charset="-122"/>
            </a:endParaRPr>
          </a:p>
        </p:txBody>
      </p:sp>
      <p:pic>
        <p:nvPicPr>
          <p:cNvPr id="143362" name="Picture 2"/>
          <p:cNvPicPr>
            <a:picLocks noChangeAspect="1"/>
          </p:cNvPicPr>
          <p:nvPr/>
        </p:nvPicPr>
        <p:blipFill>
          <a:blip r:embed="rId3"/>
          <a:stretch>
            <a:fillRect/>
          </a:stretch>
        </p:blipFill>
        <p:spPr>
          <a:xfrm>
            <a:off x="1008063" y="2384425"/>
            <a:ext cx="10185400" cy="234156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3362"/>
                                        </p:tgtEl>
                                        <p:attrNameLst>
                                          <p:attrName>style.visibility</p:attrName>
                                        </p:attrNameLst>
                                      </p:cBhvr>
                                      <p:to>
                                        <p:strVal val="visible"/>
                                      </p:to>
                                    </p:set>
                                    <p:animEffect transition="in" filter="fade">
                                      <p:cBhvr>
                                        <p:cTn id="14" dur="1000"/>
                                        <p:tgtEl>
                                          <p:spTgt spid="143362"/>
                                        </p:tgtEl>
                                      </p:cBhvr>
                                    </p:animEffect>
                                    <p:anim calcmode="lin" valueType="num">
                                      <p:cBhvr>
                                        <p:cTn id="15" dur="1000" fill="hold"/>
                                        <p:tgtEl>
                                          <p:spTgt spid="143362"/>
                                        </p:tgtEl>
                                        <p:attrNameLst>
                                          <p:attrName>ppt_x</p:attrName>
                                        </p:attrNameLst>
                                      </p:cBhvr>
                                      <p:tavLst>
                                        <p:tav tm="0">
                                          <p:val>
                                            <p:strVal val="#ppt_x"/>
                                          </p:val>
                                        </p:tav>
                                        <p:tav tm="100000">
                                          <p:val>
                                            <p:strVal val="#ppt_x"/>
                                          </p:val>
                                        </p:tav>
                                      </p:tavLst>
                                    </p:anim>
                                    <p:anim calcmode="lin" valueType="num">
                                      <p:cBhvr>
                                        <p:cTn id="16" dur="1000" fill="hold"/>
                                        <p:tgtEl>
                                          <p:spTgt spid="1433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36867"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数据结构</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4333875"/>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字典</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特别地，</a:t>
            </a: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引入了“字典”这一方便的概念。从数学上来讲，它实际上是一个映射。通俗来讲，它也相当于一个列表，然而它的“下标”不再是以</a:t>
            </a:r>
            <a:r>
              <a:rPr lang="en-US" altLang="zh-CN" sz="2200" dirty="0">
                <a:solidFill>
                  <a:srgbClr val="000000"/>
                </a:solidFill>
                <a:latin typeface="微软雅黑" panose="020B0503020204020204" pitchFamily="34" charset="-122"/>
                <a:ea typeface="微软雅黑" panose="020B0503020204020204" pitchFamily="34" charset="-122"/>
              </a:rPr>
              <a:t>0</a:t>
            </a:r>
            <a:r>
              <a:rPr lang="zh-CN" altLang="en-US" sz="2200" dirty="0">
                <a:solidFill>
                  <a:srgbClr val="000000"/>
                </a:solidFill>
                <a:latin typeface="微软雅黑" panose="020B0503020204020204" pitchFamily="34" charset="-122"/>
                <a:ea typeface="微软雅黑" panose="020B0503020204020204" pitchFamily="34" charset="-122"/>
              </a:rPr>
              <a:t>开头的数字，而是自己定义的“键”（</a:t>
            </a:r>
            <a:r>
              <a:rPr lang="en-US" altLang="zh-CN" sz="2200" dirty="0">
                <a:solidFill>
                  <a:srgbClr val="000000"/>
                </a:solidFill>
                <a:latin typeface="微软雅黑" panose="020B0503020204020204" pitchFamily="34" charset="-122"/>
                <a:ea typeface="微软雅黑" panose="020B0503020204020204" pitchFamily="34" charset="-122"/>
              </a:rPr>
              <a:t>Key</a:t>
            </a:r>
            <a:r>
              <a:rPr lang="zh-CN" altLang="en-US" sz="2200" dirty="0">
                <a:solidFill>
                  <a:srgbClr val="000000"/>
                </a:solidFill>
                <a:latin typeface="微软雅黑" panose="020B0503020204020204" pitchFamily="34" charset="-122"/>
                <a:ea typeface="微软雅黑" panose="020B0503020204020204" pitchFamily="34" charset="-122"/>
              </a:rPr>
              <a:t>）。</a:t>
            </a: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创建一个字典的基本方法为：</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这里的</a:t>
            </a:r>
            <a:r>
              <a:rPr lang="en-US" altLang="zh-CN" sz="2200" dirty="0">
                <a:solidFill>
                  <a:srgbClr val="000000"/>
                </a:solidFill>
                <a:latin typeface="微软雅黑" panose="020B0503020204020204" pitchFamily="34" charset="-122"/>
                <a:ea typeface="微软雅黑" panose="020B0503020204020204" pitchFamily="34" charset="-122"/>
              </a:rPr>
              <a:t>'today'</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'tomorrow'</a:t>
            </a:r>
            <a:r>
              <a:rPr lang="zh-CN" altLang="en-US" sz="2200" dirty="0">
                <a:solidFill>
                  <a:srgbClr val="000000"/>
                </a:solidFill>
                <a:latin typeface="微软雅黑" panose="020B0503020204020204" pitchFamily="34" charset="-122"/>
                <a:ea typeface="微软雅黑" panose="020B0503020204020204" pitchFamily="34" charset="-122"/>
              </a:rPr>
              <a:t>就是字典的键，它在整个字典中必须是唯一的，而</a:t>
            </a:r>
            <a:r>
              <a:rPr lang="en-US" altLang="zh-CN" sz="2200" dirty="0">
                <a:solidFill>
                  <a:srgbClr val="000000"/>
                </a:solidFill>
                <a:latin typeface="微软雅黑" panose="020B0503020204020204" pitchFamily="34" charset="-122"/>
                <a:ea typeface="微软雅黑" panose="020B0503020204020204" pitchFamily="34" charset="-122"/>
              </a:rPr>
              <a:t>20</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30</a:t>
            </a:r>
            <a:r>
              <a:rPr lang="zh-CN" altLang="en-US" sz="2200" dirty="0">
                <a:solidFill>
                  <a:srgbClr val="000000"/>
                </a:solidFill>
                <a:latin typeface="微软雅黑" panose="020B0503020204020204" pitchFamily="34" charset="-122"/>
                <a:ea typeface="微软雅黑" panose="020B0503020204020204" pitchFamily="34" charset="-122"/>
              </a:rPr>
              <a:t>就是键对应的值。</a:t>
            </a:r>
            <a:endParaRPr lang="en-US" altLang="zh-CN" sz="2200" dirty="0">
              <a:solidFill>
                <a:srgbClr val="00000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522538" y="3867150"/>
          <a:ext cx="7213600" cy="274638"/>
        </p:xfrm>
        <a:graphic>
          <a:graphicData uri="http://schemas.openxmlformats.org/drawingml/2006/table">
            <a:tbl>
              <a:tblPr firstRow="1" firstCol="1" bandRow="1"/>
              <a:tblGrid>
                <a:gridCol w="7213600">
                  <a:extLst>
                    <a:ext uri="{9D8B030D-6E8A-4147-A177-3AD203B41FA5}">
                      <a16:colId xmlns:a16="http://schemas.microsoft.com/office/drawing/2014/main" val="20000"/>
                    </a:ext>
                  </a:extLst>
                </a:gridCol>
              </a:tblGrid>
              <a:tr h="274638">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d = {'today':20, 'tomorrow':30}</a:t>
                      </a:r>
                      <a:endParaRPr lang="zh-CN" sz="1800" kern="100" dirty="0">
                        <a:effectLst/>
                        <a:latin typeface="Calibri" panose="020F0502020204030204"/>
                        <a:ea typeface="宋体" panose="02010600030101010101" pitchFamily="2" charset="-122"/>
                        <a:cs typeface="Times New Roman" panose="02020603050405020304"/>
                      </a:endParaRPr>
                    </a:p>
                  </a:txBody>
                  <a:tcPr marL="91419" marR="914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628">
                                            <p:txEl>
                                              <p:pRg st="4" end="4"/>
                                            </p:txEl>
                                          </p:spTgt>
                                        </p:tgtEl>
                                        <p:attrNameLst>
                                          <p:attrName>style.visibility</p:attrName>
                                        </p:attrNameLst>
                                      </p:cBhvr>
                                      <p:to>
                                        <p:strVal val="visible"/>
                                      </p:to>
                                    </p:set>
                                    <p:animEffect transition="in" filter="fade">
                                      <p:cBhvr>
                                        <p:cTn id="28" dur="1000"/>
                                        <p:tgtEl>
                                          <p:spTgt spid="26628">
                                            <p:txEl>
                                              <p:pRg st="4" end="4"/>
                                            </p:txEl>
                                          </p:spTgt>
                                        </p:tgtEl>
                                      </p:cBhvr>
                                    </p:animEffect>
                                    <p:anim calcmode="lin" valueType="num">
                                      <p:cBhvr>
                                        <p:cTn id="29" dur="10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662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37891"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数据结构</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1590675"/>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字典</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还有其他一些比较方便的方法来创建一个字典，如通过</a:t>
            </a:r>
            <a:r>
              <a:rPr lang="en-US" altLang="zh-CN" sz="2200" dirty="0">
                <a:solidFill>
                  <a:srgbClr val="000000"/>
                </a:solidFill>
                <a:latin typeface="微软雅黑" panose="020B0503020204020204" pitchFamily="34" charset="-122"/>
                <a:ea typeface="微软雅黑" panose="020B0503020204020204" pitchFamily="34" charset="-122"/>
              </a:rPr>
              <a:t>dict()</a:t>
            </a:r>
            <a:r>
              <a:rPr lang="zh-CN" altLang="en-US" sz="2200" dirty="0">
                <a:solidFill>
                  <a:srgbClr val="000000"/>
                </a:solidFill>
                <a:latin typeface="微软雅黑" panose="020B0503020204020204" pitchFamily="34" charset="-122"/>
                <a:ea typeface="微软雅黑" panose="020B0503020204020204" pitchFamily="34" charset="-122"/>
              </a:rPr>
              <a:t>函数转换，或者通过</a:t>
            </a:r>
            <a:r>
              <a:rPr lang="en-US" altLang="zh-CN" sz="2200" dirty="0">
                <a:solidFill>
                  <a:srgbClr val="000000"/>
                </a:solidFill>
                <a:latin typeface="微软雅黑" panose="020B0503020204020204" pitchFamily="34" charset="-122"/>
                <a:ea typeface="微软雅黑" panose="020B0503020204020204" pitchFamily="34" charset="-122"/>
              </a:rPr>
              <a:t>dict.fromkeys</a:t>
            </a:r>
            <a:r>
              <a:rPr lang="zh-CN" altLang="en-US" sz="2200" dirty="0">
                <a:solidFill>
                  <a:srgbClr val="000000"/>
                </a:solidFill>
                <a:latin typeface="微软雅黑" panose="020B0503020204020204" pitchFamily="34" charset="-122"/>
                <a:ea typeface="微软雅黑" panose="020B0503020204020204" pitchFamily="34" charset="-122"/>
              </a:rPr>
              <a:t>来创建：</a:t>
            </a:r>
            <a:endParaRPr lang="en-US" altLang="zh-CN" sz="2200" dirty="0">
              <a:solidFill>
                <a:srgbClr val="0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1008063" y="2924175"/>
          <a:ext cx="10560050" cy="549275"/>
        </p:xfrm>
        <a:graphic>
          <a:graphicData uri="http://schemas.openxmlformats.org/drawingml/2006/table">
            <a:tbl>
              <a:tblPr firstRow="1" firstCol="1" bandRow="1"/>
              <a:tblGrid>
                <a:gridCol w="10560050">
                  <a:extLst>
                    <a:ext uri="{9D8B030D-6E8A-4147-A177-3AD203B41FA5}">
                      <a16:colId xmlns:a16="http://schemas.microsoft.com/office/drawing/2014/main" val="20000"/>
                    </a:ext>
                  </a:extLst>
                </a:gridCol>
              </a:tblGrid>
              <a:tr h="549275">
                <a:tc>
                  <a:txBody>
                    <a:bodyPr/>
                    <a:lstStyle/>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dict</a:t>
                      </a:r>
                      <a:r>
                        <a:rPr lang="en-US" sz="1800" kern="100" dirty="0">
                          <a:effectLst/>
                          <a:latin typeface="Times New Roman" panose="02020603050405020304"/>
                          <a:ea typeface="宋体" panose="02010600030101010101" pitchFamily="2" charset="-122"/>
                          <a:cs typeface="Times New Roman" panose="02020603050405020304"/>
                        </a:rPr>
                        <a:t>([['today', 20], ['tomorrow', 30]]) #</a:t>
                      </a:r>
                      <a:r>
                        <a:rPr lang="zh-CN" sz="1800" kern="100" dirty="0">
                          <a:effectLst/>
                          <a:latin typeface="Times New Roman" panose="02020603050405020304"/>
                          <a:ea typeface="宋体" panose="02010600030101010101" pitchFamily="2" charset="-122"/>
                          <a:cs typeface="Times New Roman" panose="02020603050405020304"/>
                        </a:rPr>
                        <a:t>也相当于</a:t>
                      </a:r>
                      <a:r>
                        <a:rPr lang="en-US" sz="1800" kern="100" dirty="0">
                          <a:effectLst/>
                          <a:latin typeface="Times New Roman" panose="02020603050405020304"/>
                          <a:ea typeface="宋体" panose="02010600030101010101" pitchFamily="2" charset="-122"/>
                          <a:cs typeface="Times New Roman" panose="02020603050405020304"/>
                        </a:rPr>
                        <a:t>{'today':20, 'tomorrow':30}</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dict.fromkeys</a:t>
                      </a:r>
                      <a:r>
                        <a:rPr lang="en-US" sz="1800" kern="100" dirty="0">
                          <a:effectLst/>
                          <a:latin typeface="Times New Roman" panose="02020603050405020304"/>
                          <a:ea typeface="宋体" panose="02010600030101010101" pitchFamily="2" charset="-122"/>
                          <a:cs typeface="Times New Roman" panose="02020603050405020304"/>
                        </a:rPr>
                        <a:t>(['today', 'tomorrow'], 20) #</a:t>
                      </a:r>
                      <a:r>
                        <a:rPr lang="zh-CN" sz="1800" kern="100" dirty="0">
                          <a:effectLst/>
                          <a:latin typeface="Times New Roman" panose="02020603050405020304"/>
                          <a:ea typeface="宋体" panose="02010600030101010101" pitchFamily="2" charset="-122"/>
                          <a:cs typeface="Times New Roman" panose="02020603050405020304"/>
                        </a:rPr>
                        <a:t>相当于</a:t>
                      </a:r>
                      <a:r>
                        <a:rPr lang="en-US" sz="1800" kern="100" dirty="0">
                          <a:effectLst/>
                          <a:latin typeface="Times New Roman" panose="02020603050405020304"/>
                          <a:ea typeface="宋体" panose="02010600030101010101" pitchFamily="2" charset="-122"/>
                          <a:cs typeface="Times New Roman" panose="02020603050405020304"/>
                        </a:rPr>
                        <a:t>{'today':20, 'tomorrow':20}</a:t>
                      </a:r>
                      <a:endParaRPr lang="zh-CN" sz="1800" kern="100" dirty="0">
                        <a:effectLst/>
                        <a:latin typeface="Calibri" panose="020F0502020204030204"/>
                        <a:ea typeface="宋体" panose="02010600030101010101" pitchFamily="2" charset="-122"/>
                        <a:cs typeface="Times New Roman" panose="02020603050405020304"/>
                      </a:endParaRPr>
                    </a:p>
                  </a:txBody>
                  <a:tcPr marL="91431" marR="914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38915"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数据结构</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1000125"/>
            <a:ext cx="112395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集合</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内置了集合这一数据结构，跟数学上的集合概念基本上是一致的，它跟列表的区别在于：</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1</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、它的元素的不重复的，而且是无序的；</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2</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、它不支持索引。一般我们通过花括号</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或者</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set()</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函数来创建一个集合：</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 name="表格 1"/>
          <p:cNvGraphicFramePr>
            <a:graphicFrameLocks noGrp="1"/>
          </p:cNvGraphicFramePr>
          <p:nvPr/>
        </p:nvGraphicFramePr>
        <p:xfrm>
          <a:off x="1816100" y="4508500"/>
          <a:ext cx="8793163" cy="549275"/>
        </p:xfrm>
        <a:graphic>
          <a:graphicData uri="http://schemas.openxmlformats.org/drawingml/2006/table">
            <a:tbl>
              <a:tblPr firstRow="1" firstCol="1" bandRow="1"/>
              <a:tblGrid>
                <a:gridCol w="8793163">
                  <a:extLst>
                    <a:ext uri="{9D8B030D-6E8A-4147-A177-3AD203B41FA5}">
                      <a16:colId xmlns:a16="http://schemas.microsoft.com/office/drawing/2014/main" val="20000"/>
                    </a:ext>
                  </a:extLst>
                </a:gridCol>
              </a:tblGrid>
              <a:tr h="549275">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s = {1, 2, 2, 3} #</a:t>
                      </a:r>
                      <a:r>
                        <a:rPr lang="zh-CN" sz="1800" kern="100" dirty="0">
                          <a:effectLst/>
                          <a:latin typeface="Times New Roman" panose="02020603050405020304"/>
                          <a:ea typeface="宋体" panose="02010600030101010101" pitchFamily="2" charset="-122"/>
                          <a:cs typeface="Times New Roman" panose="02020603050405020304"/>
                        </a:rPr>
                        <a:t>注意</a:t>
                      </a:r>
                      <a:r>
                        <a:rPr lang="en-US" sz="1800" kern="100" dirty="0">
                          <a:effectLst/>
                          <a:latin typeface="Times New Roman" panose="02020603050405020304"/>
                          <a:ea typeface="宋体" panose="02010600030101010101" pitchFamily="2" charset="-122"/>
                          <a:cs typeface="Times New Roman" panose="02020603050405020304"/>
                        </a:rPr>
                        <a:t>2</a:t>
                      </a:r>
                      <a:r>
                        <a:rPr lang="zh-CN" sz="1800" kern="100" dirty="0">
                          <a:effectLst/>
                          <a:latin typeface="Times New Roman" panose="02020603050405020304"/>
                          <a:ea typeface="宋体" panose="02010600030101010101" pitchFamily="2" charset="-122"/>
                          <a:cs typeface="Times New Roman" panose="02020603050405020304"/>
                        </a:rPr>
                        <a:t>会自动去重，得到</a:t>
                      </a:r>
                      <a:r>
                        <a:rPr lang="en-US" sz="1800" kern="100" dirty="0">
                          <a:effectLst/>
                          <a:latin typeface="Times New Roman" panose="02020603050405020304"/>
                          <a:ea typeface="宋体" panose="02010600030101010101" pitchFamily="2" charset="-122"/>
                          <a:cs typeface="Times New Roman" panose="02020603050405020304"/>
                        </a:rPr>
                        <a:t>{1, 2, 3}</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s = set([1, 2, 2, 3]) #</a:t>
                      </a:r>
                      <a:r>
                        <a:rPr lang="zh-CN" sz="1800" kern="100" dirty="0">
                          <a:effectLst/>
                          <a:latin typeface="Times New Roman" panose="02020603050405020304"/>
                          <a:ea typeface="宋体" panose="02010600030101010101" pitchFamily="2" charset="-122"/>
                          <a:cs typeface="Times New Roman" panose="02020603050405020304"/>
                        </a:rPr>
                        <a:t>同样地，它将列表转换为集合，得到</a:t>
                      </a:r>
                      <a:r>
                        <a:rPr lang="en-US" sz="1800" kern="100" dirty="0">
                          <a:effectLst/>
                          <a:latin typeface="Times New Roman" panose="02020603050405020304"/>
                          <a:ea typeface="宋体" panose="02010600030101010101" pitchFamily="2" charset="-122"/>
                          <a:cs typeface="Times New Roman" panose="02020603050405020304"/>
                        </a:rPr>
                        <a:t>{1, 2, 3}</a:t>
                      </a:r>
                      <a:endParaRPr lang="zh-CN" sz="1800" kern="100" dirty="0">
                        <a:effectLst/>
                        <a:latin typeface="Calibri" panose="020F0502020204030204"/>
                        <a:ea typeface="宋体" panose="02010600030101010101" pitchFamily="2" charset="-122"/>
                        <a:cs typeface="Times New Roman" panose="02020603050405020304"/>
                      </a:endParaRPr>
                    </a:p>
                  </a:txBody>
                  <a:tcPr marL="91450" marR="91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3" end="3"/>
                                            </p:txEl>
                                          </p:spTgt>
                                        </p:tgtEl>
                                        <p:attrNameLst>
                                          <p:attrName>style.visibility</p:attrName>
                                        </p:attrNameLst>
                                      </p:cBhvr>
                                      <p:to>
                                        <p:strVal val="visible"/>
                                      </p:to>
                                    </p:set>
                                    <p:animEffect transition="in" filter="fade">
                                      <p:cBhvr>
                                        <p:cTn id="21" dur="1000"/>
                                        <p:tgtEl>
                                          <p:spTgt spid="26628">
                                            <p:txEl>
                                              <p:pRg st="3" end="3"/>
                                            </p:txEl>
                                          </p:spTgt>
                                        </p:tgtEl>
                                      </p:cBhvr>
                                    </p:animEffect>
                                    <p:anim calcmode="lin" valueType="num">
                                      <p:cBhvr>
                                        <p:cTn id="22" dur="10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3993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数据结构</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1082675"/>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集合</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由于集合的特殊性（特别是无序性），因此集合有一些特别的运算：</a:t>
            </a:r>
            <a:endParaRPr lang="en-US" altLang="zh-CN" sz="2200" dirty="0">
              <a:solidFill>
                <a:srgbClr val="0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103438" y="2852738"/>
          <a:ext cx="8410575" cy="1096963"/>
        </p:xfrm>
        <a:graphic>
          <a:graphicData uri="http://schemas.openxmlformats.org/drawingml/2006/table">
            <a:tbl>
              <a:tblPr firstRow="1" firstCol="1" bandRow="1"/>
              <a:tblGrid>
                <a:gridCol w="8410575">
                  <a:extLst>
                    <a:ext uri="{9D8B030D-6E8A-4147-A177-3AD203B41FA5}">
                      <a16:colId xmlns:a16="http://schemas.microsoft.com/office/drawing/2014/main" val="20000"/>
                    </a:ext>
                  </a:extLst>
                </a:gridCol>
              </a:tblGrid>
              <a:tr h="1096962">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a = t | s #t</a:t>
                      </a:r>
                      <a:r>
                        <a:rPr lang="zh-CN" sz="1800" kern="100" dirty="0">
                          <a:effectLst/>
                          <a:latin typeface="Times New Roman" panose="02020603050405020304"/>
                          <a:ea typeface="宋体" panose="02010600030101010101" pitchFamily="2" charset="-122"/>
                          <a:cs typeface="Times New Roman" panose="02020603050405020304"/>
                        </a:rPr>
                        <a:t>和</a:t>
                      </a:r>
                      <a:r>
                        <a:rPr lang="en-US" sz="1800" kern="100" dirty="0">
                          <a:effectLst/>
                          <a:latin typeface="Times New Roman" panose="02020603050405020304"/>
                          <a:ea typeface="宋体" panose="02010600030101010101" pitchFamily="2" charset="-122"/>
                          <a:cs typeface="Times New Roman" panose="02020603050405020304"/>
                        </a:rPr>
                        <a:t>s</a:t>
                      </a:r>
                      <a:r>
                        <a:rPr lang="zh-CN" sz="1800" kern="100" dirty="0">
                          <a:effectLst/>
                          <a:latin typeface="Times New Roman" panose="02020603050405020304"/>
                          <a:ea typeface="宋体" panose="02010600030101010101" pitchFamily="2" charset="-122"/>
                          <a:cs typeface="Times New Roman" panose="02020603050405020304"/>
                        </a:rPr>
                        <a:t>的并集</a:t>
                      </a:r>
                      <a:r>
                        <a:rPr lang="en-US" sz="1800" kern="100" dirty="0">
                          <a:effectLst/>
                          <a:latin typeface="Times New Roman" panose="02020603050405020304"/>
                          <a:ea typeface="宋体" panose="02010600030101010101" pitchFamily="2" charset="-122"/>
                          <a:cs typeface="Times New Roman" panose="02020603050405020304"/>
                        </a:rPr>
                        <a:t>  </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b = t &amp; s #t</a:t>
                      </a:r>
                      <a:r>
                        <a:rPr lang="zh-CN" sz="1800" kern="100" dirty="0">
                          <a:effectLst/>
                          <a:latin typeface="Times New Roman" panose="02020603050405020304"/>
                          <a:ea typeface="宋体" panose="02010600030101010101" pitchFamily="2" charset="-122"/>
                          <a:cs typeface="Times New Roman" panose="02020603050405020304"/>
                        </a:rPr>
                        <a:t>和</a:t>
                      </a:r>
                      <a:r>
                        <a:rPr lang="en-US" sz="1800" kern="100" dirty="0">
                          <a:effectLst/>
                          <a:latin typeface="Times New Roman" panose="02020603050405020304"/>
                          <a:ea typeface="宋体" panose="02010600030101010101" pitchFamily="2" charset="-122"/>
                          <a:cs typeface="Times New Roman" panose="02020603050405020304"/>
                        </a:rPr>
                        <a:t>s</a:t>
                      </a:r>
                      <a:r>
                        <a:rPr lang="zh-CN" sz="1800" kern="100" dirty="0">
                          <a:effectLst/>
                          <a:latin typeface="Times New Roman" panose="02020603050405020304"/>
                          <a:ea typeface="宋体" panose="02010600030101010101" pitchFamily="2" charset="-122"/>
                          <a:cs typeface="Times New Roman" panose="02020603050405020304"/>
                        </a:rPr>
                        <a:t>的交集</a:t>
                      </a:r>
                      <a:r>
                        <a:rPr lang="en-US" sz="1800" kern="100" dirty="0">
                          <a:effectLst/>
                          <a:latin typeface="Times New Roman" panose="02020603050405020304"/>
                          <a:ea typeface="宋体" panose="02010600030101010101" pitchFamily="2" charset="-122"/>
                          <a:cs typeface="Times New Roman" panose="02020603050405020304"/>
                        </a:rPr>
                        <a:t>  </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c = t – s #</a:t>
                      </a:r>
                      <a:r>
                        <a:rPr lang="zh-CN" sz="1800" kern="100" dirty="0">
                          <a:effectLst/>
                          <a:latin typeface="Times New Roman" panose="02020603050405020304"/>
                          <a:ea typeface="宋体" panose="02010600030101010101" pitchFamily="2" charset="-122"/>
                          <a:cs typeface="Times New Roman" panose="02020603050405020304"/>
                        </a:rPr>
                        <a:t>求差集（项在</a:t>
                      </a:r>
                      <a:r>
                        <a:rPr lang="en-US" sz="1800" kern="100" dirty="0">
                          <a:effectLst/>
                          <a:latin typeface="Times New Roman" panose="02020603050405020304"/>
                          <a:ea typeface="宋体" panose="02010600030101010101" pitchFamily="2" charset="-122"/>
                          <a:cs typeface="Times New Roman" panose="02020603050405020304"/>
                        </a:rPr>
                        <a:t>t</a:t>
                      </a:r>
                      <a:r>
                        <a:rPr lang="zh-CN" sz="1800" kern="100" dirty="0">
                          <a:effectLst/>
                          <a:latin typeface="Times New Roman" panose="02020603050405020304"/>
                          <a:ea typeface="宋体" panose="02010600030101010101" pitchFamily="2" charset="-122"/>
                          <a:cs typeface="Times New Roman" panose="02020603050405020304"/>
                        </a:rPr>
                        <a:t>中，但不在</a:t>
                      </a:r>
                      <a:r>
                        <a:rPr lang="en-US" sz="1800" kern="100" dirty="0">
                          <a:effectLst/>
                          <a:latin typeface="Times New Roman" panose="02020603050405020304"/>
                          <a:ea typeface="宋体" panose="02010600030101010101" pitchFamily="2" charset="-122"/>
                          <a:cs typeface="Times New Roman" panose="02020603050405020304"/>
                        </a:rPr>
                        <a:t>s</a:t>
                      </a:r>
                      <a:r>
                        <a:rPr lang="zh-CN" sz="1800" kern="100" dirty="0">
                          <a:effectLst/>
                          <a:latin typeface="Times New Roman" panose="02020603050405020304"/>
                          <a:ea typeface="宋体" panose="02010600030101010101" pitchFamily="2" charset="-122"/>
                          <a:cs typeface="Times New Roman" panose="02020603050405020304"/>
                        </a:rPr>
                        <a:t>中）</a:t>
                      </a:r>
                      <a:r>
                        <a:rPr lang="en-US" sz="1800" kern="100" dirty="0">
                          <a:effectLst/>
                          <a:latin typeface="Times New Roman" panose="02020603050405020304"/>
                          <a:ea typeface="宋体" panose="02010600030101010101" pitchFamily="2" charset="-122"/>
                          <a:cs typeface="Times New Roman" panose="02020603050405020304"/>
                        </a:rPr>
                        <a:t>  </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d = t ^ s #</a:t>
                      </a:r>
                      <a:r>
                        <a:rPr lang="zh-CN" sz="1800" kern="100" dirty="0">
                          <a:effectLst/>
                          <a:latin typeface="Times New Roman" panose="02020603050405020304"/>
                          <a:ea typeface="宋体" panose="02010600030101010101" pitchFamily="2" charset="-122"/>
                          <a:cs typeface="Times New Roman" panose="02020603050405020304"/>
                        </a:rPr>
                        <a:t>对称差集（项在</a:t>
                      </a:r>
                      <a:r>
                        <a:rPr lang="en-US" sz="1800" kern="100" dirty="0">
                          <a:effectLst/>
                          <a:latin typeface="Times New Roman" panose="02020603050405020304"/>
                          <a:ea typeface="宋体" panose="02010600030101010101" pitchFamily="2" charset="-122"/>
                          <a:cs typeface="Times New Roman" panose="02020603050405020304"/>
                        </a:rPr>
                        <a:t>t</a:t>
                      </a:r>
                      <a:r>
                        <a:rPr lang="zh-CN" sz="1800" kern="100" dirty="0">
                          <a:effectLst/>
                          <a:latin typeface="Times New Roman" panose="02020603050405020304"/>
                          <a:ea typeface="宋体" panose="02010600030101010101" pitchFamily="2" charset="-122"/>
                          <a:cs typeface="Times New Roman" panose="02020603050405020304"/>
                        </a:rPr>
                        <a:t>或</a:t>
                      </a:r>
                      <a:r>
                        <a:rPr lang="en-US" sz="1800" kern="100" dirty="0">
                          <a:effectLst/>
                          <a:latin typeface="Times New Roman" panose="02020603050405020304"/>
                          <a:ea typeface="宋体" panose="02010600030101010101" pitchFamily="2" charset="-122"/>
                          <a:cs typeface="Times New Roman" panose="02020603050405020304"/>
                        </a:rPr>
                        <a:t>s</a:t>
                      </a:r>
                      <a:r>
                        <a:rPr lang="zh-CN" sz="1800" kern="100" dirty="0">
                          <a:effectLst/>
                          <a:latin typeface="Times New Roman" panose="02020603050405020304"/>
                          <a:ea typeface="宋体" panose="02010600030101010101" pitchFamily="2" charset="-122"/>
                          <a:cs typeface="Times New Roman" panose="02020603050405020304"/>
                        </a:rPr>
                        <a:t>中，但不会同时出现在二者中）</a:t>
                      </a:r>
                      <a:endParaRPr lang="zh-CN" sz="1800" kern="100" dirty="0">
                        <a:effectLst/>
                        <a:latin typeface="Calibri" panose="020F0502020204030204"/>
                        <a:ea typeface="宋体" panose="02010600030101010101" pitchFamily="2" charset="-122"/>
                        <a:cs typeface="Times New Roman" panose="02020603050405020304"/>
                      </a:endParaRPr>
                    </a:p>
                  </a:txBody>
                  <a:tcPr marL="91467" marR="914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4"/>
          <p:cNvSpPr/>
          <p:nvPr/>
        </p:nvSpPr>
        <p:spPr>
          <a:xfrm>
            <a:off x="420688" y="1341438"/>
            <a:ext cx="11287125" cy="4967287"/>
          </a:xfrm>
          <a:prstGeom prst="rect">
            <a:avLst/>
          </a:prstGeom>
          <a:noFill/>
          <a:ln w="9525">
            <a:noFill/>
          </a:ln>
        </p:spPr>
        <p:txBody>
          <a:bodyPr/>
          <a:lstStyle/>
          <a:p>
            <a:pPr marL="457200" indent="-457200">
              <a:lnSpc>
                <a:spcPct val="150000"/>
              </a:lnSpc>
              <a:spcBef>
                <a:spcPct val="20000"/>
              </a:spcBef>
              <a:buClr>
                <a:schemeClr val="hlink"/>
              </a:buClr>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Python </a:t>
            </a:r>
            <a:r>
              <a:rPr lang="zh-CN" altLang="en-US" sz="2000" dirty="0">
                <a:latin typeface="微软雅黑" panose="020B0503020204020204" pitchFamily="34" charset="-122"/>
                <a:ea typeface="微软雅黑" panose="020B0503020204020204" pitchFamily="34" charset="-122"/>
              </a:rPr>
              <a:t>是一门简单易学且功能强大的编程语言。它拥有高效的高级数据结构，并且能够用简单而又高效的方式进行面向对象编程。</a:t>
            </a:r>
            <a:r>
              <a:rPr lang="en-US" altLang="zh-CN" sz="2000" dirty="0">
                <a:latin typeface="微软雅黑" panose="020B0503020204020204" pitchFamily="34" charset="-122"/>
                <a:ea typeface="微软雅黑" panose="020B0503020204020204" pitchFamily="34" charset="-122"/>
              </a:rPr>
              <a:t>Python </a:t>
            </a:r>
            <a:r>
              <a:rPr lang="zh-CN" altLang="en-US" sz="2000" dirty="0">
                <a:latin typeface="微软雅黑" panose="020B0503020204020204" pitchFamily="34" charset="-122"/>
                <a:ea typeface="微软雅黑" panose="020B0503020204020204" pitchFamily="34" charset="-122"/>
              </a:rPr>
              <a:t>优雅的语法和动态类型，再结合它的解释性，使其在大多数平台的许多领域成为编写脚本或开发应用程序的理想语言。</a:t>
            </a:r>
          </a:p>
          <a:p>
            <a:pPr marL="457200" indent="-457200">
              <a:lnSpc>
                <a:spcPct val="150000"/>
              </a:lnSpc>
              <a:spcBef>
                <a:spcPct val="20000"/>
              </a:spcBef>
              <a:buClr>
                <a:schemeClr val="hlink"/>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要认识</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，首先得明确一点，</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是一门编程语言！这就意味着，至少原则上来说，它能够完成</a:t>
            </a:r>
            <a:r>
              <a:rPr lang="en-US" altLang="zh-CN" sz="2000" dirty="0">
                <a:latin typeface="微软雅黑" panose="020B0503020204020204" pitchFamily="34" charset="-122"/>
                <a:ea typeface="微软雅黑" panose="020B0503020204020204" pitchFamily="34" charset="-122"/>
              </a:rPr>
              <a:t>Matlab</a:t>
            </a:r>
            <a:r>
              <a:rPr lang="zh-CN" altLang="en-US" sz="2000" dirty="0">
                <a:latin typeface="微软雅黑" panose="020B0503020204020204" pitchFamily="34" charset="-122"/>
                <a:ea typeface="微软雅黑" panose="020B0503020204020204" pitchFamily="34" charset="-122"/>
              </a:rPr>
              <a:t>能够做的所有事情（因为大不了从头开始编写），而且大多数情况下，同样功能的</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代码会比</a:t>
            </a:r>
            <a:r>
              <a:rPr lang="en-US" altLang="zh-CN" sz="2000" dirty="0">
                <a:latin typeface="微软雅黑" panose="020B0503020204020204" pitchFamily="34" charset="-122"/>
                <a:ea typeface="微软雅黑" panose="020B0503020204020204" pitchFamily="34" charset="-122"/>
              </a:rPr>
              <a:t>Matlab</a:t>
            </a:r>
            <a:r>
              <a:rPr lang="zh-CN" altLang="en-US" sz="2000" dirty="0">
                <a:latin typeface="微软雅黑" panose="020B0503020204020204" pitchFamily="34" charset="-122"/>
                <a:ea typeface="微软雅黑" panose="020B0503020204020204" pitchFamily="34" charset="-122"/>
              </a:rPr>
              <a:t>代码更加简洁、易懂；而另一方面，因为它是一门编程语言，所以它能够完成很多</a:t>
            </a:r>
            <a:r>
              <a:rPr lang="en-US" altLang="zh-CN" sz="2000" dirty="0">
                <a:latin typeface="微软雅黑" panose="020B0503020204020204" pitchFamily="34" charset="-122"/>
                <a:ea typeface="微软雅黑" panose="020B0503020204020204" pitchFamily="34" charset="-122"/>
              </a:rPr>
              <a:t>Matlab</a:t>
            </a:r>
            <a:r>
              <a:rPr lang="zh-CN" altLang="en-US" sz="2000" dirty="0">
                <a:latin typeface="微软雅黑" panose="020B0503020204020204" pitchFamily="34" charset="-122"/>
                <a:ea typeface="微软雅黑" panose="020B0503020204020204" pitchFamily="34" charset="-122"/>
              </a:rPr>
              <a:t>不能做的事情，比如开发网页、开发游戏、编写爬虫来采集数据等。</a:t>
            </a:r>
          </a:p>
        </p:txBody>
      </p:sp>
      <p:sp>
        <p:nvSpPr>
          <p:cNvPr id="13315"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简介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3316" name="Text Box 6"/>
          <p:cNvSpPr txBox="1"/>
          <p:nvPr/>
        </p:nvSpPr>
        <p:spPr>
          <a:xfrm>
            <a:off x="431800" y="952500"/>
            <a:ext cx="11239500" cy="55403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Ø"/>
            </a:pPr>
            <a:r>
              <a:rPr lang="en-US" altLang="zh-CN" sz="2400" dirty="0">
                <a:solidFill>
                  <a:srgbClr val="000000"/>
                </a:solidFill>
                <a:latin typeface="微软雅黑" panose="020B0503020204020204" pitchFamily="34" charset="-122"/>
                <a:ea typeface="微软雅黑" panose="020B0503020204020204" pitchFamily="34" charset="-122"/>
              </a:rPr>
              <a:t>Python</a:t>
            </a:r>
            <a:r>
              <a:rPr lang="zh-CN" altLang="en-US" sz="2400" dirty="0">
                <a:solidFill>
                  <a:srgbClr val="000000"/>
                </a:solidFill>
                <a:latin typeface="微软雅黑" panose="020B0503020204020204" pitchFamily="34" charset="-122"/>
                <a:ea typeface="微软雅黑" panose="020B0503020204020204" pitchFamily="34" charset="-122"/>
              </a:rPr>
              <a:t>的简介</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67">
                                            <p:txEl>
                                              <p:pRg st="1" end="1"/>
                                            </p:txEl>
                                          </p:spTgt>
                                        </p:tgtEl>
                                        <p:attrNameLst>
                                          <p:attrName>style.visibility</p:attrName>
                                        </p:attrNameLst>
                                      </p:cBhvr>
                                      <p:to>
                                        <p:strVal val="visible"/>
                                      </p:to>
                                    </p:set>
                                    <p:animEffect transition="in" filter="fade">
                                      <p:cBhvr>
                                        <p:cTn id="14" dur="1000"/>
                                        <p:tgtEl>
                                          <p:spTgt spid="11267">
                                            <p:txEl>
                                              <p:pRg st="1" end="1"/>
                                            </p:txEl>
                                          </p:spTgt>
                                        </p:tgtEl>
                                      </p:cBhvr>
                                    </p:animEffect>
                                    <p:anim calcmode="lin" valueType="num">
                                      <p:cBhvr>
                                        <p:cTn id="15"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26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40963"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数据结构</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4197350"/>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函数式编程</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函数式编程（</a:t>
            </a:r>
            <a:r>
              <a:rPr lang="en-US" altLang="zh-CN" sz="2200" dirty="0">
                <a:solidFill>
                  <a:srgbClr val="000000"/>
                </a:solidFill>
                <a:latin typeface="微软雅黑" panose="020B0503020204020204" pitchFamily="34" charset="-122"/>
                <a:ea typeface="微软雅黑" panose="020B0503020204020204" pitchFamily="34" charset="-122"/>
              </a:rPr>
              <a:t>Functional programming</a:t>
            </a:r>
            <a:r>
              <a:rPr lang="zh-CN" altLang="en-US" sz="2200" dirty="0">
                <a:solidFill>
                  <a:srgbClr val="000000"/>
                </a:solidFill>
                <a:latin typeface="微软雅黑" panose="020B0503020204020204" pitchFamily="34" charset="-122"/>
                <a:ea typeface="微软雅黑" panose="020B0503020204020204" pitchFamily="34" charset="-122"/>
              </a:rPr>
              <a:t>）或者函数程序设计，又称泛函编程，是一种编程范型，它将计算机运算视为数学上的函数计算，并且避免使用程序状态以及易变对象。简单来讲，函数式编程是一种“广播式”的编程，一般来说结合前面提到过的</a:t>
            </a:r>
            <a:r>
              <a:rPr lang="en-US" altLang="zh-CN" sz="2200" dirty="0">
                <a:solidFill>
                  <a:srgbClr val="000000"/>
                </a:solidFill>
                <a:latin typeface="微软雅黑" panose="020B0503020204020204" pitchFamily="34" charset="-122"/>
                <a:ea typeface="微软雅黑" panose="020B0503020204020204" pitchFamily="34" charset="-122"/>
              </a:rPr>
              <a:t>lambda</a:t>
            </a:r>
            <a:r>
              <a:rPr lang="zh-CN" altLang="en-US" sz="2200" dirty="0">
                <a:solidFill>
                  <a:srgbClr val="000000"/>
                </a:solidFill>
                <a:latin typeface="微软雅黑" panose="020B0503020204020204" pitchFamily="34" charset="-122"/>
                <a:ea typeface="微软雅黑" panose="020B0503020204020204" pitchFamily="34" charset="-122"/>
              </a:rPr>
              <a:t>定义函数，用于科学计算中，会显得特别简洁方便。</a:t>
            </a: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在</a:t>
            </a: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中，函数是编程主要有几个函数的使用构成：</a:t>
            </a:r>
            <a:r>
              <a:rPr lang="en-US" altLang="zh-CN" sz="2200" dirty="0">
                <a:solidFill>
                  <a:srgbClr val="000000"/>
                </a:solidFill>
                <a:latin typeface="微软雅黑" panose="020B0503020204020204" pitchFamily="34" charset="-122"/>
                <a:ea typeface="微软雅黑" panose="020B0503020204020204" pitchFamily="34" charset="-122"/>
              </a:rPr>
              <a:t>lambda</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map</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reduce</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filter</a:t>
            </a:r>
            <a:r>
              <a:rPr lang="zh-CN" altLang="en-US" sz="2200" dirty="0">
                <a:solidFill>
                  <a:srgbClr val="000000"/>
                </a:solidFill>
                <a:latin typeface="微软雅黑" panose="020B0503020204020204" pitchFamily="34" charset="-122"/>
                <a:ea typeface="微软雅黑" panose="020B0503020204020204" pitchFamily="34" charset="-122"/>
              </a:rPr>
              <a:t>，其中</a:t>
            </a:r>
            <a:r>
              <a:rPr lang="en-US" altLang="zh-CN" sz="2200" dirty="0">
                <a:solidFill>
                  <a:srgbClr val="000000"/>
                </a:solidFill>
                <a:latin typeface="微软雅黑" panose="020B0503020204020204" pitchFamily="34" charset="-122"/>
                <a:ea typeface="微软雅黑" panose="020B0503020204020204" pitchFamily="34" charset="-122"/>
              </a:rPr>
              <a:t>lambda</a:t>
            </a:r>
            <a:r>
              <a:rPr lang="zh-CN" altLang="en-US" sz="2200" dirty="0">
                <a:solidFill>
                  <a:srgbClr val="000000"/>
                </a:solidFill>
                <a:latin typeface="微软雅黑" panose="020B0503020204020204" pitchFamily="34" charset="-122"/>
                <a:ea typeface="微软雅黑" panose="020B0503020204020204" pitchFamily="34" charset="-122"/>
              </a:rPr>
              <a:t>前面已经介绍过，主要用来自定义“行内函数”，所以现在我们逐一介绍后三个。</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41987"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数据结构</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4400550"/>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函数式编程</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首先</a:t>
            </a:r>
            <a:r>
              <a:rPr lang="en-US" altLang="zh-CN" sz="2200" dirty="0">
                <a:solidFill>
                  <a:srgbClr val="000000"/>
                </a:solidFill>
                <a:latin typeface="微软雅黑" panose="020B0503020204020204" pitchFamily="34" charset="-122"/>
                <a:ea typeface="微软雅黑" panose="020B0503020204020204" pitchFamily="34" charset="-122"/>
              </a:rPr>
              <a:t>map</a:t>
            </a:r>
            <a:r>
              <a:rPr lang="zh-CN" altLang="en-US" sz="2200" dirty="0">
                <a:solidFill>
                  <a:srgbClr val="000000"/>
                </a:solidFill>
                <a:latin typeface="微软雅黑" panose="020B0503020204020204" pitchFamily="34" charset="-122"/>
                <a:ea typeface="微软雅黑" panose="020B0503020204020204" pitchFamily="34" charset="-122"/>
              </a:rPr>
              <a:t>函数。假设我们有一个列表</a:t>
            </a:r>
            <a:r>
              <a:rPr lang="en-US" altLang="zh-CN" sz="2200" dirty="0">
                <a:solidFill>
                  <a:srgbClr val="000000"/>
                </a:solidFill>
                <a:latin typeface="微软雅黑" panose="020B0503020204020204" pitchFamily="34" charset="-122"/>
                <a:ea typeface="微软雅黑" panose="020B0503020204020204" pitchFamily="34" charset="-122"/>
              </a:rPr>
              <a:t>a = [1, 2, 3]</a:t>
            </a:r>
            <a:r>
              <a:rPr lang="zh-CN" altLang="en-US" sz="2200" dirty="0">
                <a:solidFill>
                  <a:srgbClr val="000000"/>
                </a:solidFill>
                <a:latin typeface="微软雅黑" panose="020B0503020204020204" pitchFamily="34" charset="-122"/>
                <a:ea typeface="微软雅黑" panose="020B0503020204020204" pitchFamily="34" charset="-122"/>
              </a:rPr>
              <a:t>，我要给列表中的每个元素都加</a:t>
            </a:r>
            <a:r>
              <a:rPr lang="en-US" altLang="zh-CN" sz="2200" dirty="0">
                <a:solidFill>
                  <a:srgbClr val="000000"/>
                </a:solidFill>
                <a:latin typeface="微软雅黑" panose="020B0503020204020204" pitchFamily="34" charset="-122"/>
                <a:ea typeface="微软雅黑" panose="020B0503020204020204" pitchFamily="34" charset="-122"/>
              </a:rPr>
              <a:t>2</a:t>
            </a:r>
            <a:r>
              <a:rPr lang="zh-CN" altLang="en-US" sz="2200" dirty="0">
                <a:solidFill>
                  <a:srgbClr val="000000"/>
                </a:solidFill>
                <a:latin typeface="微软雅黑" panose="020B0503020204020204" pitchFamily="34" charset="-122"/>
                <a:ea typeface="微软雅黑" panose="020B0503020204020204" pitchFamily="34" charset="-122"/>
              </a:rPr>
              <a:t>得到一个新列表，利用前面已经谈及过的“列表解析”，我们可以这样写：</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而利用</a:t>
            </a:r>
            <a:r>
              <a:rPr lang="en-US" altLang="zh-CN" sz="2200" dirty="0">
                <a:solidFill>
                  <a:srgbClr val="000000"/>
                </a:solidFill>
                <a:latin typeface="微软雅黑" panose="020B0503020204020204" pitchFamily="34" charset="-122"/>
                <a:ea typeface="微软雅黑" panose="020B0503020204020204" pitchFamily="34" charset="-122"/>
              </a:rPr>
              <a:t>map</a:t>
            </a:r>
            <a:r>
              <a:rPr lang="zh-CN" altLang="en-US" sz="2200" dirty="0">
                <a:solidFill>
                  <a:srgbClr val="000000"/>
                </a:solidFill>
                <a:latin typeface="微软雅黑" panose="020B0503020204020204" pitchFamily="34" charset="-122"/>
                <a:ea typeface="微软雅黑" panose="020B0503020204020204" pitchFamily="34" charset="-122"/>
              </a:rPr>
              <a:t>函数我们可以这样写：</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我们首先定义一个函数，然后再用</a:t>
            </a:r>
            <a:r>
              <a:rPr lang="en-US" altLang="zh-CN" sz="2200" dirty="0">
                <a:solidFill>
                  <a:srgbClr val="000000"/>
                </a:solidFill>
                <a:latin typeface="微软雅黑" panose="020B0503020204020204" pitchFamily="34" charset="-122"/>
                <a:ea typeface="微软雅黑" panose="020B0503020204020204" pitchFamily="34" charset="-122"/>
              </a:rPr>
              <a:t>map</a:t>
            </a:r>
            <a:r>
              <a:rPr lang="zh-CN" altLang="en-US" sz="2200" dirty="0">
                <a:solidFill>
                  <a:srgbClr val="000000"/>
                </a:solidFill>
                <a:latin typeface="微软雅黑" panose="020B0503020204020204" pitchFamily="34" charset="-122"/>
                <a:ea typeface="微软雅黑" panose="020B0503020204020204" pitchFamily="34" charset="-122"/>
              </a:rPr>
              <a:t>命令将函数逐一应用到（</a:t>
            </a:r>
            <a:r>
              <a:rPr lang="en-US" altLang="zh-CN" sz="2200" dirty="0">
                <a:solidFill>
                  <a:srgbClr val="000000"/>
                </a:solidFill>
                <a:latin typeface="微软雅黑" panose="020B0503020204020204" pitchFamily="34" charset="-122"/>
                <a:ea typeface="微软雅黑" panose="020B0503020204020204" pitchFamily="34" charset="-122"/>
              </a:rPr>
              <a:t>map</a:t>
            </a:r>
            <a:r>
              <a:rPr lang="zh-CN" altLang="en-US" sz="2200" dirty="0">
                <a:solidFill>
                  <a:srgbClr val="000000"/>
                </a:solidFill>
                <a:latin typeface="微软雅黑" panose="020B0503020204020204" pitchFamily="34" charset="-122"/>
                <a:ea typeface="微软雅黑" panose="020B0503020204020204" pitchFamily="34" charset="-122"/>
              </a:rPr>
              <a:t>）列表中的每个元素，最后返回一个数组。</a:t>
            </a:r>
          </a:p>
        </p:txBody>
      </p:sp>
      <p:graphicFrame>
        <p:nvGraphicFramePr>
          <p:cNvPr id="2" name="表格 1"/>
          <p:cNvGraphicFramePr>
            <a:graphicFrameLocks noGrp="1"/>
          </p:cNvGraphicFramePr>
          <p:nvPr/>
        </p:nvGraphicFramePr>
        <p:xfrm>
          <a:off x="4773613" y="2867025"/>
          <a:ext cx="2454275" cy="274638"/>
        </p:xfrm>
        <a:graphic>
          <a:graphicData uri="http://schemas.openxmlformats.org/drawingml/2006/table">
            <a:tbl>
              <a:tblPr firstRow="1" firstCol="1" bandRow="1"/>
              <a:tblGrid>
                <a:gridCol w="2454275">
                  <a:extLst>
                    <a:ext uri="{9D8B030D-6E8A-4147-A177-3AD203B41FA5}">
                      <a16:colId xmlns:a16="http://schemas.microsoft.com/office/drawing/2014/main" val="20000"/>
                    </a:ext>
                  </a:extLst>
                </a:gridCol>
              </a:tblGrid>
              <a:tr h="274638">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b = [i+2 for i in a]</a:t>
                      </a:r>
                      <a:endParaRPr lang="zh-CN" sz="1800" kern="100" dirty="0">
                        <a:effectLst/>
                        <a:latin typeface="Calibri" panose="020F0502020204030204"/>
                        <a:ea typeface="宋体" panose="02010600030101010101" pitchFamily="2" charset="-122"/>
                        <a:cs typeface="Times New Roman" panose="02020603050405020304"/>
                      </a:endParaRPr>
                    </a:p>
                  </a:txBody>
                  <a:tcPr marL="91394" marR="913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 name="表格 2"/>
          <p:cNvGraphicFramePr>
            <a:graphicFrameLocks noGrp="1"/>
          </p:cNvGraphicFramePr>
          <p:nvPr/>
        </p:nvGraphicFramePr>
        <p:xfrm>
          <a:off x="3263900" y="3756025"/>
          <a:ext cx="5473700" cy="549275"/>
        </p:xfrm>
        <a:graphic>
          <a:graphicData uri="http://schemas.openxmlformats.org/drawingml/2006/table">
            <a:tbl>
              <a:tblPr firstRow="1" firstCol="1" bandRow="1"/>
              <a:tblGrid>
                <a:gridCol w="5473700">
                  <a:extLst>
                    <a:ext uri="{9D8B030D-6E8A-4147-A177-3AD203B41FA5}">
                      <a16:colId xmlns:a16="http://schemas.microsoft.com/office/drawing/2014/main" val="20000"/>
                    </a:ext>
                  </a:extLst>
                </a:gridCol>
              </a:tblGrid>
              <a:tr h="549275">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b = map(lambda x: x+2, a) </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b = list(b) #</a:t>
                      </a:r>
                      <a:r>
                        <a:rPr lang="zh-CN" sz="1800" kern="100" dirty="0">
                          <a:effectLst/>
                          <a:latin typeface="Times New Roman" panose="02020603050405020304"/>
                          <a:ea typeface="宋体" panose="02010600030101010101" pitchFamily="2" charset="-122"/>
                          <a:cs typeface="Times New Roman" panose="02020603050405020304"/>
                        </a:rPr>
                        <a:t>结果是</a:t>
                      </a:r>
                      <a:r>
                        <a:rPr lang="en-US" sz="1800" kern="100" dirty="0">
                          <a:effectLst/>
                          <a:latin typeface="Times New Roman" panose="02020603050405020304"/>
                          <a:ea typeface="宋体" panose="02010600030101010101" pitchFamily="2" charset="-122"/>
                          <a:cs typeface="Times New Roman" panose="02020603050405020304"/>
                        </a:rPr>
                        <a:t>[3, 4, 5]</a:t>
                      </a:r>
                      <a:endParaRPr lang="zh-CN" sz="1800" kern="100" dirty="0">
                        <a:effectLst/>
                        <a:latin typeface="Calibri" panose="020F0502020204030204"/>
                        <a:ea typeface="宋体" panose="02010600030101010101" pitchFamily="2" charset="-122"/>
                        <a:cs typeface="Times New Roman" panose="02020603050405020304"/>
                      </a:endParaRPr>
                    </a:p>
                  </a:txBody>
                  <a:tcPr marL="91459" marR="914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3" end="3"/>
                                            </p:txEl>
                                          </p:spTgt>
                                        </p:tgtEl>
                                        <p:attrNameLst>
                                          <p:attrName>style.visibility</p:attrName>
                                        </p:attrNameLst>
                                      </p:cBhvr>
                                      <p:to>
                                        <p:strVal val="visible"/>
                                      </p:to>
                                    </p:set>
                                    <p:animEffect transition="in" filter="fade">
                                      <p:cBhvr>
                                        <p:cTn id="21" dur="1000"/>
                                        <p:tgtEl>
                                          <p:spTgt spid="26628">
                                            <p:txEl>
                                              <p:pRg st="3" end="3"/>
                                            </p:txEl>
                                          </p:spTgt>
                                        </p:tgtEl>
                                      </p:cBhvr>
                                    </p:animEffect>
                                    <p:anim calcmode="lin" valueType="num">
                                      <p:cBhvr>
                                        <p:cTn id="22" dur="10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6628">
                                            <p:txEl>
                                              <p:pRg st="5" end="5"/>
                                            </p:txEl>
                                          </p:spTgt>
                                        </p:tgtEl>
                                        <p:attrNameLst>
                                          <p:attrName>style.visibility</p:attrName>
                                        </p:attrNameLst>
                                      </p:cBhvr>
                                      <p:to>
                                        <p:strVal val="visible"/>
                                      </p:to>
                                    </p:set>
                                    <p:animEffect transition="in" filter="fade">
                                      <p:cBhvr>
                                        <p:cTn id="35" dur="1000"/>
                                        <p:tgtEl>
                                          <p:spTgt spid="26628">
                                            <p:txEl>
                                              <p:pRg st="5" end="5"/>
                                            </p:txEl>
                                          </p:spTgt>
                                        </p:tgtEl>
                                      </p:cBhvr>
                                    </p:animEffect>
                                    <p:anim calcmode="lin" valueType="num">
                                      <p:cBhvr>
                                        <p:cTn id="36" dur="10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662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43011"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数据结构</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4265613"/>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函数式编程</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接着是</a:t>
            </a:r>
            <a:r>
              <a:rPr lang="en-US" altLang="zh-CN" sz="2200" dirty="0">
                <a:solidFill>
                  <a:srgbClr val="000000"/>
                </a:solidFill>
                <a:latin typeface="微软雅黑" panose="020B0503020204020204" pitchFamily="34" charset="-122"/>
                <a:ea typeface="微软雅黑" panose="020B0503020204020204" pitchFamily="34" charset="-122"/>
              </a:rPr>
              <a:t>reduce</a:t>
            </a:r>
            <a:r>
              <a:rPr lang="zh-CN" altLang="en-US" sz="2200" dirty="0">
                <a:solidFill>
                  <a:srgbClr val="000000"/>
                </a:solidFill>
                <a:latin typeface="微软雅黑" panose="020B0503020204020204" pitchFamily="34" charset="-122"/>
                <a:ea typeface="微软雅黑" panose="020B0503020204020204" pitchFamily="34" charset="-122"/>
              </a:rPr>
              <a:t>，它有点像</a:t>
            </a:r>
            <a:r>
              <a:rPr lang="en-US" altLang="zh-CN" sz="2200" dirty="0">
                <a:solidFill>
                  <a:srgbClr val="000000"/>
                </a:solidFill>
                <a:latin typeface="微软雅黑" panose="020B0503020204020204" pitchFamily="34" charset="-122"/>
                <a:ea typeface="微软雅黑" panose="020B0503020204020204" pitchFamily="34" charset="-122"/>
              </a:rPr>
              <a:t>map</a:t>
            </a:r>
            <a:r>
              <a:rPr lang="zh-CN" altLang="en-US" sz="2200" dirty="0">
                <a:solidFill>
                  <a:srgbClr val="000000"/>
                </a:solidFill>
                <a:latin typeface="微软雅黑" panose="020B0503020204020204" pitchFamily="34" charset="-122"/>
                <a:ea typeface="微软雅黑" panose="020B0503020204020204" pitchFamily="34" charset="-122"/>
              </a:rPr>
              <a:t>，但</a:t>
            </a:r>
            <a:r>
              <a:rPr lang="en-US" altLang="zh-CN" sz="2200" dirty="0">
                <a:solidFill>
                  <a:srgbClr val="000000"/>
                </a:solidFill>
                <a:latin typeface="微软雅黑" panose="020B0503020204020204" pitchFamily="34" charset="-122"/>
                <a:ea typeface="微软雅黑" panose="020B0503020204020204" pitchFamily="34" charset="-122"/>
              </a:rPr>
              <a:t>map</a:t>
            </a:r>
            <a:r>
              <a:rPr lang="zh-CN" altLang="en-US" sz="2200" dirty="0">
                <a:solidFill>
                  <a:srgbClr val="000000"/>
                </a:solidFill>
                <a:latin typeface="微软雅黑" panose="020B0503020204020204" pitchFamily="34" charset="-122"/>
                <a:ea typeface="微软雅黑" panose="020B0503020204020204" pitchFamily="34" charset="-122"/>
              </a:rPr>
              <a:t>用于逐一遍历，而是</a:t>
            </a:r>
            <a:r>
              <a:rPr lang="en-US" altLang="zh-CN" sz="2200" dirty="0">
                <a:solidFill>
                  <a:srgbClr val="000000"/>
                </a:solidFill>
                <a:latin typeface="微软雅黑" panose="020B0503020204020204" pitchFamily="34" charset="-122"/>
                <a:ea typeface="微软雅黑" panose="020B0503020204020204" pitchFamily="34" charset="-122"/>
              </a:rPr>
              <a:t>reduce</a:t>
            </a:r>
            <a:r>
              <a:rPr lang="zh-CN" altLang="en-US" sz="2200" dirty="0">
                <a:solidFill>
                  <a:srgbClr val="000000"/>
                </a:solidFill>
                <a:latin typeface="微软雅黑" panose="020B0503020204020204" pitchFamily="34" charset="-122"/>
                <a:ea typeface="微软雅黑" panose="020B0503020204020204" pitchFamily="34" charset="-122"/>
              </a:rPr>
              <a:t>用于递归计算。先给出一个例子，这个例子可以算出</a:t>
            </a:r>
            <a:r>
              <a:rPr lang="en-US" altLang="zh-CN" sz="2200" dirty="0">
                <a:solidFill>
                  <a:srgbClr val="000000"/>
                </a:solidFill>
                <a:latin typeface="微软雅黑" panose="020B0503020204020204" pitchFamily="34" charset="-122"/>
                <a:ea typeface="微软雅黑" panose="020B0503020204020204" pitchFamily="34" charset="-122"/>
              </a:rPr>
              <a:t>n</a:t>
            </a:r>
            <a:r>
              <a:rPr lang="zh-CN" altLang="en-US" sz="2200" dirty="0">
                <a:solidFill>
                  <a:srgbClr val="000000"/>
                </a:solidFill>
                <a:latin typeface="微软雅黑" panose="020B0503020204020204" pitchFamily="34" charset="-122"/>
                <a:ea typeface="微软雅黑" panose="020B0503020204020204" pitchFamily="34" charset="-122"/>
              </a:rPr>
              <a:t>的阶乘：</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其中</a:t>
            </a:r>
            <a:r>
              <a:rPr lang="en-US" altLang="zh-CN" sz="2200" dirty="0">
                <a:solidFill>
                  <a:srgbClr val="000000"/>
                </a:solidFill>
                <a:latin typeface="微软雅黑" panose="020B0503020204020204" pitchFamily="34" charset="-122"/>
                <a:ea typeface="微软雅黑" panose="020B0503020204020204" pitchFamily="34" charset="-122"/>
              </a:rPr>
              <a:t>range(1, n+1)</a:t>
            </a:r>
            <a:r>
              <a:rPr lang="zh-CN" altLang="en-US" sz="2200" dirty="0">
                <a:solidFill>
                  <a:srgbClr val="000000"/>
                </a:solidFill>
                <a:latin typeface="微软雅黑" panose="020B0503020204020204" pitchFamily="34" charset="-122"/>
                <a:ea typeface="微软雅黑" panose="020B0503020204020204" pitchFamily="34" charset="-122"/>
              </a:rPr>
              <a:t>相当于给出了一个列表，元素是</a:t>
            </a:r>
            <a:r>
              <a:rPr lang="en-US" altLang="zh-CN" sz="2200" dirty="0">
                <a:solidFill>
                  <a:srgbClr val="000000"/>
                </a:solidFill>
                <a:latin typeface="微软雅黑" panose="020B0503020204020204" pitchFamily="34" charset="-122"/>
                <a:ea typeface="微软雅黑" panose="020B0503020204020204" pitchFamily="34" charset="-122"/>
              </a:rPr>
              <a:t>1~n</a:t>
            </a:r>
            <a:r>
              <a:rPr lang="zh-CN" altLang="en-US" sz="2200" dirty="0">
                <a:solidFill>
                  <a:srgbClr val="000000"/>
                </a:solidFill>
                <a:latin typeface="微软雅黑" panose="020B0503020204020204" pitchFamily="34" charset="-122"/>
                <a:ea typeface="微软雅黑" panose="020B0503020204020204" pitchFamily="34" charset="-122"/>
              </a:rPr>
              <a:t>这</a:t>
            </a:r>
            <a:r>
              <a:rPr lang="en-US" altLang="zh-CN" sz="2200" dirty="0">
                <a:solidFill>
                  <a:srgbClr val="000000"/>
                </a:solidFill>
                <a:latin typeface="微软雅黑" panose="020B0503020204020204" pitchFamily="34" charset="-122"/>
                <a:ea typeface="微软雅黑" panose="020B0503020204020204" pitchFamily="34" charset="-122"/>
              </a:rPr>
              <a:t>n</a:t>
            </a:r>
            <a:r>
              <a:rPr lang="zh-CN" altLang="en-US" sz="2200" dirty="0">
                <a:solidFill>
                  <a:srgbClr val="000000"/>
                </a:solidFill>
                <a:latin typeface="微软雅黑" panose="020B0503020204020204" pitchFamily="34" charset="-122"/>
                <a:ea typeface="微软雅黑" panose="020B0503020204020204" pitchFamily="34" charset="-122"/>
              </a:rPr>
              <a:t>个整数。</a:t>
            </a:r>
            <a:r>
              <a:rPr lang="en-US" altLang="zh-CN" sz="2200" dirty="0">
                <a:solidFill>
                  <a:srgbClr val="000000"/>
                </a:solidFill>
                <a:latin typeface="微软雅黑" panose="020B0503020204020204" pitchFamily="34" charset="-122"/>
                <a:ea typeface="微软雅黑" panose="020B0503020204020204" pitchFamily="34" charset="-122"/>
              </a:rPr>
              <a:t>lambda x,y: x*y</a:t>
            </a:r>
            <a:r>
              <a:rPr lang="zh-CN" altLang="en-US" sz="2200" dirty="0">
                <a:solidFill>
                  <a:srgbClr val="000000"/>
                </a:solidFill>
                <a:latin typeface="微软雅黑" panose="020B0503020204020204" pitchFamily="34" charset="-122"/>
                <a:ea typeface="微软雅黑" panose="020B0503020204020204" pitchFamily="34" charset="-122"/>
              </a:rPr>
              <a:t>构造了一个二元函数，返回两个参数的乘积。</a:t>
            </a:r>
            <a:r>
              <a:rPr lang="en-US" altLang="zh-CN" sz="2200" dirty="0">
                <a:solidFill>
                  <a:srgbClr val="000000"/>
                </a:solidFill>
                <a:latin typeface="微软雅黑" panose="020B0503020204020204" pitchFamily="34" charset="-122"/>
                <a:ea typeface="微软雅黑" panose="020B0503020204020204" pitchFamily="34" charset="-122"/>
              </a:rPr>
              <a:t>reduce</a:t>
            </a:r>
            <a:r>
              <a:rPr lang="zh-CN" altLang="en-US" sz="2200" dirty="0">
                <a:solidFill>
                  <a:srgbClr val="000000"/>
                </a:solidFill>
                <a:latin typeface="微软雅黑" panose="020B0503020204020204" pitchFamily="34" charset="-122"/>
                <a:ea typeface="微软雅黑" panose="020B0503020204020204" pitchFamily="34" charset="-122"/>
              </a:rPr>
              <a:t>命令首先将列表的头两个元素作为函数的参数进行运算，然后将运算结果与第三个数字作为函数的参数，然后再将运算结果与第四个数字作为函数的参数</a:t>
            </a:r>
            <a:r>
              <a:rPr lang="en-US" altLang="zh-CN" sz="2200" dirty="0">
                <a:solidFill>
                  <a:srgbClr val="000000"/>
                </a:solidFill>
                <a:latin typeface="微软雅黑" panose="020B0503020204020204" pitchFamily="34" charset="-122"/>
                <a:ea typeface="微软雅黑" panose="020B0503020204020204" pitchFamily="34" charset="-122"/>
              </a:rPr>
              <a:t>…</a:t>
            </a:r>
            <a:r>
              <a:rPr lang="zh-CN" altLang="en-US" sz="2200" dirty="0">
                <a:solidFill>
                  <a:srgbClr val="000000"/>
                </a:solidFill>
                <a:latin typeface="微软雅黑" panose="020B0503020204020204" pitchFamily="34" charset="-122"/>
                <a:ea typeface="微软雅黑" panose="020B0503020204020204" pitchFamily="34" charset="-122"/>
              </a:rPr>
              <a:t>依此递推，直到列表结束，返回最终结果。</a:t>
            </a:r>
          </a:p>
        </p:txBody>
      </p:sp>
      <p:graphicFrame>
        <p:nvGraphicFramePr>
          <p:cNvPr id="4" name="表格 3"/>
          <p:cNvGraphicFramePr>
            <a:graphicFrameLocks noGrp="1"/>
          </p:cNvGraphicFramePr>
          <p:nvPr/>
        </p:nvGraphicFramePr>
        <p:xfrm>
          <a:off x="2805113" y="2859088"/>
          <a:ext cx="6391275" cy="274638"/>
        </p:xfrm>
        <a:graphic>
          <a:graphicData uri="http://schemas.openxmlformats.org/drawingml/2006/table">
            <a:tbl>
              <a:tblPr firstRow="1" firstCol="1" bandRow="1"/>
              <a:tblGrid>
                <a:gridCol w="6391275">
                  <a:extLst>
                    <a:ext uri="{9D8B030D-6E8A-4147-A177-3AD203B41FA5}">
                      <a16:colId xmlns:a16="http://schemas.microsoft.com/office/drawing/2014/main" val="20000"/>
                    </a:ext>
                  </a:extLst>
                </a:gridCol>
              </a:tblGrid>
              <a:tr h="273050">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reduce(lambda </a:t>
                      </a:r>
                      <a:r>
                        <a:rPr lang="en-US" sz="1800" kern="100" dirty="0" err="1">
                          <a:effectLst/>
                          <a:latin typeface="Times New Roman" panose="02020603050405020304"/>
                          <a:ea typeface="宋体" panose="02010600030101010101" pitchFamily="2" charset="-122"/>
                          <a:cs typeface="Times New Roman" panose="02020603050405020304"/>
                        </a:rPr>
                        <a:t>x,y</a:t>
                      </a:r>
                      <a:r>
                        <a:rPr lang="en-US" sz="1800" kern="100" dirty="0">
                          <a:effectLst/>
                          <a:latin typeface="Times New Roman" panose="02020603050405020304"/>
                          <a:ea typeface="宋体" panose="02010600030101010101" pitchFamily="2" charset="-122"/>
                          <a:cs typeface="Times New Roman" panose="02020603050405020304"/>
                        </a:rPr>
                        <a:t>: x*y, range(1, n+1))</a:t>
                      </a:r>
                      <a:endParaRPr lang="zh-CN" sz="1800" kern="100" dirty="0">
                        <a:effectLst/>
                        <a:latin typeface="Calibri" panose="020F0502020204030204"/>
                        <a:ea typeface="宋体" panose="02010600030101010101" pitchFamily="2" charset="-122"/>
                        <a:cs typeface="Times New Roman" panose="02020603050405020304"/>
                      </a:endParaRPr>
                    </a:p>
                  </a:txBody>
                  <a:tcPr marL="91430" marR="914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3" end="3"/>
                                            </p:txEl>
                                          </p:spTgt>
                                        </p:tgtEl>
                                        <p:attrNameLst>
                                          <p:attrName>style.visibility</p:attrName>
                                        </p:attrNameLst>
                                      </p:cBhvr>
                                      <p:to>
                                        <p:strVal val="visible"/>
                                      </p:to>
                                    </p:set>
                                    <p:animEffect transition="in" filter="fade">
                                      <p:cBhvr>
                                        <p:cTn id="21" dur="1000"/>
                                        <p:tgtEl>
                                          <p:spTgt spid="26628">
                                            <p:txEl>
                                              <p:pRg st="3" end="3"/>
                                            </p:txEl>
                                          </p:spTgt>
                                        </p:tgtEl>
                                      </p:cBhvr>
                                    </p:animEffect>
                                    <p:anim calcmode="lin" valueType="num">
                                      <p:cBhvr>
                                        <p:cTn id="22" dur="10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44035"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数据结构</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3757613"/>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函数式编程</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最后是</a:t>
            </a:r>
            <a:r>
              <a:rPr lang="en-US" altLang="zh-CN" sz="2200" dirty="0">
                <a:solidFill>
                  <a:srgbClr val="000000"/>
                </a:solidFill>
                <a:latin typeface="微软雅黑" panose="020B0503020204020204" pitchFamily="34" charset="-122"/>
                <a:ea typeface="微软雅黑" panose="020B0503020204020204" pitchFamily="34" charset="-122"/>
              </a:rPr>
              <a:t>filter</a:t>
            </a:r>
            <a:r>
              <a:rPr lang="zh-CN" altLang="en-US" sz="2200" dirty="0">
                <a:solidFill>
                  <a:srgbClr val="000000"/>
                </a:solidFill>
                <a:latin typeface="微软雅黑" panose="020B0503020204020204" pitchFamily="34" charset="-122"/>
                <a:ea typeface="微软雅黑" panose="020B0503020204020204" pitchFamily="34" charset="-122"/>
              </a:rPr>
              <a:t>，顾名思义，它是一个过滤器，用来筛选出列表中符合条件的元素，如：</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使用</a:t>
            </a:r>
            <a:r>
              <a:rPr lang="en-US" altLang="zh-CN" sz="2200" dirty="0">
                <a:solidFill>
                  <a:srgbClr val="000000"/>
                </a:solidFill>
                <a:latin typeface="微软雅黑" panose="020B0503020204020204" pitchFamily="34" charset="-122"/>
                <a:ea typeface="微软雅黑" panose="020B0503020204020204" pitchFamily="34" charset="-122"/>
              </a:rPr>
              <a:t>filter</a:t>
            </a:r>
            <a:r>
              <a:rPr lang="zh-CN" altLang="en-US" sz="2200" dirty="0">
                <a:solidFill>
                  <a:srgbClr val="000000"/>
                </a:solidFill>
                <a:latin typeface="微软雅黑" panose="020B0503020204020204" pitchFamily="34" charset="-122"/>
                <a:ea typeface="微软雅黑" panose="020B0503020204020204" pitchFamily="34" charset="-122"/>
              </a:rPr>
              <a:t>首先需要一个返回值为</a:t>
            </a:r>
            <a:r>
              <a:rPr lang="en-US" altLang="zh-CN" sz="2200" dirty="0">
                <a:solidFill>
                  <a:srgbClr val="000000"/>
                </a:solidFill>
                <a:latin typeface="微软雅黑" panose="020B0503020204020204" pitchFamily="34" charset="-122"/>
                <a:ea typeface="微软雅黑" panose="020B0503020204020204" pitchFamily="34" charset="-122"/>
              </a:rPr>
              <a:t>bool</a:t>
            </a:r>
            <a:r>
              <a:rPr lang="zh-CN" altLang="en-US" sz="2200" dirty="0">
                <a:solidFill>
                  <a:srgbClr val="000000"/>
                </a:solidFill>
                <a:latin typeface="微软雅黑" panose="020B0503020204020204" pitchFamily="34" charset="-122"/>
                <a:ea typeface="微软雅黑" panose="020B0503020204020204" pitchFamily="34" charset="-122"/>
              </a:rPr>
              <a:t>型的函数，如上述的</a:t>
            </a:r>
            <a:r>
              <a:rPr lang="en-US" altLang="zh-CN" sz="2200" dirty="0">
                <a:solidFill>
                  <a:srgbClr val="000000"/>
                </a:solidFill>
                <a:latin typeface="微软雅黑" panose="020B0503020204020204" pitchFamily="34" charset="-122"/>
                <a:ea typeface="微软雅黑" panose="020B0503020204020204" pitchFamily="34" charset="-122"/>
              </a:rPr>
              <a:t>lambda x: x &gt; 5 and x &lt; 8</a:t>
            </a:r>
            <a:r>
              <a:rPr lang="zh-CN" altLang="en-US" sz="2200" dirty="0">
                <a:solidFill>
                  <a:srgbClr val="000000"/>
                </a:solidFill>
                <a:latin typeface="微软雅黑" panose="020B0503020204020204" pitchFamily="34" charset="-122"/>
                <a:ea typeface="微软雅黑" panose="020B0503020204020204" pitchFamily="34" charset="-122"/>
              </a:rPr>
              <a:t>定义了一个函数，判断</a:t>
            </a:r>
            <a:r>
              <a:rPr lang="en-US" altLang="zh-CN" sz="2200" dirty="0">
                <a:solidFill>
                  <a:srgbClr val="000000"/>
                </a:solidFill>
                <a:latin typeface="微软雅黑" panose="020B0503020204020204" pitchFamily="34" charset="-122"/>
                <a:ea typeface="微软雅黑" panose="020B0503020204020204" pitchFamily="34" charset="-122"/>
              </a:rPr>
              <a:t>x</a:t>
            </a:r>
            <a:r>
              <a:rPr lang="zh-CN" altLang="en-US" sz="2200" dirty="0">
                <a:solidFill>
                  <a:srgbClr val="000000"/>
                </a:solidFill>
                <a:latin typeface="微软雅黑" panose="020B0503020204020204" pitchFamily="34" charset="-122"/>
                <a:ea typeface="微软雅黑" panose="020B0503020204020204" pitchFamily="34" charset="-122"/>
              </a:rPr>
              <a:t>是否大于</a:t>
            </a:r>
            <a:r>
              <a:rPr lang="en-US" altLang="zh-CN" sz="2200" dirty="0">
                <a:solidFill>
                  <a:srgbClr val="000000"/>
                </a:solidFill>
                <a:latin typeface="微软雅黑" panose="020B0503020204020204" pitchFamily="34" charset="-122"/>
                <a:ea typeface="微软雅黑" panose="020B0503020204020204" pitchFamily="34" charset="-122"/>
              </a:rPr>
              <a:t>5</a:t>
            </a:r>
            <a:r>
              <a:rPr lang="zh-CN" altLang="en-US" sz="2200" dirty="0">
                <a:solidFill>
                  <a:srgbClr val="000000"/>
                </a:solidFill>
                <a:latin typeface="微软雅黑" panose="020B0503020204020204" pitchFamily="34" charset="-122"/>
                <a:ea typeface="微软雅黑" panose="020B0503020204020204" pitchFamily="34" charset="-122"/>
              </a:rPr>
              <a:t>且小于</a:t>
            </a:r>
            <a:r>
              <a:rPr lang="en-US" altLang="zh-CN" sz="2200" dirty="0">
                <a:solidFill>
                  <a:srgbClr val="000000"/>
                </a:solidFill>
                <a:latin typeface="微软雅黑" panose="020B0503020204020204" pitchFamily="34" charset="-122"/>
                <a:ea typeface="微软雅黑" panose="020B0503020204020204" pitchFamily="34" charset="-122"/>
              </a:rPr>
              <a:t>8</a:t>
            </a:r>
            <a:r>
              <a:rPr lang="zh-CN" altLang="en-US" sz="2200" dirty="0">
                <a:solidFill>
                  <a:srgbClr val="000000"/>
                </a:solidFill>
                <a:latin typeface="微软雅黑" panose="020B0503020204020204" pitchFamily="34" charset="-122"/>
                <a:ea typeface="微软雅黑" panose="020B0503020204020204" pitchFamily="34" charset="-122"/>
              </a:rPr>
              <a:t>，然后将这个函数作用到</a:t>
            </a:r>
            <a:r>
              <a:rPr lang="en-US" altLang="zh-CN" sz="2200" dirty="0">
                <a:solidFill>
                  <a:srgbClr val="000000"/>
                </a:solidFill>
                <a:latin typeface="微软雅黑" panose="020B0503020204020204" pitchFamily="34" charset="-122"/>
                <a:ea typeface="微软雅黑" panose="020B0503020204020204" pitchFamily="34" charset="-122"/>
              </a:rPr>
              <a:t>range(10)</a:t>
            </a:r>
            <a:r>
              <a:rPr lang="zh-CN" altLang="en-US" sz="2200" dirty="0">
                <a:solidFill>
                  <a:srgbClr val="000000"/>
                </a:solidFill>
                <a:latin typeface="微软雅黑" panose="020B0503020204020204" pitchFamily="34" charset="-122"/>
                <a:ea typeface="微软雅黑" panose="020B0503020204020204" pitchFamily="34" charset="-122"/>
              </a:rPr>
              <a:t>的每个元素中，如果为</a:t>
            </a:r>
            <a:r>
              <a:rPr lang="en-US" altLang="zh-CN" sz="2200" dirty="0">
                <a:solidFill>
                  <a:srgbClr val="000000"/>
                </a:solidFill>
                <a:latin typeface="微软雅黑" panose="020B0503020204020204" pitchFamily="34" charset="-122"/>
                <a:ea typeface="微软雅黑" panose="020B0503020204020204" pitchFamily="34" charset="-122"/>
              </a:rPr>
              <a:t>True</a:t>
            </a:r>
            <a:r>
              <a:rPr lang="zh-CN" altLang="en-US" sz="2200" dirty="0">
                <a:solidFill>
                  <a:srgbClr val="000000"/>
                </a:solidFill>
                <a:latin typeface="微软雅黑" panose="020B0503020204020204" pitchFamily="34" charset="-122"/>
                <a:ea typeface="微软雅黑" panose="020B0503020204020204" pitchFamily="34" charset="-122"/>
              </a:rPr>
              <a:t>，则“挑出”那个元素，最后将满足条件的所有元素组成一个列表返回。</a:t>
            </a:r>
          </a:p>
        </p:txBody>
      </p:sp>
      <p:graphicFrame>
        <p:nvGraphicFramePr>
          <p:cNvPr id="4" name="表格 3"/>
          <p:cNvGraphicFramePr>
            <a:graphicFrameLocks noGrp="1"/>
          </p:cNvGraphicFramePr>
          <p:nvPr/>
        </p:nvGraphicFramePr>
        <p:xfrm>
          <a:off x="2784475" y="2171700"/>
          <a:ext cx="6911975" cy="549275"/>
        </p:xfrm>
        <a:graphic>
          <a:graphicData uri="http://schemas.openxmlformats.org/drawingml/2006/table">
            <a:tbl>
              <a:tblPr firstRow="1" firstCol="1" bandRow="1"/>
              <a:tblGrid>
                <a:gridCol w="6911975">
                  <a:extLst>
                    <a:ext uri="{9D8B030D-6E8A-4147-A177-3AD203B41FA5}">
                      <a16:colId xmlns:a16="http://schemas.microsoft.com/office/drawing/2014/main" val="20000"/>
                    </a:ext>
                  </a:extLst>
                </a:gridCol>
              </a:tblGrid>
              <a:tr h="549275">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b = filter(lambda x: x &gt; 5 and x &lt; 8, range(10)) </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b = list(b) #</a:t>
                      </a:r>
                      <a:r>
                        <a:rPr lang="zh-CN" sz="1800" kern="100" dirty="0">
                          <a:effectLst/>
                          <a:latin typeface="Times New Roman" panose="02020603050405020304"/>
                          <a:ea typeface="宋体" panose="02010600030101010101" pitchFamily="2" charset="-122"/>
                          <a:cs typeface="Times New Roman" panose="02020603050405020304"/>
                        </a:rPr>
                        <a:t>结果是</a:t>
                      </a:r>
                      <a:r>
                        <a:rPr lang="en-US" sz="1800" kern="100" dirty="0">
                          <a:effectLst/>
                          <a:latin typeface="Times New Roman" panose="02020603050405020304"/>
                          <a:ea typeface="宋体" panose="02010600030101010101" pitchFamily="2" charset="-122"/>
                          <a:cs typeface="Times New Roman" panose="02020603050405020304"/>
                        </a:rPr>
                        <a:t>[6, 7]</a:t>
                      </a:r>
                      <a:endParaRPr lang="zh-CN" sz="1800" kern="100" dirty="0">
                        <a:effectLst/>
                        <a:latin typeface="Calibri" panose="020F0502020204030204"/>
                        <a:ea typeface="宋体" panose="02010600030101010101" pitchFamily="2" charset="-122"/>
                        <a:cs typeface="Times New Roman" panose="02020603050405020304"/>
                      </a:endParaRPr>
                    </a:p>
                  </a:txBody>
                  <a:tcPr marL="91430" marR="914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3" end="3"/>
                                            </p:txEl>
                                          </p:spTgt>
                                        </p:tgtEl>
                                        <p:attrNameLst>
                                          <p:attrName>style.visibility</p:attrName>
                                        </p:attrNameLst>
                                      </p:cBhvr>
                                      <p:to>
                                        <p:strVal val="visible"/>
                                      </p:to>
                                    </p:set>
                                    <p:animEffect transition="in" filter="fade">
                                      <p:cBhvr>
                                        <p:cTn id="21" dur="1000"/>
                                        <p:tgtEl>
                                          <p:spTgt spid="26628">
                                            <p:txEl>
                                              <p:pRg st="3" end="3"/>
                                            </p:txEl>
                                          </p:spTgt>
                                        </p:tgtEl>
                                      </p:cBhvr>
                                    </p:animEffect>
                                    <p:anim calcmode="lin" valueType="num">
                                      <p:cBhvr>
                                        <p:cTn id="22" dur="10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4505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库的导入与添加</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3894138"/>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库的导入</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本身内置了很多强大的库，如数学相关的</a:t>
            </a:r>
            <a:r>
              <a:rPr lang="en-US" altLang="zh-CN" sz="2200" dirty="0">
                <a:solidFill>
                  <a:srgbClr val="000000"/>
                </a:solidFill>
                <a:latin typeface="微软雅黑" panose="020B0503020204020204" pitchFamily="34" charset="-122"/>
                <a:ea typeface="微软雅黑" panose="020B0503020204020204" pitchFamily="34" charset="-122"/>
              </a:rPr>
              <a:t>math</a:t>
            </a:r>
            <a:r>
              <a:rPr lang="zh-CN" altLang="en-US" sz="2200" dirty="0">
                <a:solidFill>
                  <a:srgbClr val="000000"/>
                </a:solidFill>
                <a:latin typeface="微软雅黑" panose="020B0503020204020204" pitchFamily="34" charset="-122"/>
                <a:ea typeface="微软雅黑" panose="020B0503020204020204" pitchFamily="34" charset="-122"/>
              </a:rPr>
              <a:t>库，可以为我们提供更加丰富复杂的数学运算：</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导入库的方法，除了直接“</a:t>
            </a:r>
            <a:r>
              <a:rPr lang="en-US" altLang="zh-CN" sz="2200" dirty="0">
                <a:solidFill>
                  <a:srgbClr val="000000"/>
                </a:solidFill>
                <a:latin typeface="微软雅黑" panose="020B0503020204020204" pitchFamily="34" charset="-122"/>
                <a:ea typeface="微软雅黑" panose="020B0503020204020204" pitchFamily="34" charset="-122"/>
              </a:rPr>
              <a:t>import </a:t>
            </a:r>
            <a:r>
              <a:rPr lang="zh-CN" altLang="en-US" sz="2200" dirty="0">
                <a:solidFill>
                  <a:srgbClr val="000000"/>
                </a:solidFill>
                <a:latin typeface="微软雅黑" panose="020B0503020204020204" pitchFamily="34" charset="-122"/>
                <a:ea typeface="微软雅黑" panose="020B0503020204020204" pitchFamily="34" charset="-122"/>
              </a:rPr>
              <a:t>库名”之外，还可以为库起一个别名：</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endParaRPr lang="zh-CN" altLang="en-US" sz="2200" dirty="0">
              <a:solidFill>
                <a:srgbClr val="00000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640013" y="2636838"/>
          <a:ext cx="7215188" cy="1096963"/>
        </p:xfrm>
        <a:graphic>
          <a:graphicData uri="http://schemas.openxmlformats.org/drawingml/2006/table">
            <a:tbl>
              <a:tblPr firstRow="1" firstCol="1" bandRow="1"/>
              <a:tblGrid>
                <a:gridCol w="7215187">
                  <a:extLst>
                    <a:ext uri="{9D8B030D-6E8A-4147-A177-3AD203B41FA5}">
                      <a16:colId xmlns:a16="http://schemas.microsoft.com/office/drawing/2014/main" val="20000"/>
                    </a:ext>
                  </a:extLst>
                </a:gridCol>
              </a:tblGrid>
              <a:tr h="1096962">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import math</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math.sin</a:t>
                      </a:r>
                      <a:r>
                        <a:rPr lang="en-US" sz="1800" kern="100" dirty="0">
                          <a:effectLst/>
                          <a:latin typeface="Times New Roman" panose="02020603050405020304"/>
                          <a:ea typeface="宋体" panose="02010600030101010101" pitchFamily="2" charset="-122"/>
                          <a:cs typeface="Times New Roman" panose="02020603050405020304"/>
                        </a:rPr>
                        <a:t>(1) #</a:t>
                      </a:r>
                      <a:r>
                        <a:rPr lang="zh-CN" sz="1800" kern="100" dirty="0">
                          <a:effectLst/>
                          <a:latin typeface="Times New Roman" panose="02020603050405020304"/>
                          <a:ea typeface="宋体" panose="02010600030101010101" pitchFamily="2" charset="-122"/>
                          <a:cs typeface="Times New Roman" panose="02020603050405020304"/>
                        </a:rPr>
                        <a:t>计算正弦</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math.exp</a:t>
                      </a:r>
                      <a:r>
                        <a:rPr lang="en-US" sz="1800" kern="100" dirty="0">
                          <a:effectLst/>
                          <a:latin typeface="Times New Roman" panose="02020603050405020304"/>
                          <a:ea typeface="宋体" panose="02010600030101010101" pitchFamily="2" charset="-122"/>
                          <a:cs typeface="Times New Roman" panose="02020603050405020304"/>
                        </a:rPr>
                        <a:t>(1) #</a:t>
                      </a:r>
                      <a:r>
                        <a:rPr lang="zh-CN" sz="1800" kern="100" dirty="0">
                          <a:effectLst/>
                          <a:latin typeface="Times New Roman" panose="02020603050405020304"/>
                          <a:ea typeface="宋体" panose="02010600030101010101" pitchFamily="2" charset="-122"/>
                          <a:cs typeface="Times New Roman" panose="02020603050405020304"/>
                        </a:rPr>
                        <a:t>计算指数</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math.pi</a:t>
                      </a:r>
                      <a:r>
                        <a:rPr lang="en-US" sz="1800" kern="100" dirty="0">
                          <a:effectLst/>
                          <a:latin typeface="Times New Roman" panose="02020603050405020304"/>
                          <a:ea typeface="宋体" panose="02010600030101010101" pitchFamily="2" charset="-122"/>
                          <a:cs typeface="Times New Roman" panose="02020603050405020304"/>
                        </a:rPr>
                        <a:t> #</a:t>
                      </a:r>
                      <a:r>
                        <a:rPr lang="zh-CN" sz="1800" kern="100" dirty="0">
                          <a:effectLst/>
                          <a:latin typeface="Times New Roman" panose="02020603050405020304"/>
                          <a:ea typeface="宋体" panose="02010600030101010101" pitchFamily="2" charset="-122"/>
                          <a:cs typeface="Times New Roman" panose="02020603050405020304"/>
                        </a:rPr>
                        <a:t>内置的圆周率常数</a:t>
                      </a:r>
                      <a:endParaRPr lang="zh-CN" sz="1800" kern="100" dirty="0">
                        <a:effectLst/>
                        <a:latin typeface="Calibri" panose="020F0502020204030204"/>
                        <a:ea typeface="宋体" panose="02010600030101010101" pitchFamily="2" charset="-122"/>
                        <a:cs typeface="Times New Roman" panose="02020603050405020304"/>
                      </a:endParaRPr>
                    </a:p>
                  </a:txBody>
                  <a:tcPr marL="91438" marR="914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 name="表格 2"/>
          <p:cNvGraphicFramePr>
            <a:graphicFrameLocks noGrp="1"/>
          </p:cNvGraphicFramePr>
          <p:nvPr/>
        </p:nvGraphicFramePr>
        <p:xfrm>
          <a:off x="2640013" y="4868863"/>
          <a:ext cx="7215188" cy="549275"/>
        </p:xfrm>
        <a:graphic>
          <a:graphicData uri="http://schemas.openxmlformats.org/drawingml/2006/table">
            <a:tbl>
              <a:tblPr firstRow="1" firstCol="1" bandRow="1"/>
              <a:tblGrid>
                <a:gridCol w="7215187">
                  <a:extLst>
                    <a:ext uri="{9D8B030D-6E8A-4147-A177-3AD203B41FA5}">
                      <a16:colId xmlns:a16="http://schemas.microsoft.com/office/drawing/2014/main" val="20000"/>
                    </a:ext>
                  </a:extLst>
                </a:gridCol>
              </a:tblGrid>
              <a:tr h="549275">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import math as m</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m.sin</a:t>
                      </a:r>
                      <a:r>
                        <a:rPr lang="en-US" sz="1800" kern="100" dirty="0">
                          <a:effectLst/>
                          <a:latin typeface="Times New Roman" panose="02020603050405020304"/>
                          <a:ea typeface="宋体" panose="02010600030101010101" pitchFamily="2" charset="-122"/>
                          <a:cs typeface="Times New Roman" panose="02020603050405020304"/>
                        </a:rPr>
                        <a:t>(1) #</a:t>
                      </a:r>
                      <a:r>
                        <a:rPr lang="zh-CN" sz="1800" kern="100" dirty="0">
                          <a:effectLst/>
                          <a:latin typeface="Times New Roman" panose="02020603050405020304"/>
                          <a:ea typeface="宋体" panose="02010600030101010101" pitchFamily="2" charset="-122"/>
                          <a:cs typeface="Times New Roman" panose="02020603050405020304"/>
                        </a:rPr>
                        <a:t>计算正弦</a:t>
                      </a:r>
                      <a:endParaRPr lang="zh-CN" sz="1800" kern="100" dirty="0">
                        <a:effectLst/>
                        <a:latin typeface="Calibri" panose="020F0502020204030204"/>
                        <a:ea typeface="宋体" panose="02010600030101010101" pitchFamily="2" charset="-122"/>
                        <a:cs typeface="Times New Roman" panose="02020603050405020304"/>
                      </a:endParaRPr>
                    </a:p>
                  </a:txBody>
                  <a:tcPr marL="91438" marR="914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4" end="4"/>
                                            </p:txEl>
                                          </p:spTgt>
                                        </p:tgtEl>
                                        <p:attrNameLst>
                                          <p:attrName>style.visibility</p:attrName>
                                        </p:attrNameLst>
                                      </p:cBhvr>
                                      <p:to>
                                        <p:strVal val="visible"/>
                                      </p:to>
                                    </p:set>
                                    <p:animEffect transition="in" filter="fade">
                                      <p:cBhvr>
                                        <p:cTn id="21" dur="1000"/>
                                        <p:tgtEl>
                                          <p:spTgt spid="26628">
                                            <p:txEl>
                                              <p:pRg st="4" end="4"/>
                                            </p:txEl>
                                          </p:spTgt>
                                        </p:tgtEl>
                                      </p:cBhvr>
                                    </p:animEffect>
                                    <p:anim calcmode="lin" valueType="num">
                                      <p:cBhvr>
                                        <p:cTn id="22" dur="10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46083"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库的导入与添加</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2809875"/>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库的导入</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此外，如果并不需要导入库中的所有函数，可以特别指定导入函数的名字：</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直接地导入库中的所有函数：</a:t>
            </a:r>
            <a:endParaRPr lang="en-US" altLang="zh-CN" sz="2200" dirty="0">
              <a:solidFill>
                <a:srgbClr val="00000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079625" y="2289175"/>
          <a:ext cx="8832850" cy="823913"/>
        </p:xfrm>
        <a:graphic>
          <a:graphicData uri="http://schemas.openxmlformats.org/drawingml/2006/table">
            <a:tbl>
              <a:tblPr firstRow="1" firstCol="1" bandRow="1"/>
              <a:tblGrid>
                <a:gridCol w="8832850">
                  <a:extLst>
                    <a:ext uri="{9D8B030D-6E8A-4147-A177-3AD203B41FA5}">
                      <a16:colId xmlns:a16="http://schemas.microsoft.com/office/drawing/2014/main" val="20000"/>
                    </a:ext>
                  </a:extLst>
                </a:gridCol>
              </a:tblGrid>
              <a:tr h="823913">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from math import </a:t>
                      </a:r>
                      <a:r>
                        <a:rPr lang="en-US" sz="1800" kern="100" dirty="0" err="1">
                          <a:effectLst/>
                          <a:latin typeface="Times New Roman" panose="02020603050405020304"/>
                          <a:ea typeface="宋体" panose="02010600030101010101" pitchFamily="2" charset="-122"/>
                          <a:cs typeface="Times New Roman" panose="02020603050405020304"/>
                        </a:rPr>
                        <a:t>exp</a:t>
                      </a:r>
                      <a:r>
                        <a:rPr lang="en-US" sz="1800" kern="100" dirty="0">
                          <a:effectLst/>
                          <a:latin typeface="Times New Roman" panose="02020603050405020304"/>
                          <a:ea typeface="宋体" panose="02010600030101010101" pitchFamily="2" charset="-122"/>
                          <a:cs typeface="Times New Roman" panose="02020603050405020304"/>
                        </a:rPr>
                        <a:t> as e #</a:t>
                      </a:r>
                      <a:r>
                        <a:rPr lang="zh-CN" sz="1800" kern="100" dirty="0">
                          <a:effectLst/>
                          <a:latin typeface="Times New Roman" panose="02020603050405020304"/>
                          <a:ea typeface="宋体" panose="02010600030101010101" pitchFamily="2" charset="-122"/>
                          <a:cs typeface="Times New Roman" panose="02020603050405020304"/>
                        </a:rPr>
                        <a:t>只导入</a:t>
                      </a:r>
                      <a:r>
                        <a:rPr lang="en-US" sz="1800" kern="100" dirty="0">
                          <a:effectLst/>
                          <a:latin typeface="Times New Roman" panose="02020603050405020304"/>
                          <a:ea typeface="宋体" panose="02010600030101010101" pitchFamily="2" charset="-122"/>
                          <a:cs typeface="Times New Roman" panose="02020603050405020304"/>
                        </a:rPr>
                        <a:t>math</a:t>
                      </a:r>
                      <a:r>
                        <a:rPr lang="zh-CN" sz="1800" kern="100" dirty="0">
                          <a:effectLst/>
                          <a:latin typeface="Times New Roman" panose="02020603050405020304"/>
                          <a:ea typeface="宋体" panose="02010600030101010101" pitchFamily="2" charset="-122"/>
                          <a:cs typeface="Times New Roman" panose="02020603050405020304"/>
                        </a:rPr>
                        <a:t>库中的</a:t>
                      </a:r>
                      <a:r>
                        <a:rPr lang="en-US" sz="1800" kern="100" dirty="0" err="1">
                          <a:effectLst/>
                          <a:latin typeface="Times New Roman" panose="02020603050405020304"/>
                          <a:ea typeface="宋体" panose="02010600030101010101" pitchFamily="2" charset="-122"/>
                          <a:cs typeface="Times New Roman" panose="02020603050405020304"/>
                        </a:rPr>
                        <a:t>exp</a:t>
                      </a:r>
                      <a:r>
                        <a:rPr lang="zh-CN" sz="1800" kern="100" dirty="0">
                          <a:effectLst/>
                          <a:latin typeface="Times New Roman" panose="02020603050405020304"/>
                          <a:ea typeface="宋体" panose="02010600030101010101" pitchFamily="2" charset="-122"/>
                          <a:cs typeface="Times New Roman" panose="02020603050405020304"/>
                        </a:rPr>
                        <a:t>函数，并起别名</a:t>
                      </a:r>
                      <a:r>
                        <a:rPr lang="en-US" sz="1800" kern="100" dirty="0">
                          <a:effectLst/>
                          <a:latin typeface="Times New Roman" panose="02020603050405020304"/>
                          <a:ea typeface="宋体" panose="02010600030101010101" pitchFamily="2" charset="-122"/>
                          <a:cs typeface="Times New Roman" panose="02020603050405020304"/>
                        </a:rPr>
                        <a:t>e</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e(1) #</a:t>
                      </a:r>
                      <a:r>
                        <a:rPr lang="zh-CN" sz="1800" kern="100" dirty="0">
                          <a:effectLst/>
                          <a:latin typeface="Times New Roman" panose="02020603050405020304"/>
                          <a:ea typeface="宋体" panose="02010600030101010101" pitchFamily="2" charset="-122"/>
                          <a:cs typeface="Times New Roman" panose="02020603050405020304"/>
                        </a:rPr>
                        <a:t>计算指数</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sin(1) #</a:t>
                      </a:r>
                      <a:r>
                        <a:rPr lang="zh-CN" sz="1800" kern="100" dirty="0">
                          <a:effectLst/>
                          <a:latin typeface="Times New Roman" panose="02020603050405020304"/>
                          <a:ea typeface="宋体" panose="02010600030101010101" pitchFamily="2" charset="-122"/>
                          <a:cs typeface="Times New Roman" panose="02020603050405020304"/>
                        </a:rPr>
                        <a:t>此时</a:t>
                      </a:r>
                      <a:r>
                        <a:rPr lang="en-US" sz="1800" kern="100" dirty="0">
                          <a:effectLst/>
                          <a:latin typeface="Times New Roman" panose="02020603050405020304"/>
                          <a:ea typeface="宋体" panose="02010600030101010101" pitchFamily="2" charset="-122"/>
                          <a:cs typeface="Times New Roman" panose="02020603050405020304"/>
                        </a:rPr>
                        <a:t>sin(1)</a:t>
                      </a:r>
                      <a:r>
                        <a:rPr lang="zh-CN" sz="1800" kern="100" dirty="0">
                          <a:effectLst/>
                          <a:latin typeface="Times New Roman" panose="02020603050405020304"/>
                          <a:ea typeface="宋体" panose="02010600030101010101" pitchFamily="2" charset="-122"/>
                          <a:cs typeface="Times New Roman" panose="02020603050405020304"/>
                        </a:rPr>
                        <a:t>和</a:t>
                      </a:r>
                      <a:r>
                        <a:rPr lang="en-US" sz="1800" kern="100" dirty="0" err="1">
                          <a:effectLst/>
                          <a:latin typeface="Times New Roman" panose="02020603050405020304"/>
                          <a:ea typeface="宋体" panose="02010600030101010101" pitchFamily="2" charset="-122"/>
                          <a:cs typeface="Times New Roman" panose="02020603050405020304"/>
                        </a:rPr>
                        <a:t>math.sin</a:t>
                      </a:r>
                      <a:r>
                        <a:rPr lang="en-US" sz="1800" kern="100" dirty="0">
                          <a:effectLst/>
                          <a:latin typeface="Times New Roman" panose="02020603050405020304"/>
                          <a:ea typeface="宋体" panose="02010600030101010101" pitchFamily="2" charset="-122"/>
                          <a:cs typeface="Times New Roman" panose="02020603050405020304"/>
                        </a:rPr>
                        <a:t>(1)</a:t>
                      </a:r>
                      <a:r>
                        <a:rPr lang="zh-CN" sz="1800" kern="100" dirty="0">
                          <a:effectLst/>
                          <a:latin typeface="Times New Roman" panose="02020603050405020304"/>
                          <a:ea typeface="宋体" panose="02010600030101010101" pitchFamily="2" charset="-122"/>
                          <a:cs typeface="Times New Roman" panose="02020603050405020304"/>
                        </a:rPr>
                        <a:t>都会出错，因为没被导入</a:t>
                      </a:r>
                      <a:endParaRPr lang="zh-CN" sz="1800" kern="100" dirty="0">
                        <a:effectLst/>
                        <a:latin typeface="Calibri" panose="020F0502020204030204"/>
                        <a:ea typeface="宋体" panose="02010600030101010101" pitchFamily="2" charset="-122"/>
                        <a:cs typeface="Times New Roman" panose="02020603050405020304"/>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 name="表格 3"/>
          <p:cNvGraphicFramePr>
            <a:graphicFrameLocks noGrp="1"/>
          </p:cNvGraphicFramePr>
          <p:nvPr/>
        </p:nvGraphicFramePr>
        <p:xfrm>
          <a:off x="2079625" y="4143375"/>
          <a:ext cx="8832850" cy="1096963"/>
        </p:xfrm>
        <a:graphic>
          <a:graphicData uri="http://schemas.openxmlformats.org/drawingml/2006/table">
            <a:tbl>
              <a:tblPr firstRow="1" firstCol="1" bandRow="1"/>
              <a:tblGrid>
                <a:gridCol w="8832850">
                  <a:extLst>
                    <a:ext uri="{9D8B030D-6E8A-4147-A177-3AD203B41FA5}">
                      <a16:colId xmlns:a16="http://schemas.microsoft.com/office/drawing/2014/main" val="20000"/>
                    </a:ext>
                  </a:extLst>
                </a:gridCol>
              </a:tblGrid>
              <a:tr h="1096963">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from math import * #</a:t>
                      </a:r>
                      <a:r>
                        <a:rPr lang="zh-CN" sz="1800" kern="100" dirty="0">
                          <a:effectLst/>
                          <a:latin typeface="Times New Roman" panose="02020603050405020304"/>
                          <a:ea typeface="宋体" panose="02010600030101010101" pitchFamily="2" charset="-122"/>
                          <a:cs typeface="Times New Roman" panose="02020603050405020304"/>
                        </a:rPr>
                        <a:t>直接的导入，也就是去掉</a:t>
                      </a:r>
                      <a:r>
                        <a:rPr lang="en-US" sz="1800" kern="100" dirty="0">
                          <a:effectLst/>
                          <a:latin typeface="Times New Roman" panose="02020603050405020304"/>
                          <a:ea typeface="宋体" panose="02010600030101010101" pitchFamily="2" charset="-122"/>
                          <a:cs typeface="Times New Roman" panose="02020603050405020304"/>
                        </a:rPr>
                        <a:t>math.</a:t>
                      </a:r>
                      <a:r>
                        <a:rPr lang="zh-CN" sz="1800" kern="100" dirty="0">
                          <a:effectLst/>
                          <a:latin typeface="Times New Roman" panose="02020603050405020304"/>
                          <a:ea typeface="宋体" panose="02010600030101010101" pitchFamily="2" charset="-122"/>
                          <a:cs typeface="Times New Roman" panose="02020603050405020304"/>
                        </a:rPr>
                        <a:t>，但如果大量地这样引入第三库，就容易引起命名冲突。</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exp</a:t>
                      </a:r>
                      <a:r>
                        <a:rPr lang="en-US" sz="1800" kern="100" dirty="0">
                          <a:effectLst/>
                          <a:latin typeface="Times New Roman" panose="02020603050405020304"/>
                          <a:ea typeface="宋体" panose="02010600030101010101" pitchFamily="2" charset="-122"/>
                          <a:cs typeface="Times New Roman" panose="02020603050405020304"/>
                        </a:rPr>
                        <a:t>(1)</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sin(1)</a:t>
                      </a:r>
                      <a:endParaRPr lang="zh-CN" sz="1800" kern="100" dirty="0">
                        <a:effectLst/>
                        <a:latin typeface="Calibri" panose="020F0502020204030204"/>
                        <a:ea typeface="宋体" panose="02010600030101010101" pitchFamily="2" charset="-122"/>
                        <a:cs typeface="Times New Roman" panose="02020603050405020304"/>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4" end="4"/>
                                            </p:txEl>
                                          </p:spTgt>
                                        </p:tgtEl>
                                        <p:attrNameLst>
                                          <p:attrName>style.visibility</p:attrName>
                                        </p:attrNameLst>
                                      </p:cBhvr>
                                      <p:to>
                                        <p:strVal val="visible"/>
                                      </p:to>
                                    </p:set>
                                    <p:animEffect transition="in" filter="fade">
                                      <p:cBhvr>
                                        <p:cTn id="21" dur="1000"/>
                                        <p:tgtEl>
                                          <p:spTgt spid="26628">
                                            <p:txEl>
                                              <p:pRg st="4" end="4"/>
                                            </p:txEl>
                                          </p:spTgt>
                                        </p:tgtEl>
                                      </p:cBhvr>
                                    </p:animEffect>
                                    <p:anim calcmode="lin" valueType="num">
                                      <p:cBhvr>
                                        <p:cTn id="22" dur="10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47107"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库的导入与添加</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2606675"/>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导入</a:t>
            </a:r>
            <a:r>
              <a:rPr lang="en-US" altLang="zh-CN" sz="2200" dirty="0">
                <a:solidFill>
                  <a:srgbClr val="000000"/>
                </a:solidFill>
                <a:latin typeface="微软雅黑" panose="020B0503020204020204" pitchFamily="34" charset="-122"/>
                <a:ea typeface="微软雅黑" panose="020B0503020204020204" pitchFamily="34" charset="-122"/>
              </a:rPr>
              <a:t>future</a:t>
            </a:r>
            <a:r>
              <a:rPr lang="zh-CN" altLang="en-US" sz="2200" dirty="0">
                <a:solidFill>
                  <a:srgbClr val="000000"/>
                </a:solidFill>
                <a:latin typeface="微软雅黑" panose="020B0503020204020204" pitchFamily="34" charset="-122"/>
                <a:ea typeface="微软雅黑" panose="020B0503020204020204" pitchFamily="34" charset="-122"/>
              </a:rPr>
              <a:t>特征（</a:t>
            </a:r>
            <a:r>
              <a:rPr lang="en-US" altLang="zh-CN" sz="2200" dirty="0">
                <a:solidFill>
                  <a:srgbClr val="000000"/>
                </a:solidFill>
                <a:latin typeface="微软雅黑" panose="020B0503020204020204" pitchFamily="34" charset="-122"/>
                <a:ea typeface="微软雅黑" panose="020B0503020204020204" pitchFamily="34" charset="-122"/>
              </a:rPr>
              <a:t>For 2.x</a:t>
            </a:r>
            <a:r>
              <a:rPr lang="zh-CN" altLang="en-US" sz="2200" dirty="0">
                <a:solidFill>
                  <a:srgbClr val="000000"/>
                </a:solidFill>
                <a:latin typeface="微软雅黑" panose="020B0503020204020204" pitchFamily="34" charset="-122"/>
                <a:ea typeface="微软雅黑" panose="020B0503020204020204" pitchFamily="34" charset="-122"/>
              </a:rPr>
              <a:t>）</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Python 2.x</a:t>
            </a:r>
            <a:r>
              <a:rPr lang="zh-CN" altLang="en-US" sz="2200" dirty="0">
                <a:solidFill>
                  <a:srgbClr val="000000"/>
                </a:solidFill>
                <a:latin typeface="微软雅黑" panose="020B0503020204020204" pitchFamily="34" charset="-122"/>
                <a:ea typeface="微软雅黑" panose="020B0503020204020204" pitchFamily="34" charset="-122"/>
              </a:rPr>
              <a:t>与</a:t>
            </a:r>
            <a:r>
              <a:rPr lang="en-US" altLang="zh-CN" sz="2200" dirty="0">
                <a:solidFill>
                  <a:srgbClr val="000000"/>
                </a:solidFill>
                <a:latin typeface="微软雅黑" panose="020B0503020204020204" pitchFamily="34" charset="-122"/>
                <a:ea typeface="微软雅黑" panose="020B0503020204020204" pitchFamily="34" charset="-122"/>
              </a:rPr>
              <a:t>3.x</a:t>
            </a:r>
            <a:r>
              <a:rPr lang="zh-CN" altLang="en-US" sz="2200" dirty="0">
                <a:solidFill>
                  <a:srgbClr val="000000"/>
                </a:solidFill>
                <a:latin typeface="微软雅黑" panose="020B0503020204020204" pitchFamily="34" charset="-122"/>
                <a:ea typeface="微软雅黑" panose="020B0503020204020204" pitchFamily="34" charset="-122"/>
              </a:rPr>
              <a:t>之间的差别不仅仅在内核上，也部分地表现在代码的实现中。比如，在</a:t>
            </a:r>
            <a:r>
              <a:rPr lang="en-US" altLang="zh-CN" sz="2200" dirty="0">
                <a:solidFill>
                  <a:srgbClr val="000000"/>
                </a:solidFill>
                <a:latin typeface="微软雅黑" panose="020B0503020204020204" pitchFamily="34" charset="-122"/>
                <a:ea typeface="微软雅黑" panose="020B0503020204020204" pitchFamily="34" charset="-122"/>
              </a:rPr>
              <a:t>2.x</a:t>
            </a:r>
            <a:r>
              <a:rPr lang="zh-CN" altLang="en-US" sz="2200" dirty="0">
                <a:solidFill>
                  <a:srgbClr val="000000"/>
                </a:solidFill>
                <a:latin typeface="微软雅黑" panose="020B0503020204020204" pitchFamily="34" charset="-122"/>
                <a:ea typeface="微软雅黑" panose="020B0503020204020204" pitchFamily="34" charset="-122"/>
              </a:rPr>
              <a:t>中，</a:t>
            </a:r>
            <a:r>
              <a:rPr lang="en-US" altLang="zh-CN" sz="2200" dirty="0">
                <a:solidFill>
                  <a:srgbClr val="000000"/>
                </a:solidFill>
                <a:latin typeface="微软雅黑" panose="020B0503020204020204" pitchFamily="34" charset="-122"/>
                <a:ea typeface="微软雅黑" panose="020B0503020204020204" pitchFamily="34" charset="-122"/>
              </a:rPr>
              <a:t>print</a:t>
            </a:r>
            <a:r>
              <a:rPr lang="zh-CN" altLang="en-US" sz="2200" dirty="0">
                <a:solidFill>
                  <a:srgbClr val="000000"/>
                </a:solidFill>
                <a:latin typeface="微软雅黑" panose="020B0503020204020204" pitchFamily="34" charset="-122"/>
                <a:ea typeface="微软雅黑" panose="020B0503020204020204" pitchFamily="34" charset="-122"/>
              </a:rPr>
              <a:t>是作为一个语句出现的，用法为</a:t>
            </a:r>
            <a:r>
              <a:rPr lang="en-US" altLang="zh-CN" sz="2200" dirty="0">
                <a:solidFill>
                  <a:srgbClr val="000000"/>
                </a:solidFill>
                <a:latin typeface="微软雅黑" panose="020B0503020204020204" pitchFamily="34" charset="-122"/>
                <a:ea typeface="微软雅黑" panose="020B0503020204020204" pitchFamily="34" charset="-122"/>
              </a:rPr>
              <a:t>print a</a:t>
            </a:r>
            <a:r>
              <a:rPr lang="zh-CN" altLang="en-US" sz="2200" dirty="0">
                <a:solidFill>
                  <a:srgbClr val="000000"/>
                </a:solidFill>
                <a:latin typeface="微软雅黑" panose="020B0503020204020204" pitchFamily="34" charset="-122"/>
                <a:ea typeface="微软雅黑" panose="020B0503020204020204" pitchFamily="34" charset="-122"/>
              </a:rPr>
              <a:t>；但是在</a:t>
            </a:r>
            <a:r>
              <a:rPr lang="en-US" altLang="zh-CN" sz="2200" dirty="0">
                <a:solidFill>
                  <a:srgbClr val="000000"/>
                </a:solidFill>
                <a:latin typeface="微软雅黑" panose="020B0503020204020204" pitchFamily="34" charset="-122"/>
                <a:ea typeface="微软雅黑" panose="020B0503020204020204" pitchFamily="34" charset="-122"/>
              </a:rPr>
              <a:t>3.x</a:t>
            </a:r>
            <a:r>
              <a:rPr lang="zh-CN" altLang="en-US" sz="2200" dirty="0">
                <a:solidFill>
                  <a:srgbClr val="000000"/>
                </a:solidFill>
                <a:latin typeface="微软雅黑" panose="020B0503020204020204" pitchFamily="34" charset="-122"/>
                <a:ea typeface="微软雅黑" panose="020B0503020204020204" pitchFamily="34" charset="-122"/>
              </a:rPr>
              <a:t>中，它是作为函数出现的，用法为</a:t>
            </a:r>
            <a:r>
              <a:rPr lang="en-US" altLang="zh-CN" sz="2200" dirty="0">
                <a:solidFill>
                  <a:srgbClr val="000000"/>
                </a:solidFill>
                <a:latin typeface="微软雅黑" panose="020B0503020204020204" pitchFamily="34" charset="-122"/>
                <a:ea typeface="微软雅黑" panose="020B0503020204020204" pitchFamily="34" charset="-122"/>
              </a:rPr>
              <a:t>print(a)</a:t>
            </a:r>
            <a:r>
              <a:rPr lang="zh-CN" altLang="en-US" sz="2200" dirty="0">
                <a:solidFill>
                  <a:srgbClr val="000000"/>
                </a:solidFill>
                <a:latin typeface="微软雅黑" panose="020B0503020204020204" pitchFamily="34" charset="-122"/>
                <a:ea typeface="微软雅黑" panose="020B0503020204020204" pitchFamily="34" charset="-122"/>
              </a:rPr>
              <a:t>。为了保证兼容性，本书的基本代数是使用</a:t>
            </a:r>
            <a:r>
              <a:rPr lang="en-US" altLang="zh-CN" sz="2200" dirty="0">
                <a:solidFill>
                  <a:srgbClr val="000000"/>
                </a:solidFill>
                <a:latin typeface="微软雅黑" panose="020B0503020204020204" pitchFamily="34" charset="-122"/>
                <a:ea typeface="微软雅黑" panose="020B0503020204020204" pitchFamily="34" charset="-122"/>
              </a:rPr>
              <a:t>3.x</a:t>
            </a:r>
            <a:r>
              <a:rPr lang="zh-CN" altLang="en-US" sz="2200" dirty="0">
                <a:solidFill>
                  <a:srgbClr val="000000"/>
                </a:solidFill>
                <a:latin typeface="微软雅黑" panose="020B0503020204020204" pitchFamily="34" charset="-122"/>
                <a:ea typeface="微软雅黑" panose="020B0503020204020204" pitchFamily="34" charset="-122"/>
              </a:rPr>
              <a:t>的语法编写的，而使用</a:t>
            </a:r>
            <a:r>
              <a:rPr lang="en-US" altLang="zh-CN" sz="2200" dirty="0">
                <a:solidFill>
                  <a:srgbClr val="000000"/>
                </a:solidFill>
                <a:latin typeface="微软雅黑" panose="020B0503020204020204" pitchFamily="34" charset="-122"/>
                <a:ea typeface="微软雅黑" panose="020B0503020204020204" pitchFamily="34" charset="-122"/>
              </a:rPr>
              <a:t>2.x</a:t>
            </a:r>
            <a:r>
              <a:rPr lang="zh-CN" altLang="en-US" sz="2200" dirty="0">
                <a:solidFill>
                  <a:srgbClr val="000000"/>
                </a:solidFill>
                <a:latin typeface="微软雅黑" panose="020B0503020204020204" pitchFamily="34" charset="-122"/>
                <a:ea typeface="微软雅黑" panose="020B0503020204020204" pitchFamily="34" charset="-122"/>
              </a:rPr>
              <a:t>的读者，可以通过引入</a:t>
            </a:r>
            <a:r>
              <a:rPr lang="en-US" altLang="zh-CN" sz="2200" dirty="0">
                <a:solidFill>
                  <a:srgbClr val="000000"/>
                </a:solidFill>
                <a:latin typeface="微软雅黑" panose="020B0503020204020204" pitchFamily="34" charset="-122"/>
                <a:ea typeface="微软雅黑" panose="020B0503020204020204" pitchFamily="34" charset="-122"/>
              </a:rPr>
              <a:t>future</a:t>
            </a:r>
            <a:r>
              <a:rPr lang="zh-CN" altLang="en-US" sz="2200" dirty="0">
                <a:solidFill>
                  <a:srgbClr val="000000"/>
                </a:solidFill>
                <a:latin typeface="微软雅黑" panose="020B0503020204020204" pitchFamily="34" charset="-122"/>
                <a:ea typeface="微软雅黑" panose="020B0503020204020204" pitchFamily="34" charset="-122"/>
              </a:rPr>
              <a:t>特征的方式兼容代码，如：</a:t>
            </a:r>
            <a:endParaRPr lang="en-US" altLang="zh-CN" sz="2200" dirty="0">
              <a:solidFill>
                <a:srgbClr val="0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393950" y="3973513"/>
          <a:ext cx="7213600" cy="1371600"/>
        </p:xfrm>
        <a:graphic>
          <a:graphicData uri="http://schemas.openxmlformats.org/drawingml/2006/table">
            <a:tbl>
              <a:tblPr firstRow="1" firstCol="1" bandRow="1"/>
              <a:tblGrid>
                <a:gridCol w="7213600">
                  <a:extLst>
                    <a:ext uri="{9D8B030D-6E8A-4147-A177-3AD203B41FA5}">
                      <a16:colId xmlns:a16="http://schemas.microsoft.com/office/drawing/2014/main" val="20000"/>
                    </a:ext>
                  </a:extLst>
                </a:gridCol>
              </a:tblGrid>
              <a:tr h="0">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a:t>
                      </a:r>
                      <a:r>
                        <a:rPr lang="zh-CN" sz="1800" kern="100" dirty="0">
                          <a:effectLst/>
                          <a:latin typeface="Times New Roman" panose="02020603050405020304"/>
                          <a:ea typeface="宋体" panose="02010600030101010101" pitchFamily="2" charset="-122"/>
                          <a:cs typeface="Times New Roman" panose="02020603050405020304"/>
                        </a:rPr>
                        <a:t>将</a:t>
                      </a:r>
                      <a:r>
                        <a:rPr lang="en-US" sz="1800" kern="100" dirty="0">
                          <a:effectLst/>
                          <a:latin typeface="Times New Roman" panose="02020603050405020304"/>
                          <a:ea typeface="宋体" panose="02010600030101010101" pitchFamily="2" charset="-122"/>
                          <a:cs typeface="Times New Roman" panose="02020603050405020304"/>
                        </a:rPr>
                        <a:t>print</a:t>
                      </a:r>
                      <a:r>
                        <a:rPr lang="zh-CN" sz="1800" kern="100" dirty="0">
                          <a:effectLst/>
                          <a:latin typeface="Times New Roman" panose="02020603050405020304"/>
                          <a:ea typeface="宋体" panose="02010600030101010101" pitchFamily="2" charset="-122"/>
                          <a:cs typeface="Times New Roman" panose="02020603050405020304"/>
                        </a:rPr>
                        <a:t>变成函数形式，即用</a:t>
                      </a:r>
                      <a:r>
                        <a:rPr lang="en-US" sz="1800" kern="100" dirty="0">
                          <a:effectLst/>
                          <a:latin typeface="Times New Roman" panose="02020603050405020304"/>
                          <a:ea typeface="宋体" panose="02010600030101010101" pitchFamily="2" charset="-122"/>
                          <a:cs typeface="Times New Roman" panose="02020603050405020304"/>
                        </a:rPr>
                        <a:t>print(a)</a:t>
                      </a:r>
                      <a:r>
                        <a:rPr lang="zh-CN" sz="1800" kern="100" dirty="0">
                          <a:effectLst/>
                          <a:latin typeface="Times New Roman" panose="02020603050405020304"/>
                          <a:ea typeface="宋体" panose="02010600030101010101" pitchFamily="2" charset="-122"/>
                          <a:cs typeface="Times New Roman" panose="02020603050405020304"/>
                        </a:rPr>
                        <a:t>格式输出</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from __future__ import </a:t>
                      </a:r>
                      <a:r>
                        <a:rPr lang="en-US" sz="1800" kern="100" dirty="0" err="1">
                          <a:effectLst/>
                          <a:latin typeface="Times New Roman" panose="02020603050405020304"/>
                          <a:ea typeface="宋体" panose="02010600030101010101" pitchFamily="2" charset="-122"/>
                          <a:cs typeface="Times New Roman" panose="02020603050405020304"/>
                        </a:rPr>
                        <a:t>print_function</a:t>
                      </a:r>
                      <a:r>
                        <a:rPr lang="en-US" sz="1800" kern="100" dirty="0">
                          <a:effectLst/>
                          <a:latin typeface="Times New Roman" panose="02020603050405020304"/>
                          <a:ea typeface="宋体" panose="02010600030101010101" pitchFamily="2" charset="-122"/>
                          <a:cs typeface="Times New Roman" panose="02020603050405020304"/>
                        </a:rPr>
                        <a:t> </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 </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#3.x</a:t>
                      </a:r>
                      <a:r>
                        <a:rPr lang="zh-CN" sz="1800" kern="100" dirty="0">
                          <a:effectLst/>
                          <a:latin typeface="Times New Roman" panose="02020603050405020304"/>
                          <a:ea typeface="宋体" panose="02010600030101010101" pitchFamily="2" charset="-122"/>
                          <a:cs typeface="Times New Roman" panose="02020603050405020304"/>
                        </a:rPr>
                        <a:t>的</a:t>
                      </a:r>
                      <a:r>
                        <a:rPr lang="en-US" sz="1800" kern="100" dirty="0">
                          <a:effectLst/>
                          <a:latin typeface="Times New Roman" panose="02020603050405020304"/>
                          <a:ea typeface="宋体" panose="02010600030101010101" pitchFamily="2" charset="-122"/>
                          <a:cs typeface="Times New Roman" panose="02020603050405020304"/>
                        </a:rPr>
                        <a:t>3/2=1.5</a:t>
                      </a:r>
                      <a:r>
                        <a:rPr lang="zh-CN" sz="1800" kern="100" dirty="0">
                          <a:effectLst/>
                          <a:latin typeface="Times New Roman" panose="02020603050405020304"/>
                          <a:ea typeface="宋体" panose="02010600030101010101" pitchFamily="2" charset="-122"/>
                          <a:cs typeface="Times New Roman" panose="02020603050405020304"/>
                        </a:rPr>
                        <a:t>，</a:t>
                      </a:r>
                      <a:r>
                        <a:rPr lang="en-US" sz="1800" kern="100" dirty="0">
                          <a:effectLst/>
                          <a:latin typeface="Times New Roman" panose="02020603050405020304"/>
                          <a:ea typeface="宋体" panose="02010600030101010101" pitchFamily="2" charset="-122"/>
                          <a:cs typeface="Times New Roman" panose="02020603050405020304"/>
                        </a:rPr>
                        <a:t>3//2</a:t>
                      </a:r>
                      <a:r>
                        <a:rPr lang="zh-CN" sz="1800" kern="100" dirty="0">
                          <a:effectLst/>
                          <a:latin typeface="Times New Roman" panose="02020603050405020304"/>
                          <a:ea typeface="宋体" panose="02010600030101010101" pitchFamily="2" charset="-122"/>
                          <a:cs typeface="Times New Roman" panose="02020603050405020304"/>
                        </a:rPr>
                        <a:t>才等于</a:t>
                      </a:r>
                      <a:r>
                        <a:rPr lang="en-US" sz="1800" kern="100" dirty="0">
                          <a:effectLst/>
                          <a:latin typeface="Times New Roman" panose="02020603050405020304"/>
                          <a:ea typeface="宋体" panose="02010600030101010101" pitchFamily="2" charset="-122"/>
                          <a:cs typeface="Times New Roman" panose="02020603050405020304"/>
                        </a:rPr>
                        <a:t>1</a:t>
                      </a:r>
                      <a:r>
                        <a:rPr lang="zh-CN" sz="1800" kern="100" dirty="0">
                          <a:effectLst/>
                          <a:latin typeface="Times New Roman" panose="02020603050405020304"/>
                          <a:ea typeface="宋体" panose="02010600030101010101" pitchFamily="2" charset="-122"/>
                          <a:cs typeface="Times New Roman" panose="02020603050405020304"/>
                        </a:rPr>
                        <a:t>；</a:t>
                      </a:r>
                      <a:r>
                        <a:rPr lang="en-US" sz="1800" kern="100" dirty="0">
                          <a:effectLst/>
                          <a:latin typeface="Times New Roman" panose="02020603050405020304"/>
                          <a:ea typeface="宋体" panose="02010600030101010101" pitchFamily="2" charset="-122"/>
                          <a:cs typeface="Times New Roman" panose="02020603050405020304"/>
                        </a:rPr>
                        <a:t>2.x</a:t>
                      </a:r>
                      <a:r>
                        <a:rPr lang="zh-CN" sz="1800" kern="100" dirty="0">
                          <a:effectLst/>
                          <a:latin typeface="Times New Roman" panose="02020603050405020304"/>
                          <a:ea typeface="宋体" panose="02010600030101010101" pitchFamily="2" charset="-122"/>
                          <a:cs typeface="Times New Roman" panose="02020603050405020304"/>
                        </a:rPr>
                        <a:t>中</a:t>
                      </a:r>
                      <a:r>
                        <a:rPr lang="en-US" sz="1800" kern="100" dirty="0">
                          <a:effectLst/>
                          <a:latin typeface="Times New Roman" panose="02020603050405020304"/>
                          <a:ea typeface="宋体" panose="02010600030101010101" pitchFamily="2" charset="-122"/>
                          <a:cs typeface="Times New Roman" panose="02020603050405020304"/>
                        </a:rPr>
                        <a:t>3/2=1</a:t>
                      </a:r>
                      <a:endParaRPr lang="zh-CN" sz="1800" kern="100" dirty="0">
                        <a:effectLst/>
                        <a:latin typeface="Calibri" panose="020F0502020204030204"/>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from __future__ import division </a:t>
                      </a:r>
                      <a:endParaRPr lang="zh-CN" sz="1800" kern="100" dirty="0">
                        <a:effectLst/>
                        <a:latin typeface="Calibri" panose="020F0502020204030204"/>
                        <a:ea typeface="宋体" panose="02010600030101010101" pitchFamily="2" charset="-122"/>
                        <a:cs typeface="Times New Roman" panose="02020603050405020304"/>
                      </a:endParaRPr>
                    </a:p>
                  </a:txBody>
                  <a:tcPr marL="91419" marR="914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48131"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库的导入与添加</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1590675"/>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添加第三方库</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自带了很多库，但不一定可以满足我们的需求。就数据分析和数据挖掘而言，还需要添加一些第三方的库来拓展它的功能。安装第三方库一般有以下几种思路：</a:t>
            </a:r>
            <a:endParaRPr lang="en-US" altLang="zh-CN" sz="2200" dirty="0">
              <a:solidFill>
                <a:srgbClr val="000000"/>
              </a:solidFill>
              <a:latin typeface="微软雅黑" panose="020B0503020204020204" pitchFamily="34" charset="-122"/>
              <a:ea typeface="微软雅黑" panose="020B0503020204020204" pitchFamily="34" charset="-122"/>
            </a:endParaRPr>
          </a:p>
        </p:txBody>
      </p:sp>
      <p:pic>
        <p:nvPicPr>
          <p:cNvPr id="171010" name="Picture 2"/>
          <p:cNvPicPr>
            <a:picLocks noChangeAspect="1"/>
          </p:cNvPicPr>
          <p:nvPr/>
        </p:nvPicPr>
        <p:blipFill>
          <a:blip r:embed="rId3"/>
          <a:stretch>
            <a:fillRect/>
          </a:stretch>
        </p:blipFill>
        <p:spPr>
          <a:xfrm>
            <a:off x="912813" y="2852738"/>
            <a:ext cx="10645775" cy="21463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1010"/>
                                        </p:tgtEl>
                                        <p:attrNameLst>
                                          <p:attrName>style.visibility</p:attrName>
                                        </p:attrNameLst>
                                      </p:cBhvr>
                                      <p:to>
                                        <p:strVal val="visible"/>
                                      </p:to>
                                    </p:set>
                                    <p:animEffect transition="in" filter="fade">
                                      <p:cBhvr>
                                        <p:cTn id="14" dur="1000"/>
                                        <p:tgtEl>
                                          <p:spTgt spid="171010"/>
                                        </p:tgtEl>
                                      </p:cBhvr>
                                    </p:animEffect>
                                    <p:anim calcmode="lin" valueType="num">
                                      <p:cBhvr>
                                        <p:cTn id="15" dur="1000" fill="hold"/>
                                        <p:tgtEl>
                                          <p:spTgt spid="171010"/>
                                        </p:tgtEl>
                                        <p:attrNameLst>
                                          <p:attrName>ppt_x</p:attrName>
                                        </p:attrNameLst>
                                      </p:cBhvr>
                                      <p:tavLst>
                                        <p:tav tm="0">
                                          <p:val>
                                            <p:strVal val="#ppt_x"/>
                                          </p:val>
                                        </p:tav>
                                        <p:tav tm="100000">
                                          <p:val>
                                            <p:strVal val="#ppt_x"/>
                                          </p:val>
                                        </p:tav>
                                      </p:tavLst>
                                    </p:anim>
                                    <p:anim calcmode="lin" valueType="num">
                                      <p:cBhvr>
                                        <p:cTn id="16" dur="1000" fill="hold"/>
                                        <p:tgtEl>
                                          <p:spTgt spid="1710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40020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使用入门</a:t>
            </a:r>
          </a:p>
        </p:txBody>
      </p:sp>
      <p:sp>
        <p:nvSpPr>
          <p:cNvPr id="4916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搭建</a:t>
            </a: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Python</a:t>
            </a: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开发平台</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数据分析工具</a:t>
            </a:r>
          </a:p>
        </p:txBody>
      </p:sp>
      <p:sp>
        <p:nvSpPr>
          <p:cNvPr id="22"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小结</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5017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1524000"/>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本身的数据分析功能不强，需要安装一些第三方扩展库来增强它的能力。本书用到的库有</a:t>
            </a:r>
            <a:r>
              <a:rPr lang="en-US" altLang="zh-CN" sz="2200" dirty="0">
                <a:solidFill>
                  <a:srgbClr val="000000"/>
                </a:solidFill>
                <a:latin typeface="微软雅黑" panose="020B0503020204020204" pitchFamily="34" charset="-122"/>
                <a:ea typeface="微软雅黑" panose="020B0503020204020204" pitchFamily="34" charset="-122"/>
              </a:rPr>
              <a:t>Numpy</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Scipy</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Matplotlib</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Pandas</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Scikit-Learn</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Keras</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Gensim</a:t>
            </a:r>
            <a:r>
              <a:rPr lang="zh-CN" altLang="en-US" sz="2200" dirty="0">
                <a:solidFill>
                  <a:srgbClr val="000000"/>
                </a:solidFill>
                <a:latin typeface="微软雅黑" panose="020B0503020204020204" pitchFamily="34" charset="-122"/>
                <a:ea typeface="微软雅黑" panose="020B0503020204020204" pitchFamily="34" charset="-122"/>
              </a:rPr>
              <a:t>等，下面将对这些库的安装和使用进行简单的介绍。</a:t>
            </a:r>
            <a:endParaRPr lang="en-US" altLang="zh-CN" sz="2200" dirty="0">
              <a:solidFill>
                <a:srgbClr val="000000"/>
              </a:solidFill>
              <a:latin typeface="微软雅黑" panose="020B0503020204020204" pitchFamily="34" charset="-122"/>
              <a:ea typeface="微软雅黑" panose="020B0503020204020204" pitchFamily="34" charset="-122"/>
            </a:endParaRPr>
          </a:p>
        </p:txBody>
      </p:sp>
      <p:pic>
        <p:nvPicPr>
          <p:cNvPr id="172034" name="Picture 2"/>
          <p:cNvPicPr>
            <a:picLocks noChangeAspect="1"/>
          </p:cNvPicPr>
          <p:nvPr/>
        </p:nvPicPr>
        <p:blipFill>
          <a:blip r:embed="rId3"/>
          <a:stretch>
            <a:fillRect/>
          </a:stretch>
        </p:blipFill>
        <p:spPr>
          <a:xfrm>
            <a:off x="381000" y="2789238"/>
            <a:ext cx="11380788" cy="32607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fade">
                                      <p:cBhvr>
                                        <p:cTn id="7" dur="1000"/>
                                        <p:tgtEl>
                                          <p:spTgt spid="26628">
                                            <p:txEl>
                                              <p:pRg st="0" end="0"/>
                                            </p:txEl>
                                          </p:spTgt>
                                        </p:tgtEl>
                                      </p:cBhvr>
                                    </p:animEffect>
                                    <p:anim calcmode="lin" valueType="num">
                                      <p:cBhvr>
                                        <p:cTn id="8" dur="10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2034"/>
                                        </p:tgtEl>
                                        <p:attrNameLst>
                                          <p:attrName>style.visibility</p:attrName>
                                        </p:attrNameLst>
                                      </p:cBhvr>
                                      <p:to>
                                        <p:strVal val="visible"/>
                                      </p:to>
                                    </p:set>
                                    <p:animEffect transition="in" filter="fade">
                                      <p:cBhvr>
                                        <p:cTn id="14" dur="1000"/>
                                        <p:tgtEl>
                                          <p:spTgt spid="172034"/>
                                        </p:tgtEl>
                                      </p:cBhvr>
                                    </p:animEffect>
                                    <p:anim calcmode="lin" valueType="num">
                                      <p:cBhvr>
                                        <p:cTn id="15" dur="1000" fill="hold"/>
                                        <p:tgtEl>
                                          <p:spTgt spid="172034"/>
                                        </p:tgtEl>
                                        <p:attrNameLst>
                                          <p:attrName>ppt_x</p:attrName>
                                        </p:attrNameLst>
                                      </p:cBhvr>
                                      <p:tavLst>
                                        <p:tav tm="0">
                                          <p:val>
                                            <p:strVal val="#ppt_x"/>
                                          </p:val>
                                        </p:tav>
                                        <p:tav tm="100000">
                                          <p:val>
                                            <p:strVal val="#ppt_x"/>
                                          </p:val>
                                        </p:tav>
                                      </p:tavLst>
                                    </p:anim>
                                    <p:anim calcmode="lin" valueType="num">
                                      <p:cBhvr>
                                        <p:cTn id="16" dur="1000" fill="hold"/>
                                        <p:tgtEl>
                                          <p:spTgt spid="1720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4"/>
          <p:cNvSpPr/>
          <p:nvPr/>
        </p:nvSpPr>
        <p:spPr>
          <a:xfrm>
            <a:off x="420688" y="1341438"/>
            <a:ext cx="11287125" cy="4967287"/>
          </a:xfrm>
          <a:prstGeom prst="rect">
            <a:avLst/>
          </a:prstGeom>
          <a:noFill/>
          <a:ln w="9525">
            <a:noFill/>
          </a:ln>
        </p:spPr>
        <p:txBody>
          <a:bodyPr/>
          <a:lstStyle/>
          <a:p>
            <a:pPr marL="457200" indent="-457200">
              <a:lnSpc>
                <a:spcPct val="150000"/>
              </a:lnSpc>
              <a:spcBef>
                <a:spcPct val="20000"/>
              </a:spcBef>
              <a:buClr>
                <a:schemeClr val="hlink"/>
              </a:buClr>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以开发效率著称，也就是说它致力于以最短的代码完成同一个任务。</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通常为人诟病的是它的运行效率，而</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还被称为“胶水语言”，它允许我们把耗时的核心部分用</a:t>
            </a:r>
            <a:r>
              <a:rPr lang="en-US" altLang="zh-CN" sz="2000" dirty="0">
                <a:latin typeface="微软雅黑" panose="020B0503020204020204" pitchFamily="34" charset="-122"/>
                <a:ea typeface="微软雅黑" panose="020B0503020204020204" pitchFamily="34" charset="-122"/>
              </a:rPr>
              <a:t>C/C++</a:t>
            </a:r>
            <a:r>
              <a:rPr lang="zh-CN" altLang="en-US" sz="2000" dirty="0">
                <a:latin typeface="微软雅黑" panose="020B0503020204020204" pitchFamily="34" charset="-122"/>
                <a:ea typeface="微软雅黑" panose="020B0503020204020204" pitchFamily="34" charset="-122"/>
              </a:rPr>
              <a:t>等更高效率的语言编写，然后由它来“黏合”，这很大程度上已经解决了</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的运行效率问题。事实上，在大多数数据任务上，</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的运行效率已经可以媲美</a:t>
            </a:r>
            <a:r>
              <a:rPr lang="en-US" altLang="zh-CN" sz="2000" dirty="0">
                <a:latin typeface="微软雅黑" panose="020B0503020204020204" pitchFamily="34" charset="-122"/>
                <a:ea typeface="微软雅黑" panose="020B0503020204020204" pitchFamily="34" charset="-122"/>
              </a:rPr>
              <a:t>C/C++</a:t>
            </a:r>
            <a:r>
              <a:rPr lang="zh-CN" altLang="en-US" sz="2000" dirty="0">
                <a:latin typeface="微软雅黑" panose="020B0503020204020204" pitchFamily="34" charset="-122"/>
                <a:ea typeface="微软雅黑" panose="020B0503020204020204" pitchFamily="34" charset="-122"/>
              </a:rPr>
              <a:t>语言。</a:t>
            </a:r>
          </a:p>
        </p:txBody>
      </p:sp>
      <p:sp>
        <p:nvSpPr>
          <p:cNvPr id="1433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简介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4340" name="Text Box 6"/>
          <p:cNvSpPr txBox="1"/>
          <p:nvPr/>
        </p:nvSpPr>
        <p:spPr>
          <a:xfrm>
            <a:off x="431800" y="952500"/>
            <a:ext cx="11239500" cy="55403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Ø"/>
            </a:pPr>
            <a:r>
              <a:rPr lang="en-US" altLang="zh-CN" sz="2400" dirty="0">
                <a:solidFill>
                  <a:srgbClr val="000000"/>
                </a:solidFill>
                <a:latin typeface="微软雅黑" panose="020B0503020204020204" pitchFamily="34" charset="-122"/>
                <a:ea typeface="微软雅黑" panose="020B0503020204020204" pitchFamily="34" charset="-122"/>
              </a:rPr>
              <a:t>Python</a:t>
            </a:r>
            <a:r>
              <a:rPr lang="zh-CN" altLang="en-US" sz="2400" dirty="0">
                <a:solidFill>
                  <a:srgbClr val="000000"/>
                </a:solidFill>
                <a:latin typeface="微软雅黑" panose="020B0503020204020204" pitchFamily="34" charset="-122"/>
                <a:ea typeface="微软雅黑" panose="020B0503020204020204" pitchFamily="34" charset="-122"/>
              </a:rPr>
              <a:t>的简介</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51203"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4197350"/>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Numpy</a:t>
            </a:r>
            <a:r>
              <a:rPr lang="zh-CN" altLang="en-US" sz="2200" dirty="0">
                <a:solidFill>
                  <a:srgbClr val="000000"/>
                </a:solidFill>
                <a:latin typeface="微软雅黑" panose="020B0503020204020204" pitchFamily="34" charset="-122"/>
                <a:ea typeface="微软雅黑" panose="020B0503020204020204" pitchFamily="34" charset="-122"/>
              </a:rPr>
              <a:t>。</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并没有提供数组功能。虽然列表可以完成基本的数组功能，但它不是真正的数组，而且在数据量较大时，使用列表的速度就会慢得难以接受。</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为此，</a:t>
            </a:r>
            <a:r>
              <a:rPr lang="en-US" altLang="zh-CN" sz="2200" dirty="0">
                <a:solidFill>
                  <a:srgbClr val="000000"/>
                </a:solidFill>
                <a:latin typeface="微软雅黑" panose="020B0503020204020204" pitchFamily="34" charset="-122"/>
                <a:ea typeface="微软雅黑" panose="020B0503020204020204" pitchFamily="34" charset="-122"/>
              </a:rPr>
              <a:t>Numpy</a:t>
            </a:r>
            <a:r>
              <a:rPr lang="zh-CN" altLang="en-US" sz="2200" dirty="0">
                <a:solidFill>
                  <a:srgbClr val="000000"/>
                </a:solidFill>
                <a:latin typeface="微软雅黑" panose="020B0503020204020204" pitchFamily="34" charset="-122"/>
                <a:ea typeface="微软雅黑" panose="020B0503020204020204" pitchFamily="34" charset="-122"/>
              </a:rPr>
              <a:t>提供了真正的数组功能，以及对数据进行快速处理的函数。</a:t>
            </a:r>
            <a:r>
              <a:rPr lang="en-US" altLang="zh-CN" sz="2200" dirty="0">
                <a:solidFill>
                  <a:srgbClr val="000000"/>
                </a:solidFill>
                <a:latin typeface="微软雅黑" panose="020B0503020204020204" pitchFamily="34" charset="-122"/>
                <a:ea typeface="微软雅黑" panose="020B0503020204020204" pitchFamily="34" charset="-122"/>
              </a:rPr>
              <a:t>Numpy</a:t>
            </a:r>
            <a:r>
              <a:rPr lang="zh-CN" altLang="en-US" sz="2200" dirty="0">
                <a:solidFill>
                  <a:srgbClr val="000000"/>
                </a:solidFill>
                <a:latin typeface="微软雅黑" panose="020B0503020204020204" pitchFamily="34" charset="-122"/>
                <a:ea typeface="微软雅黑" panose="020B0503020204020204" pitchFamily="34" charset="-122"/>
              </a:rPr>
              <a:t>还是很多更高级的扩展库的依赖库，我们后面介绍的</a:t>
            </a:r>
            <a:r>
              <a:rPr lang="en-US" altLang="zh-CN" sz="2200" dirty="0">
                <a:solidFill>
                  <a:srgbClr val="000000"/>
                </a:solidFill>
                <a:latin typeface="微软雅黑" panose="020B0503020204020204" pitchFamily="34" charset="-122"/>
                <a:ea typeface="微软雅黑" panose="020B0503020204020204" pitchFamily="34" charset="-122"/>
              </a:rPr>
              <a:t>Scipy</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Matplotlib</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Pandas</a:t>
            </a:r>
            <a:r>
              <a:rPr lang="zh-CN" altLang="en-US" sz="2200" dirty="0">
                <a:solidFill>
                  <a:srgbClr val="000000"/>
                </a:solidFill>
                <a:latin typeface="微软雅黑" panose="020B0503020204020204" pitchFamily="34" charset="-122"/>
                <a:ea typeface="微软雅黑" panose="020B0503020204020204" pitchFamily="34" charset="-122"/>
              </a:rPr>
              <a:t>等库都依赖于它。值得强调的是，</a:t>
            </a:r>
            <a:r>
              <a:rPr lang="en-US" altLang="zh-CN" sz="2200" dirty="0">
                <a:solidFill>
                  <a:srgbClr val="000000"/>
                </a:solidFill>
                <a:latin typeface="微软雅黑" panose="020B0503020204020204" pitchFamily="34" charset="-122"/>
                <a:ea typeface="微软雅黑" panose="020B0503020204020204" pitchFamily="34" charset="-122"/>
              </a:rPr>
              <a:t>Numpy</a:t>
            </a:r>
            <a:r>
              <a:rPr lang="zh-CN" altLang="en-US" sz="2200" dirty="0">
                <a:solidFill>
                  <a:srgbClr val="000000"/>
                </a:solidFill>
                <a:latin typeface="微软雅黑" panose="020B0503020204020204" pitchFamily="34" charset="-122"/>
                <a:ea typeface="微软雅黑" panose="020B0503020204020204" pitchFamily="34" charset="-122"/>
              </a:rPr>
              <a:t>内置函数处理数据的速度是</a:t>
            </a:r>
            <a:r>
              <a:rPr lang="en-US" altLang="zh-CN" sz="2200" dirty="0">
                <a:solidFill>
                  <a:srgbClr val="000000"/>
                </a:solidFill>
                <a:latin typeface="微软雅黑" panose="020B0503020204020204" pitchFamily="34" charset="-122"/>
                <a:ea typeface="微软雅黑" panose="020B0503020204020204" pitchFamily="34" charset="-122"/>
              </a:rPr>
              <a:t>C</a:t>
            </a:r>
            <a:r>
              <a:rPr lang="zh-CN" altLang="en-US" sz="2200" dirty="0">
                <a:solidFill>
                  <a:srgbClr val="000000"/>
                </a:solidFill>
                <a:latin typeface="微软雅黑" panose="020B0503020204020204" pitchFamily="34" charset="-122"/>
                <a:ea typeface="微软雅黑" panose="020B0503020204020204" pitchFamily="34" charset="-122"/>
              </a:rPr>
              <a:t>语言级别的，因此在编写程序的时候，应当尽量使用它们内置的函数，避免效率瓶颈的现象（尤其是涉及到循环的问题）。</a:t>
            </a:r>
            <a:endParaRPr lang="en-US" altLang="zh-CN" sz="22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52227"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1000125"/>
            <a:ext cx="11239500"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Numpy</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在</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Windows</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中，</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Numpy</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安装跟普通的第三方库安装一样，可以通过</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pip</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安装：</a:t>
            </a: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pip install </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numpy</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也可以自行下载源代码，然后使用以下方式安装：</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 setup.py install</a:t>
            </a: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在</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Linux</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下上述方面也是可行的，此外，很多</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Linux</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发行版的软件源中都有</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常见的库，因此还可以通过</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Linux</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自带的软件管理器安装，如在</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Ubuntu</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下可以用如下方式安装：</a:t>
            </a: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sudo</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apt-get install python-</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numpy</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3" end="3"/>
                                            </p:txEl>
                                          </p:spTgt>
                                        </p:tgtEl>
                                        <p:attrNameLst>
                                          <p:attrName>style.visibility</p:attrName>
                                        </p:attrNameLst>
                                      </p:cBhvr>
                                      <p:to>
                                        <p:strVal val="visible"/>
                                      </p:to>
                                    </p:set>
                                    <p:animEffect transition="in" filter="fade">
                                      <p:cBhvr>
                                        <p:cTn id="21" dur="1000"/>
                                        <p:tgtEl>
                                          <p:spTgt spid="26628">
                                            <p:txEl>
                                              <p:pRg st="3" end="3"/>
                                            </p:txEl>
                                          </p:spTgt>
                                        </p:tgtEl>
                                      </p:cBhvr>
                                    </p:animEffect>
                                    <p:anim calcmode="lin" valueType="num">
                                      <p:cBhvr>
                                        <p:cTn id="22" dur="10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628">
                                            <p:txEl>
                                              <p:pRg st="4" end="4"/>
                                            </p:txEl>
                                          </p:spTgt>
                                        </p:tgtEl>
                                        <p:attrNameLst>
                                          <p:attrName>style.visibility</p:attrName>
                                        </p:attrNameLst>
                                      </p:cBhvr>
                                      <p:to>
                                        <p:strVal val="visible"/>
                                      </p:to>
                                    </p:set>
                                    <p:animEffect transition="in" filter="fade">
                                      <p:cBhvr>
                                        <p:cTn id="28" dur="1000"/>
                                        <p:tgtEl>
                                          <p:spTgt spid="26628">
                                            <p:txEl>
                                              <p:pRg st="4" end="4"/>
                                            </p:txEl>
                                          </p:spTgt>
                                        </p:tgtEl>
                                      </p:cBhvr>
                                    </p:animEffect>
                                    <p:anim calcmode="lin" valueType="num">
                                      <p:cBhvr>
                                        <p:cTn id="29" dur="10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66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6628">
                                            <p:txEl>
                                              <p:pRg st="5" end="5"/>
                                            </p:txEl>
                                          </p:spTgt>
                                        </p:tgtEl>
                                        <p:attrNameLst>
                                          <p:attrName>style.visibility</p:attrName>
                                        </p:attrNameLst>
                                      </p:cBhvr>
                                      <p:to>
                                        <p:strVal val="visible"/>
                                      </p:to>
                                    </p:set>
                                    <p:animEffect transition="in" filter="fade">
                                      <p:cBhvr>
                                        <p:cTn id="35" dur="1000"/>
                                        <p:tgtEl>
                                          <p:spTgt spid="26628">
                                            <p:txEl>
                                              <p:pRg st="5" end="5"/>
                                            </p:txEl>
                                          </p:spTgt>
                                        </p:tgtEl>
                                      </p:cBhvr>
                                    </p:animEffect>
                                    <p:anim calcmode="lin" valueType="num">
                                      <p:cBhvr>
                                        <p:cTn id="36" dur="10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662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6628">
                                            <p:txEl>
                                              <p:pRg st="6" end="6"/>
                                            </p:txEl>
                                          </p:spTgt>
                                        </p:tgtEl>
                                        <p:attrNameLst>
                                          <p:attrName>style.visibility</p:attrName>
                                        </p:attrNameLst>
                                      </p:cBhvr>
                                      <p:to>
                                        <p:strVal val="visible"/>
                                      </p:to>
                                    </p:set>
                                    <p:animEffect transition="in" filter="fade">
                                      <p:cBhvr>
                                        <p:cTn id="42" dur="1000"/>
                                        <p:tgtEl>
                                          <p:spTgt spid="26628">
                                            <p:txEl>
                                              <p:pRg st="6" end="6"/>
                                            </p:txEl>
                                          </p:spTgt>
                                        </p:tgtEl>
                                      </p:cBhvr>
                                    </p:animEffect>
                                    <p:anim calcmode="lin" valueType="num">
                                      <p:cBhvr>
                                        <p:cTn id="43" dur="10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662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53251"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00125"/>
            <a:ext cx="11239500" cy="3690938"/>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Scipy</a:t>
            </a:r>
          </a:p>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Numpy</a:t>
            </a:r>
            <a:r>
              <a:rPr lang="zh-CN" altLang="en-US" sz="2200" dirty="0">
                <a:solidFill>
                  <a:srgbClr val="000000"/>
                </a:solidFill>
                <a:latin typeface="微软雅黑" panose="020B0503020204020204" pitchFamily="34" charset="-122"/>
                <a:ea typeface="微软雅黑" panose="020B0503020204020204" pitchFamily="34" charset="-122"/>
              </a:rPr>
              <a:t>提供了多维数组功能，但它只是一般的数组，并不是矩阵，比如当两个数组相乘时，只是对应元素相乘，而不是矩阵乘法。</a:t>
            </a:r>
            <a:r>
              <a:rPr lang="en-US" altLang="zh-CN" sz="2200" dirty="0">
                <a:solidFill>
                  <a:srgbClr val="000000"/>
                </a:solidFill>
                <a:latin typeface="微软雅黑" panose="020B0503020204020204" pitchFamily="34" charset="-122"/>
                <a:ea typeface="微软雅黑" panose="020B0503020204020204" pitchFamily="34" charset="-122"/>
              </a:rPr>
              <a:t>Scipy</a:t>
            </a:r>
            <a:r>
              <a:rPr lang="zh-CN" altLang="en-US" sz="2200" dirty="0">
                <a:solidFill>
                  <a:srgbClr val="000000"/>
                </a:solidFill>
                <a:latin typeface="微软雅黑" panose="020B0503020204020204" pitchFamily="34" charset="-122"/>
                <a:ea typeface="微软雅黑" panose="020B0503020204020204" pitchFamily="34" charset="-122"/>
              </a:rPr>
              <a:t>提供了真正的矩阵，以及大量基于矩阵运算的对象与函数。</a:t>
            </a:r>
          </a:p>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SciPy</a:t>
            </a:r>
            <a:r>
              <a:rPr lang="zh-CN" altLang="en-US" sz="2200" dirty="0">
                <a:solidFill>
                  <a:srgbClr val="000000"/>
                </a:solidFill>
                <a:latin typeface="微软雅黑" panose="020B0503020204020204" pitchFamily="34" charset="-122"/>
                <a:ea typeface="微软雅黑" panose="020B0503020204020204" pitchFamily="34" charset="-122"/>
              </a:rPr>
              <a:t>包含的功能有最优化、线性代数、积分、插值、拟合、特殊函数、快速傅里叶变换、信号处理和图像处理、常微分方程求解和其他科学与工程中常用的计算，显然，这些功能都是挖掘与建模必备的。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54275"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1000125"/>
            <a:ext cx="1123950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Scipy</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Scipy</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依赖于</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Numpy</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，因此安装它之前得先安装好</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Numpy</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。安装</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Scipy</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的方式与安装</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Numpy</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的方法大同小异，需要提及的是，在</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Ubuntu</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下也可以用类似的安装</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Scipy</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sudo</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apt-get install python-</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scipy</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5529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979488"/>
            <a:ext cx="11239500"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是最著名的绘图库，它主要用于二维绘图，当然它也可以进行简单的三维绘图。它不仅提供了一整套和</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Matlab</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相似但更为丰富的命令，让我们可以非常快捷地用</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可视化数据，而且允许输出达到出版质量的多种图像格式。</a:t>
            </a: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的安装并没有什么特别之处，可以通过</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pip install </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安装或者自行下载源代码安装，在</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Ubuntu</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下也可以用类似的安装。</a:t>
            </a: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sudo</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apt-get install python-</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注意</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的上级依赖库相对较多，手动安装的时候，需要逐一把这些依赖库都安装好。</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3" end="3"/>
                                            </p:txEl>
                                          </p:spTgt>
                                        </p:tgtEl>
                                        <p:attrNameLst>
                                          <p:attrName>style.visibility</p:attrName>
                                        </p:attrNameLst>
                                      </p:cBhvr>
                                      <p:to>
                                        <p:strVal val="visible"/>
                                      </p:to>
                                    </p:set>
                                    <p:animEffect transition="in" filter="fade">
                                      <p:cBhvr>
                                        <p:cTn id="21" dur="1000"/>
                                        <p:tgtEl>
                                          <p:spTgt spid="26628">
                                            <p:txEl>
                                              <p:pRg st="3" end="3"/>
                                            </p:txEl>
                                          </p:spTgt>
                                        </p:tgtEl>
                                      </p:cBhvr>
                                    </p:animEffect>
                                    <p:anim calcmode="lin" valueType="num">
                                      <p:cBhvr>
                                        <p:cTn id="22" dur="10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628">
                                            <p:txEl>
                                              <p:pRg st="4" end="4"/>
                                            </p:txEl>
                                          </p:spTgt>
                                        </p:tgtEl>
                                        <p:attrNameLst>
                                          <p:attrName>style.visibility</p:attrName>
                                        </p:attrNameLst>
                                      </p:cBhvr>
                                      <p:to>
                                        <p:strVal val="visible"/>
                                      </p:to>
                                    </p:set>
                                    <p:animEffect transition="in" filter="fade">
                                      <p:cBhvr>
                                        <p:cTn id="28" dur="1000"/>
                                        <p:tgtEl>
                                          <p:spTgt spid="26628">
                                            <p:txEl>
                                              <p:pRg st="4" end="4"/>
                                            </p:txEl>
                                          </p:spTgt>
                                        </p:tgtEl>
                                      </p:cBhvr>
                                    </p:animEffect>
                                    <p:anim calcmode="lin" valueType="num">
                                      <p:cBhvr>
                                        <p:cTn id="29" dur="10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662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56323"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995363"/>
            <a:ext cx="1123950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如果读者使用的是中文标签，就会发现中文标签无法正常显示。这是因为</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的默认字体是英文字体所致，解决它的办法是在作图之前手动指定默认字体为中文字体，如黑体（</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SimHei</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16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plt.rcParams</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font.sans</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-serif'] = ['</a:t>
            </a:r>
            <a:r>
              <a:rPr kumimoji="0" lang="en-US" altLang="zh-CN" sz="16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SimHei</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这两句用来正常显示中文标签</a:t>
            </a: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其次，保存作图图像时，负号有可能显示不正常，可以通过以下代码解决：</a:t>
            </a: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16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plt.rcParams</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axes.unicode_minus</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 False #</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解决保存图像是负号</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显示为方块的问题</a:t>
            </a:r>
          </a:p>
        </p:txBody>
      </p:sp>
      <p:pic>
        <p:nvPicPr>
          <p:cNvPr id="173058" name="Picture 2" descr="2"/>
          <p:cNvPicPr>
            <a:picLocks noChangeAspect="1"/>
          </p:cNvPicPr>
          <p:nvPr/>
        </p:nvPicPr>
        <p:blipFill>
          <a:blip r:embed="rId3"/>
          <a:stretch>
            <a:fillRect/>
          </a:stretch>
        </p:blipFill>
        <p:spPr>
          <a:xfrm>
            <a:off x="912813" y="1590675"/>
            <a:ext cx="10225087" cy="43116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3" end="3"/>
                                            </p:txEl>
                                          </p:spTgt>
                                        </p:tgtEl>
                                        <p:attrNameLst>
                                          <p:attrName>style.visibility</p:attrName>
                                        </p:attrNameLst>
                                      </p:cBhvr>
                                      <p:to>
                                        <p:strVal val="visible"/>
                                      </p:to>
                                    </p:set>
                                    <p:animEffect transition="in" filter="fade">
                                      <p:cBhvr>
                                        <p:cTn id="21" dur="1000"/>
                                        <p:tgtEl>
                                          <p:spTgt spid="26628">
                                            <p:txEl>
                                              <p:pRg st="3" end="3"/>
                                            </p:txEl>
                                          </p:spTgt>
                                        </p:tgtEl>
                                      </p:cBhvr>
                                    </p:animEffect>
                                    <p:anim calcmode="lin" valueType="num">
                                      <p:cBhvr>
                                        <p:cTn id="22" dur="10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628">
                                            <p:txEl>
                                              <p:pRg st="4" end="4"/>
                                            </p:txEl>
                                          </p:spTgt>
                                        </p:tgtEl>
                                        <p:attrNameLst>
                                          <p:attrName>style.visibility</p:attrName>
                                        </p:attrNameLst>
                                      </p:cBhvr>
                                      <p:to>
                                        <p:strVal val="visible"/>
                                      </p:to>
                                    </p:set>
                                    <p:animEffect transition="in" filter="fade">
                                      <p:cBhvr>
                                        <p:cTn id="28" dur="1000"/>
                                        <p:tgtEl>
                                          <p:spTgt spid="26628">
                                            <p:txEl>
                                              <p:pRg st="4" end="4"/>
                                            </p:txEl>
                                          </p:spTgt>
                                        </p:tgtEl>
                                      </p:cBhvr>
                                    </p:animEffect>
                                    <p:anim calcmode="lin" valueType="num">
                                      <p:cBhvr>
                                        <p:cTn id="29" dur="10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66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73058"/>
                                        </p:tgtEl>
                                        <p:attrNameLst>
                                          <p:attrName>style.visibility</p:attrName>
                                        </p:attrNameLst>
                                      </p:cBhvr>
                                      <p:to>
                                        <p:strVal val="visible"/>
                                      </p:to>
                                    </p:set>
                                    <p:animEffect transition="in" filter="randombar(horizontal)">
                                      <p:cBhvr>
                                        <p:cTn id="35" dur="500"/>
                                        <p:tgtEl>
                                          <p:spTgt spid="173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57347"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962025"/>
            <a:ext cx="11239500" cy="4706938"/>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Pandas</a:t>
            </a:r>
          </a:p>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Pandas</a:t>
            </a:r>
            <a:r>
              <a:rPr lang="zh-CN" altLang="en-US" sz="2200" dirty="0">
                <a:solidFill>
                  <a:srgbClr val="000000"/>
                </a:solidFill>
                <a:latin typeface="微软雅黑" panose="020B0503020204020204" pitchFamily="34" charset="-122"/>
                <a:ea typeface="微软雅黑" panose="020B0503020204020204" pitchFamily="34" charset="-122"/>
              </a:rPr>
              <a:t>是</a:t>
            </a: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下最强大的数据分析和探索工具（貌似没有之一）。它包含高级的数据结构和精巧的工具，使得在</a:t>
            </a: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中处理数据非常快速和简单。</a:t>
            </a:r>
            <a:r>
              <a:rPr lang="en-US" altLang="zh-CN" sz="2200" dirty="0">
                <a:solidFill>
                  <a:srgbClr val="000000"/>
                </a:solidFill>
                <a:latin typeface="微软雅黑" panose="020B0503020204020204" pitchFamily="34" charset="-122"/>
                <a:ea typeface="微软雅黑" panose="020B0503020204020204" pitchFamily="34" charset="-122"/>
              </a:rPr>
              <a:t>Pandas</a:t>
            </a:r>
            <a:r>
              <a:rPr lang="zh-CN" altLang="en-US" sz="2200" dirty="0">
                <a:solidFill>
                  <a:srgbClr val="000000"/>
                </a:solidFill>
                <a:latin typeface="微软雅黑" panose="020B0503020204020204" pitchFamily="34" charset="-122"/>
                <a:ea typeface="微软雅黑" panose="020B0503020204020204" pitchFamily="34" charset="-122"/>
              </a:rPr>
              <a:t>建造在</a:t>
            </a:r>
            <a:r>
              <a:rPr lang="en-US" altLang="zh-CN" sz="2200" dirty="0">
                <a:solidFill>
                  <a:srgbClr val="000000"/>
                </a:solidFill>
                <a:latin typeface="微软雅黑" panose="020B0503020204020204" pitchFamily="34" charset="-122"/>
                <a:ea typeface="微软雅黑" panose="020B0503020204020204" pitchFamily="34" charset="-122"/>
              </a:rPr>
              <a:t>NumPy</a:t>
            </a:r>
            <a:r>
              <a:rPr lang="zh-CN" altLang="en-US" sz="2200" dirty="0">
                <a:solidFill>
                  <a:srgbClr val="000000"/>
                </a:solidFill>
                <a:latin typeface="微软雅黑" panose="020B0503020204020204" pitchFamily="34" charset="-122"/>
                <a:ea typeface="微软雅黑" panose="020B0503020204020204" pitchFamily="34" charset="-122"/>
              </a:rPr>
              <a:t>之上，它使得以</a:t>
            </a:r>
            <a:r>
              <a:rPr lang="en-US" altLang="zh-CN" sz="2200" dirty="0">
                <a:solidFill>
                  <a:srgbClr val="000000"/>
                </a:solidFill>
                <a:latin typeface="微软雅黑" panose="020B0503020204020204" pitchFamily="34" charset="-122"/>
                <a:ea typeface="微软雅黑" panose="020B0503020204020204" pitchFamily="34" charset="-122"/>
              </a:rPr>
              <a:t>NumPy</a:t>
            </a:r>
            <a:r>
              <a:rPr lang="zh-CN" altLang="en-US" sz="2200" dirty="0">
                <a:solidFill>
                  <a:srgbClr val="000000"/>
                </a:solidFill>
                <a:latin typeface="微软雅黑" panose="020B0503020204020204" pitchFamily="34" charset="-122"/>
                <a:ea typeface="微软雅黑" panose="020B0503020204020204" pitchFamily="34" charset="-122"/>
              </a:rPr>
              <a:t>为中心的应用很容易使用。</a:t>
            </a:r>
            <a:r>
              <a:rPr lang="en-US" altLang="zh-CN" sz="2200" dirty="0">
                <a:solidFill>
                  <a:srgbClr val="000000"/>
                </a:solidFill>
                <a:latin typeface="微软雅黑" panose="020B0503020204020204" pitchFamily="34" charset="-122"/>
                <a:ea typeface="微软雅黑" panose="020B0503020204020204" pitchFamily="34" charset="-122"/>
              </a:rPr>
              <a:t>Pandas</a:t>
            </a:r>
            <a:r>
              <a:rPr lang="zh-CN" altLang="en-US" sz="2200" dirty="0">
                <a:solidFill>
                  <a:srgbClr val="000000"/>
                </a:solidFill>
                <a:latin typeface="微软雅黑" panose="020B0503020204020204" pitchFamily="34" charset="-122"/>
                <a:ea typeface="微软雅黑" panose="020B0503020204020204" pitchFamily="34" charset="-122"/>
              </a:rPr>
              <a:t>的名称来自于面板数据（</a:t>
            </a:r>
            <a:r>
              <a:rPr lang="en-US" altLang="zh-CN" sz="2200" dirty="0">
                <a:solidFill>
                  <a:srgbClr val="000000"/>
                </a:solidFill>
                <a:latin typeface="微软雅黑" panose="020B0503020204020204" pitchFamily="34" charset="-122"/>
                <a:ea typeface="微软雅黑" panose="020B0503020204020204" pitchFamily="34" charset="-122"/>
              </a:rPr>
              <a:t>panel data</a:t>
            </a:r>
            <a:r>
              <a:rPr lang="zh-CN" altLang="en-US" sz="2200" dirty="0">
                <a:solidFill>
                  <a:srgbClr val="000000"/>
                </a:solidFill>
                <a:latin typeface="微软雅黑" panose="020B0503020204020204" pitchFamily="34" charset="-122"/>
                <a:ea typeface="微软雅黑" panose="020B0503020204020204" pitchFamily="34" charset="-122"/>
              </a:rPr>
              <a:t>）和</a:t>
            </a: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数据分析（</a:t>
            </a:r>
            <a:r>
              <a:rPr lang="en-US" altLang="zh-CN" sz="2200" dirty="0">
                <a:solidFill>
                  <a:srgbClr val="000000"/>
                </a:solidFill>
                <a:latin typeface="微软雅黑" panose="020B0503020204020204" pitchFamily="34" charset="-122"/>
                <a:ea typeface="微软雅黑" panose="020B0503020204020204" pitchFamily="34" charset="-122"/>
              </a:rPr>
              <a:t>data analysis</a:t>
            </a:r>
            <a:r>
              <a:rPr lang="zh-CN" altLang="en-US" sz="2200" dirty="0">
                <a:solidFill>
                  <a:srgbClr val="000000"/>
                </a:solidFill>
                <a:latin typeface="微软雅黑" panose="020B0503020204020204" pitchFamily="34" charset="-122"/>
                <a:ea typeface="微软雅黑" panose="020B0503020204020204" pitchFamily="34" charset="-122"/>
              </a:rPr>
              <a:t>），它最初被作为金融数据分析工具而开发出来，由</a:t>
            </a:r>
            <a:r>
              <a:rPr lang="en-US" altLang="zh-CN" sz="2200" dirty="0">
                <a:solidFill>
                  <a:srgbClr val="000000"/>
                </a:solidFill>
                <a:latin typeface="微软雅黑" panose="020B0503020204020204" pitchFamily="34" charset="-122"/>
                <a:ea typeface="微软雅黑" panose="020B0503020204020204" pitchFamily="34" charset="-122"/>
              </a:rPr>
              <a:t>AQR Capital Management</a:t>
            </a:r>
            <a:r>
              <a:rPr lang="zh-CN" altLang="en-US" sz="2200" dirty="0">
                <a:solidFill>
                  <a:srgbClr val="000000"/>
                </a:solidFill>
                <a:latin typeface="微软雅黑" panose="020B0503020204020204" pitchFamily="34" charset="-122"/>
                <a:ea typeface="微软雅黑" panose="020B0503020204020204" pitchFamily="34" charset="-122"/>
              </a:rPr>
              <a:t>于</a:t>
            </a:r>
            <a:r>
              <a:rPr lang="en-US" altLang="zh-CN" sz="2200" dirty="0">
                <a:solidFill>
                  <a:srgbClr val="000000"/>
                </a:solidFill>
                <a:latin typeface="微软雅黑" panose="020B0503020204020204" pitchFamily="34" charset="-122"/>
                <a:ea typeface="微软雅黑" panose="020B0503020204020204" pitchFamily="34" charset="-122"/>
              </a:rPr>
              <a:t>2008</a:t>
            </a:r>
            <a:r>
              <a:rPr lang="zh-CN" altLang="en-US" sz="2200" dirty="0">
                <a:solidFill>
                  <a:srgbClr val="000000"/>
                </a:solidFill>
                <a:latin typeface="微软雅黑" panose="020B0503020204020204" pitchFamily="34" charset="-122"/>
                <a:ea typeface="微软雅黑" panose="020B0503020204020204" pitchFamily="34" charset="-122"/>
              </a:rPr>
              <a:t>年</a:t>
            </a:r>
            <a:r>
              <a:rPr lang="en-US" altLang="zh-CN" sz="2200" dirty="0">
                <a:solidFill>
                  <a:srgbClr val="000000"/>
                </a:solidFill>
                <a:latin typeface="微软雅黑" panose="020B0503020204020204" pitchFamily="34" charset="-122"/>
                <a:ea typeface="微软雅黑" panose="020B0503020204020204" pitchFamily="34" charset="-122"/>
              </a:rPr>
              <a:t>4</a:t>
            </a:r>
            <a:r>
              <a:rPr lang="zh-CN" altLang="en-US" sz="2200" dirty="0">
                <a:solidFill>
                  <a:srgbClr val="000000"/>
                </a:solidFill>
                <a:latin typeface="微软雅黑" panose="020B0503020204020204" pitchFamily="34" charset="-122"/>
                <a:ea typeface="微软雅黑" panose="020B0503020204020204" pitchFamily="34" charset="-122"/>
              </a:rPr>
              <a:t>月开发，并于</a:t>
            </a:r>
            <a:r>
              <a:rPr lang="en-US" altLang="zh-CN" sz="2200" dirty="0">
                <a:solidFill>
                  <a:srgbClr val="000000"/>
                </a:solidFill>
                <a:latin typeface="微软雅黑" panose="020B0503020204020204" pitchFamily="34" charset="-122"/>
                <a:ea typeface="微软雅黑" panose="020B0503020204020204" pitchFamily="34" charset="-122"/>
              </a:rPr>
              <a:t>2009</a:t>
            </a:r>
            <a:r>
              <a:rPr lang="zh-CN" altLang="en-US" sz="2200" dirty="0">
                <a:solidFill>
                  <a:srgbClr val="000000"/>
                </a:solidFill>
                <a:latin typeface="微软雅黑" panose="020B0503020204020204" pitchFamily="34" charset="-122"/>
                <a:ea typeface="微软雅黑" panose="020B0503020204020204" pitchFamily="34" charset="-122"/>
              </a:rPr>
              <a:t>年底开源出来。</a:t>
            </a:r>
          </a:p>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Pandas</a:t>
            </a:r>
            <a:r>
              <a:rPr lang="zh-CN" altLang="en-US" sz="2200" dirty="0">
                <a:solidFill>
                  <a:srgbClr val="000000"/>
                </a:solidFill>
                <a:latin typeface="微软雅黑" panose="020B0503020204020204" pitchFamily="34" charset="-122"/>
                <a:ea typeface="微软雅黑" panose="020B0503020204020204" pitchFamily="34" charset="-122"/>
              </a:rPr>
              <a:t>的功能非常强大，支持类似</a:t>
            </a:r>
            <a:r>
              <a:rPr lang="en-US" altLang="zh-CN" sz="2200" dirty="0">
                <a:solidFill>
                  <a:srgbClr val="000000"/>
                </a:solidFill>
                <a:latin typeface="微软雅黑" panose="020B0503020204020204" pitchFamily="34" charset="-122"/>
                <a:ea typeface="微软雅黑" panose="020B0503020204020204" pitchFamily="34" charset="-122"/>
              </a:rPr>
              <a:t>SQL</a:t>
            </a:r>
            <a:r>
              <a:rPr lang="zh-CN" altLang="en-US" sz="2200" dirty="0">
                <a:solidFill>
                  <a:srgbClr val="000000"/>
                </a:solidFill>
                <a:latin typeface="微软雅黑" panose="020B0503020204020204" pitchFamily="34" charset="-122"/>
                <a:ea typeface="微软雅黑" panose="020B0503020204020204" pitchFamily="34" charset="-122"/>
              </a:rPr>
              <a:t>的数据增、删、查、改，并且带有丰富的数据处理函数；支持时间序列分析功能；支持灵活处理缺失数据；等等。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58371"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946150"/>
            <a:ext cx="11239500" cy="375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安装：</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Pandas</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的安装相对来说比较容易一些，只要安装好</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Numpy</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之后，就可以直接安装了，通过</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pip install pandas</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或下载源码后</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 setup.py install</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安装均可。由于我们频繁用到读取和写入</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Excel</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，但默认的</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Pandas</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还不能读写</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Excel</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文件，需要安装</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xlrd</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（读）和</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xlwt</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（写）库才能支持</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Excel</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的读写：</a:t>
            </a: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pip install </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xlrd</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为</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添加读取</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Excel</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的功能</a:t>
            </a: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pip install </a:t>
            </a:r>
            <a:r>
              <a:rPr kumimoji="0" lang="en-US" altLang="zh-CN" sz="2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xlwt</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为</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添加写入</a:t>
            </a:r>
            <a:r>
              <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Excel</a:t>
            </a: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的功能</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3" end="3"/>
                                            </p:txEl>
                                          </p:spTgt>
                                        </p:tgtEl>
                                        <p:attrNameLst>
                                          <p:attrName>style.visibility</p:attrName>
                                        </p:attrNameLst>
                                      </p:cBhvr>
                                      <p:to>
                                        <p:strVal val="visible"/>
                                      </p:to>
                                    </p:set>
                                    <p:animEffect transition="in" filter="fade">
                                      <p:cBhvr>
                                        <p:cTn id="21" dur="1000"/>
                                        <p:tgtEl>
                                          <p:spTgt spid="26628">
                                            <p:txEl>
                                              <p:pRg st="3" end="3"/>
                                            </p:txEl>
                                          </p:spTgt>
                                        </p:tgtEl>
                                      </p:cBhvr>
                                    </p:animEffect>
                                    <p:anim calcmode="lin" valueType="num">
                                      <p:cBhvr>
                                        <p:cTn id="22" dur="10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59395"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946150"/>
            <a:ext cx="11239500" cy="4197350"/>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使用：</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首先，</a:t>
            </a:r>
            <a:r>
              <a:rPr lang="en-US" altLang="zh-CN" sz="2200" dirty="0">
                <a:solidFill>
                  <a:srgbClr val="000000"/>
                </a:solidFill>
                <a:latin typeface="微软雅黑" panose="020B0503020204020204" pitchFamily="34" charset="-122"/>
                <a:ea typeface="微软雅黑" panose="020B0503020204020204" pitchFamily="34" charset="-122"/>
              </a:rPr>
              <a:t>Pandas</a:t>
            </a:r>
            <a:r>
              <a:rPr lang="zh-CN" altLang="en-US" sz="2200" dirty="0">
                <a:solidFill>
                  <a:srgbClr val="000000"/>
                </a:solidFill>
                <a:latin typeface="微软雅黑" panose="020B0503020204020204" pitchFamily="34" charset="-122"/>
                <a:ea typeface="微软雅黑" panose="020B0503020204020204" pitchFamily="34" charset="-122"/>
              </a:rPr>
              <a:t>基本的数据结构是</a:t>
            </a:r>
            <a:r>
              <a:rPr lang="en-US" altLang="zh-CN" sz="2200" dirty="0">
                <a:solidFill>
                  <a:srgbClr val="000000"/>
                </a:solidFill>
                <a:latin typeface="微软雅黑" panose="020B0503020204020204" pitchFamily="34" charset="-122"/>
                <a:ea typeface="微软雅黑" panose="020B0503020204020204" pitchFamily="34" charset="-122"/>
              </a:rPr>
              <a:t>Series</a:t>
            </a:r>
            <a:r>
              <a:rPr lang="zh-CN" altLang="en-US" sz="2200" dirty="0">
                <a:solidFill>
                  <a:srgbClr val="000000"/>
                </a:solidFill>
                <a:latin typeface="微软雅黑" panose="020B0503020204020204" pitchFamily="34" charset="-122"/>
                <a:ea typeface="微软雅黑" panose="020B0503020204020204" pitchFamily="34" charset="-122"/>
              </a:rPr>
              <a:t>和</a:t>
            </a:r>
            <a:r>
              <a:rPr lang="en-US" altLang="zh-CN" sz="2200" dirty="0">
                <a:solidFill>
                  <a:srgbClr val="000000"/>
                </a:solidFill>
                <a:latin typeface="微软雅黑" panose="020B0503020204020204" pitchFamily="34" charset="-122"/>
                <a:ea typeface="微软雅黑" panose="020B0503020204020204" pitchFamily="34" charset="-122"/>
              </a:rPr>
              <a:t>DataFrame</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Series</a:t>
            </a:r>
            <a:r>
              <a:rPr lang="zh-CN" altLang="en-US" sz="2200" dirty="0">
                <a:solidFill>
                  <a:srgbClr val="000000"/>
                </a:solidFill>
                <a:latin typeface="微软雅黑" panose="020B0503020204020204" pitchFamily="34" charset="-122"/>
                <a:ea typeface="微软雅黑" panose="020B0503020204020204" pitchFamily="34" charset="-122"/>
              </a:rPr>
              <a:t>顾名思义就是序列，类似一维数组，</a:t>
            </a:r>
            <a:r>
              <a:rPr lang="en-US" altLang="zh-CN" sz="2200" dirty="0">
                <a:solidFill>
                  <a:srgbClr val="000000"/>
                </a:solidFill>
                <a:latin typeface="微软雅黑" panose="020B0503020204020204" pitchFamily="34" charset="-122"/>
                <a:ea typeface="微软雅黑" panose="020B0503020204020204" pitchFamily="34" charset="-122"/>
              </a:rPr>
              <a:t>DataFrame</a:t>
            </a:r>
            <a:r>
              <a:rPr lang="zh-CN" altLang="en-US" sz="2200" dirty="0">
                <a:solidFill>
                  <a:srgbClr val="000000"/>
                </a:solidFill>
                <a:latin typeface="微软雅黑" panose="020B0503020204020204" pitchFamily="34" charset="-122"/>
                <a:ea typeface="微软雅黑" panose="020B0503020204020204" pitchFamily="34" charset="-122"/>
              </a:rPr>
              <a:t>则是相当于一张二维的表格，类似二维数组，它的每一列都是一个</a:t>
            </a:r>
            <a:r>
              <a:rPr lang="en-US" altLang="zh-CN" sz="2200" dirty="0">
                <a:solidFill>
                  <a:srgbClr val="000000"/>
                </a:solidFill>
                <a:latin typeface="微软雅黑" panose="020B0503020204020204" pitchFamily="34" charset="-122"/>
                <a:ea typeface="微软雅黑" panose="020B0503020204020204" pitchFamily="34" charset="-122"/>
              </a:rPr>
              <a:t>Series</a:t>
            </a:r>
            <a:r>
              <a:rPr lang="zh-CN" altLang="en-US" sz="2200" dirty="0">
                <a:solidFill>
                  <a:srgbClr val="000000"/>
                </a:solidFill>
                <a:latin typeface="微软雅黑" panose="020B0503020204020204" pitchFamily="34" charset="-122"/>
                <a:ea typeface="微软雅黑" panose="020B0503020204020204" pitchFamily="34" charset="-122"/>
              </a:rPr>
              <a:t>。为了定位</a:t>
            </a:r>
            <a:r>
              <a:rPr lang="en-US" altLang="zh-CN" sz="2200" dirty="0">
                <a:solidFill>
                  <a:srgbClr val="000000"/>
                </a:solidFill>
                <a:latin typeface="微软雅黑" panose="020B0503020204020204" pitchFamily="34" charset="-122"/>
                <a:ea typeface="微软雅黑" panose="020B0503020204020204" pitchFamily="34" charset="-122"/>
              </a:rPr>
              <a:t>Series</a:t>
            </a:r>
            <a:r>
              <a:rPr lang="zh-CN" altLang="en-US" sz="2200" dirty="0">
                <a:solidFill>
                  <a:srgbClr val="000000"/>
                </a:solidFill>
                <a:latin typeface="微软雅黑" panose="020B0503020204020204" pitchFamily="34" charset="-122"/>
                <a:ea typeface="微软雅黑" panose="020B0503020204020204" pitchFamily="34" charset="-122"/>
              </a:rPr>
              <a:t>中的元素，</a:t>
            </a:r>
            <a:r>
              <a:rPr lang="en-US" altLang="zh-CN" sz="2200" dirty="0">
                <a:solidFill>
                  <a:srgbClr val="000000"/>
                </a:solidFill>
                <a:latin typeface="微软雅黑" panose="020B0503020204020204" pitchFamily="34" charset="-122"/>
                <a:ea typeface="微软雅黑" panose="020B0503020204020204" pitchFamily="34" charset="-122"/>
              </a:rPr>
              <a:t>Pandas</a:t>
            </a:r>
            <a:r>
              <a:rPr lang="zh-CN" altLang="en-US" sz="2200" dirty="0">
                <a:solidFill>
                  <a:srgbClr val="000000"/>
                </a:solidFill>
                <a:latin typeface="微软雅黑" panose="020B0503020204020204" pitchFamily="34" charset="-122"/>
                <a:ea typeface="微软雅黑" panose="020B0503020204020204" pitchFamily="34" charset="-122"/>
              </a:rPr>
              <a:t>提供了</a:t>
            </a:r>
            <a:r>
              <a:rPr lang="en-US" altLang="zh-CN" sz="2200" dirty="0">
                <a:solidFill>
                  <a:srgbClr val="000000"/>
                </a:solidFill>
                <a:latin typeface="微软雅黑" panose="020B0503020204020204" pitchFamily="34" charset="-122"/>
                <a:ea typeface="微软雅黑" panose="020B0503020204020204" pitchFamily="34" charset="-122"/>
              </a:rPr>
              <a:t>Index</a:t>
            </a:r>
            <a:r>
              <a:rPr lang="zh-CN" altLang="en-US" sz="2200" dirty="0">
                <a:solidFill>
                  <a:srgbClr val="000000"/>
                </a:solidFill>
                <a:latin typeface="微软雅黑" panose="020B0503020204020204" pitchFamily="34" charset="-122"/>
                <a:ea typeface="微软雅黑" panose="020B0503020204020204" pitchFamily="34" charset="-122"/>
              </a:rPr>
              <a:t>这一对象，每个</a:t>
            </a:r>
            <a:r>
              <a:rPr lang="en-US" altLang="zh-CN" sz="2200" dirty="0">
                <a:solidFill>
                  <a:srgbClr val="000000"/>
                </a:solidFill>
                <a:latin typeface="微软雅黑" panose="020B0503020204020204" pitchFamily="34" charset="-122"/>
                <a:ea typeface="微软雅黑" panose="020B0503020204020204" pitchFamily="34" charset="-122"/>
              </a:rPr>
              <a:t>Series</a:t>
            </a:r>
            <a:r>
              <a:rPr lang="zh-CN" altLang="en-US" sz="2200" dirty="0">
                <a:solidFill>
                  <a:srgbClr val="000000"/>
                </a:solidFill>
                <a:latin typeface="微软雅黑" panose="020B0503020204020204" pitchFamily="34" charset="-122"/>
                <a:ea typeface="微软雅黑" panose="020B0503020204020204" pitchFamily="34" charset="-122"/>
              </a:rPr>
              <a:t>都会带有一个对应的</a:t>
            </a:r>
            <a:r>
              <a:rPr lang="en-US" altLang="zh-CN" sz="2200" dirty="0">
                <a:solidFill>
                  <a:srgbClr val="000000"/>
                </a:solidFill>
                <a:latin typeface="微软雅黑" panose="020B0503020204020204" pitchFamily="34" charset="-122"/>
                <a:ea typeface="微软雅黑" panose="020B0503020204020204" pitchFamily="34" charset="-122"/>
              </a:rPr>
              <a:t>Index</a:t>
            </a:r>
            <a:r>
              <a:rPr lang="zh-CN" altLang="en-US" sz="2200" dirty="0">
                <a:solidFill>
                  <a:srgbClr val="000000"/>
                </a:solidFill>
                <a:latin typeface="微软雅黑" panose="020B0503020204020204" pitchFamily="34" charset="-122"/>
                <a:ea typeface="微软雅黑" panose="020B0503020204020204" pitchFamily="34" charset="-122"/>
              </a:rPr>
              <a:t>，用来标记不同的元素，</a:t>
            </a:r>
            <a:r>
              <a:rPr lang="en-US" altLang="zh-CN" sz="2200" dirty="0">
                <a:solidFill>
                  <a:srgbClr val="000000"/>
                </a:solidFill>
                <a:latin typeface="微软雅黑" panose="020B0503020204020204" pitchFamily="34" charset="-122"/>
                <a:ea typeface="微软雅黑" panose="020B0503020204020204" pitchFamily="34" charset="-122"/>
              </a:rPr>
              <a:t>Index</a:t>
            </a:r>
            <a:r>
              <a:rPr lang="zh-CN" altLang="en-US" sz="2200" dirty="0">
                <a:solidFill>
                  <a:srgbClr val="000000"/>
                </a:solidFill>
                <a:latin typeface="微软雅黑" panose="020B0503020204020204" pitchFamily="34" charset="-122"/>
                <a:ea typeface="微软雅黑" panose="020B0503020204020204" pitchFamily="34" charset="-122"/>
              </a:rPr>
              <a:t>的内容不一定是数字，也可以是字母、中文等，它类似于</a:t>
            </a:r>
            <a:r>
              <a:rPr lang="en-US" altLang="zh-CN" sz="2200" dirty="0">
                <a:solidFill>
                  <a:srgbClr val="000000"/>
                </a:solidFill>
                <a:latin typeface="微软雅黑" panose="020B0503020204020204" pitchFamily="34" charset="-122"/>
                <a:ea typeface="微软雅黑" panose="020B0503020204020204" pitchFamily="34" charset="-122"/>
              </a:rPr>
              <a:t>SQL</a:t>
            </a:r>
            <a:r>
              <a:rPr lang="zh-CN" altLang="en-US" sz="2200" dirty="0">
                <a:solidFill>
                  <a:srgbClr val="000000"/>
                </a:solidFill>
                <a:latin typeface="微软雅黑" panose="020B0503020204020204" pitchFamily="34" charset="-122"/>
                <a:ea typeface="微软雅黑" panose="020B0503020204020204" pitchFamily="34" charset="-122"/>
              </a:rPr>
              <a:t>中的主键。</a:t>
            </a: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类似地，</a:t>
            </a:r>
            <a:r>
              <a:rPr lang="en-US" altLang="zh-CN" sz="2200" dirty="0">
                <a:solidFill>
                  <a:srgbClr val="000000"/>
                </a:solidFill>
                <a:latin typeface="微软雅黑" panose="020B0503020204020204" pitchFamily="34" charset="-122"/>
                <a:ea typeface="微软雅黑" panose="020B0503020204020204" pitchFamily="34" charset="-122"/>
              </a:rPr>
              <a:t>DataFrame</a:t>
            </a:r>
            <a:r>
              <a:rPr lang="zh-CN" altLang="en-US" sz="2200" dirty="0">
                <a:solidFill>
                  <a:srgbClr val="000000"/>
                </a:solidFill>
                <a:latin typeface="微软雅黑" panose="020B0503020204020204" pitchFamily="34" charset="-122"/>
                <a:ea typeface="微软雅黑" panose="020B0503020204020204" pitchFamily="34" charset="-122"/>
              </a:rPr>
              <a:t>相当于多个带有同样</a:t>
            </a:r>
            <a:r>
              <a:rPr lang="en-US" altLang="zh-CN" sz="2200" dirty="0">
                <a:solidFill>
                  <a:srgbClr val="000000"/>
                </a:solidFill>
                <a:latin typeface="微软雅黑" panose="020B0503020204020204" pitchFamily="34" charset="-122"/>
                <a:ea typeface="微软雅黑" panose="020B0503020204020204" pitchFamily="34" charset="-122"/>
              </a:rPr>
              <a:t>Index</a:t>
            </a:r>
            <a:r>
              <a:rPr lang="zh-CN" altLang="en-US" sz="2200" dirty="0">
                <a:solidFill>
                  <a:srgbClr val="000000"/>
                </a:solidFill>
                <a:latin typeface="微软雅黑" panose="020B0503020204020204" pitchFamily="34" charset="-122"/>
                <a:ea typeface="微软雅黑" panose="020B0503020204020204" pitchFamily="34" charset="-122"/>
              </a:rPr>
              <a:t>的</a:t>
            </a:r>
            <a:r>
              <a:rPr lang="en-US" altLang="zh-CN" sz="2200" dirty="0">
                <a:solidFill>
                  <a:srgbClr val="000000"/>
                </a:solidFill>
                <a:latin typeface="微软雅黑" panose="020B0503020204020204" pitchFamily="34" charset="-122"/>
                <a:ea typeface="微软雅黑" panose="020B0503020204020204" pitchFamily="34" charset="-122"/>
              </a:rPr>
              <a:t>Series</a:t>
            </a:r>
            <a:r>
              <a:rPr lang="zh-CN" altLang="en-US" sz="2200" dirty="0">
                <a:solidFill>
                  <a:srgbClr val="000000"/>
                </a:solidFill>
                <a:latin typeface="微软雅黑" panose="020B0503020204020204" pitchFamily="34" charset="-122"/>
                <a:ea typeface="微软雅黑" panose="020B0503020204020204" pitchFamily="34" charset="-122"/>
              </a:rPr>
              <a:t>的组合（本质是</a:t>
            </a:r>
            <a:r>
              <a:rPr lang="en-US" altLang="zh-CN" sz="2200" dirty="0">
                <a:solidFill>
                  <a:srgbClr val="000000"/>
                </a:solidFill>
                <a:latin typeface="微软雅黑" panose="020B0503020204020204" pitchFamily="34" charset="-122"/>
                <a:ea typeface="微软雅黑" panose="020B0503020204020204" pitchFamily="34" charset="-122"/>
              </a:rPr>
              <a:t>Series</a:t>
            </a:r>
            <a:r>
              <a:rPr lang="zh-CN" altLang="en-US" sz="2200" dirty="0">
                <a:solidFill>
                  <a:srgbClr val="000000"/>
                </a:solidFill>
                <a:latin typeface="微软雅黑" panose="020B0503020204020204" pitchFamily="34" charset="-122"/>
                <a:ea typeface="微软雅黑" panose="020B0503020204020204" pitchFamily="34" charset="-122"/>
              </a:rPr>
              <a:t>的容器），每个</a:t>
            </a:r>
            <a:r>
              <a:rPr lang="en-US" altLang="zh-CN" sz="2200" dirty="0">
                <a:solidFill>
                  <a:srgbClr val="000000"/>
                </a:solidFill>
                <a:latin typeface="微软雅黑" panose="020B0503020204020204" pitchFamily="34" charset="-122"/>
                <a:ea typeface="微软雅黑" panose="020B0503020204020204" pitchFamily="34" charset="-122"/>
              </a:rPr>
              <a:t>Seiries</a:t>
            </a:r>
            <a:r>
              <a:rPr lang="zh-CN" altLang="en-US" sz="2200" dirty="0">
                <a:solidFill>
                  <a:srgbClr val="000000"/>
                </a:solidFill>
                <a:latin typeface="微软雅黑" panose="020B0503020204020204" pitchFamily="34" charset="-122"/>
                <a:ea typeface="微软雅黑" panose="020B0503020204020204" pitchFamily="34" charset="-122"/>
              </a:rPr>
              <a:t>都带有一个唯一的表头，用来标识不同的</a:t>
            </a:r>
            <a:r>
              <a:rPr lang="en-US" altLang="zh-CN" sz="2200" dirty="0">
                <a:solidFill>
                  <a:srgbClr val="000000"/>
                </a:solidFill>
                <a:latin typeface="微软雅黑" panose="020B0503020204020204" pitchFamily="34" charset="-122"/>
                <a:ea typeface="微软雅黑" panose="020B0503020204020204" pitchFamily="34" charset="-122"/>
              </a:rPr>
              <a:t>Series</a:t>
            </a:r>
            <a:r>
              <a:rPr lang="zh-CN" altLang="en-US" sz="2200" dirty="0">
                <a:solidFill>
                  <a:srgbClr val="000000"/>
                </a:solidFill>
                <a:latin typeface="微软雅黑" panose="020B0503020204020204" pitchFamily="34" charset="-122"/>
                <a:ea typeface="微软雅黑" panose="020B0503020204020204" pitchFamily="34" charset="-122"/>
              </a:rPr>
              <a:t>。</a:t>
            </a:r>
          </a:p>
        </p:txBody>
      </p:sp>
      <p:graphicFrame>
        <p:nvGraphicFramePr>
          <p:cNvPr id="2" name="表格 1"/>
          <p:cNvGraphicFramePr>
            <a:graphicFrameLocks noGrp="1"/>
          </p:cNvGraphicFramePr>
          <p:nvPr/>
        </p:nvGraphicFramePr>
        <p:xfrm>
          <a:off x="1008063" y="1557338"/>
          <a:ext cx="10175875" cy="4464050"/>
        </p:xfrm>
        <a:graphic>
          <a:graphicData uri="http://schemas.openxmlformats.org/drawingml/2006/table">
            <a:tbl>
              <a:tblPr firstRow="1" firstCol="1" bandRow="1">
                <a:tableStyleId>{5C22544A-7EE6-4342-B048-85BDC9FD1C3A}</a:tableStyleId>
              </a:tblPr>
              <a:tblGrid>
                <a:gridCol w="10175875">
                  <a:extLst>
                    <a:ext uri="{9D8B030D-6E8A-4147-A177-3AD203B41FA5}">
                      <a16:colId xmlns:a16="http://schemas.microsoft.com/office/drawing/2014/main" val="20000"/>
                    </a:ext>
                  </a:extLst>
                </a:gridCol>
              </a:tblGrid>
              <a:tr h="4464050">
                <a:tc>
                  <a:txBody>
                    <a:bodyPr/>
                    <a:lstStyle/>
                    <a:p>
                      <a:pPr algn="just">
                        <a:spcAft>
                          <a:spcPts val="0"/>
                        </a:spcAft>
                      </a:pPr>
                      <a:r>
                        <a:rPr lang="en-US" sz="1800" kern="100" dirty="0">
                          <a:effectLst/>
                        </a:rPr>
                        <a:t># -*- coding: utf-8 -*-</a:t>
                      </a:r>
                      <a:endParaRPr lang="zh-CN" sz="1800" kern="100" dirty="0">
                        <a:effectLst/>
                      </a:endParaRPr>
                    </a:p>
                    <a:p>
                      <a:pPr algn="just">
                        <a:spcAft>
                          <a:spcPts val="0"/>
                        </a:spcAft>
                      </a:pPr>
                      <a:r>
                        <a:rPr lang="en-US" sz="1800" kern="100" dirty="0">
                          <a:effectLst/>
                        </a:rPr>
                        <a:t>import pandas as </a:t>
                      </a:r>
                      <a:r>
                        <a:rPr lang="en-US" sz="1800" kern="100" dirty="0" err="1">
                          <a:effectLst/>
                        </a:rPr>
                        <a:t>pd</a:t>
                      </a:r>
                      <a:r>
                        <a:rPr lang="en-US" sz="1800" kern="100" dirty="0">
                          <a:effectLst/>
                        </a:rPr>
                        <a:t> #</a:t>
                      </a:r>
                      <a:r>
                        <a:rPr lang="zh-CN" sz="1800" kern="100" dirty="0">
                          <a:effectLst/>
                        </a:rPr>
                        <a:t>通常用</a:t>
                      </a:r>
                      <a:r>
                        <a:rPr lang="en-US" sz="1800" kern="100" dirty="0" err="1">
                          <a:effectLst/>
                        </a:rPr>
                        <a:t>pd</a:t>
                      </a:r>
                      <a:r>
                        <a:rPr lang="zh-CN" sz="1800" kern="100" dirty="0">
                          <a:effectLst/>
                        </a:rPr>
                        <a:t>作为</a:t>
                      </a:r>
                      <a:r>
                        <a:rPr lang="en-US" sz="1800" kern="100" dirty="0">
                          <a:effectLst/>
                        </a:rPr>
                        <a:t>pandas</a:t>
                      </a:r>
                      <a:r>
                        <a:rPr lang="zh-CN" sz="1800" kern="100" dirty="0">
                          <a:effectLst/>
                        </a:rPr>
                        <a:t>的别名。</a:t>
                      </a:r>
                    </a:p>
                    <a:p>
                      <a:pPr algn="just">
                        <a:spcAft>
                          <a:spcPts val="0"/>
                        </a:spcAft>
                      </a:pPr>
                      <a:r>
                        <a:rPr lang="en-US" sz="1800" kern="100" dirty="0">
                          <a:effectLst/>
                        </a:rPr>
                        <a:t> </a:t>
                      </a:r>
                      <a:endParaRPr lang="zh-CN" sz="1800" kern="100" dirty="0">
                        <a:effectLst/>
                      </a:endParaRPr>
                    </a:p>
                    <a:p>
                      <a:pPr algn="just">
                        <a:spcAft>
                          <a:spcPts val="0"/>
                        </a:spcAft>
                      </a:pPr>
                      <a:r>
                        <a:rPr lang="en-US" sz="1800" kern="100" dirty="0">
                          <a:effectLst/>
                        </a:rPr>
                        <a:t>s = </a:t>
                      </a:r>
                      <a:r>
                        <a:rPr lang="en-US" sz="1800" kern="100" dirty="0" err="1">
                          <a:effectLst/>
                        </a:rPr>
                        <a:t>pd.Series</a:t>
                      </a:r>
                      <a:r>
                        <a:rPr lang="en-US" sz="1800" kern="100" dirty="0">
                          <a:effectLst/>
                        </a:rPr>
                        <a:t>([1,2,3], index=['a', 'b', 'c']) #</a:t>
                      </a:r>
                      <a:r>
                        <a:rPr lang="zh-CN" sz="1800" kern="100" dirty="0">
                          <a:effectLst/>
                        </a:rPr>
                        <a:t>创建一个序列</a:t>
                      </a:r>
                      <a:r>
                        <a:rPr lang="en-US" sz="1800" kern="100" dirty="0">
                          <a:effectLst/>
                        </a:rPr>
                        <a:t>s</a:t>
                      </a:r>
                      <a:endParaRPr lang="zh-CN" sz="1800" kern="100" dirty="0">
                        <a:effectLst/>
                      </a:endParaRPr>
                    </a:p>
                    <a:p>
                      <a:pPr algn="just">
                        <a:spcAft>
                          <a:spcPts val="0"/>
                        </a:spcAft>
                      </a:pPr>
                      <a:r>
                        <a:rPr lang="en-US" sz="1800" kern="100" dirty="0">
                          <a:effectLst/>
                        </a:rPr>
                        <a:t>d = </a:t>
                      </a:r>
                      <a:r>
                        <a:rPr lang="en-US" sz="1800" kern="100" dirty="0" err="1">
                          <a:effectLst/>
                        </a:rPr>
                        <a:t>pd.DataFrame</a:t>
                      </a:r>
                      <a:r>
                        <a:rPr lang="en-US" sz="1800" kern="100" dirty="0">
                          <a:effectLst/>
                        </a:rPr>
                        <a:t>([[1, 2, 3], [4, 5, 6]], columns = ['a', 'b', 'c']) #</a:t>
                      </a:r>
                      <a:r>
                        <a:rPr lang="zh-CN" sz="1800" kern="100" dirty="0">
                          <a:effectLst/>
                        </a:rPr>
                        <a:t>创建一个表</a:t>
                      </a:r>
                    </a:p>
                    <a:p>
                      <a:pPr algn="just">
                        <a:spcAft>
                          <a:spcPts val="0"/>
                        </a:spcAft>
                      </a:pPr>
                      <a:r>
                        <a:rPr lang="en-US" sz="1800" kern="100" dirty="0">
                          <a:effectLst/>
                        </a:rPr>
                        <a:t>d2 = </a:t>
                      </a:r>
                      <a:r>
                        <a:rPr lang="en-US" sz="1800" kern="100" dirty="0" err="1">
                          <a:effectLst/>
                        </a:rPr>
                        <a:t>pd.DataFrame</a:t>
                      </a:r>
                      <a:r>
                        <a:rPr lang="en-US" sz="1800" kern="100" dirty="0">
                          <a:effectLst/>
                        </a:rPr>
                        <a:t>(s) #</a:t>
                      </a:r>
                      <a:r>
                        <a:rPr lang="zh-CN" sz="1800" kern="100" dirty="0">
                          <a:effectLst/>
                        </a:rPr>
                        <a:t>也可以用已有的序列来创建表格</a:t>
                      </a:r>
                    </a:p>
                    <a:p>
                      <a:pPr algn="just">
                        <a:spcAft>
                          <a:spcPts val="0"/>
                        </a:spcAft>
                      </a:pPr>
                      <a:r>
                        <a:rPr lang="en-US" sz="1800" kern="100" dirty="0">
                          <a:effectLst/>
                        </a:rPr>
                        <a:t> </a:t>
                      </a:r>
                      <a:endParaRPr lang="zh-CN" sz="1800" kern="100" dirty="0">
                        <a:effectLst/>
                      </a:endParaRPr>
                    </a:p>
                    <a:p>
                      <a:pPr algn="just">
                        <a:spcAft>
                          <a:spcPts val="0"/>
                        </a:spcAft>
                      </a:pPr>
                      <a:r>
                        <a:rPr lang="en-US" sz="1800" kern="100" dirty="0" err="1">
                          <a:effectLst/>
                        </a:rPr>
                        <a:t>d.head</a:t>
                      </a:r>
                      <a:r>
                        <a:rPr lang="en-US" sz="1800" kern="100" dirty="0">
                          <a:effectLst/>
                        </a:rPr>
                        <a:t>() #</a:t>
                      </a:r>
                      <a:r>
                        <a:rPr lang="zh-CN" sz="1800" kern="100" dirty="0">
                          <a:effectLst/>
                        </a:rPr>
                        <a:t>预览前</a:t>
                      </a:r>
                      <a:r>
                        <a:rPr lang="en-US" sz="1800" kern="100" dirty="0">
                          <a:effectLst/>
                        </a:rPr>
                        <a:t>5</a:t>
                      </a:r>
                      <a:r>
                        <a:rPr lang="zh-CN" sz="1800" kern="100" dirty="0">
                          <a:effectLst/>
                        </a:rPr>
                        <a:t>行数据</a:t>
                      </a:r>
                    </a:p>
                    <a:p>
                      <a:pPr algn="just">
                        <a:spcAft>
                          <a:spcPts val="0"/>
                        </a:spcAft>
                      </a:pPr>
                      <a:r>
                        <a:rPr lang="en-US" sz="1800" kern="100" dirty="0" err="1">
                          <a:effectLst/>
                        </a:rPr>
                        <a:t>d.describe</a:t>
                      </a:r>
                      <a:r>
                        <a:rPr lang="en-US" sz="1800" kern="100" dirty="0">
                          <a:effectLst/>
                        </a:rPr>
                        <a:t>() #</a:t>
                      </a:r>
                      <a:r>
                        <a:rPr lang="zh-CN" sz="1800" kern="100" dirty="0">
                          <a:effectLst/>
                        </a:rPr>
                        <a:t>数据基本统计量</a:t>
                      </a:r>
                    </a:p>
                    <a:p>
                      <a:pPr algn="just">
                        <a:spcAft>
                          <a:spcPts val="0"/>
                        </a:spcAft>
                      </a:pPr>
                      <a:r>
                        <a:rPr lang="en-US" sz="1800" kern="100" dirty="0">
                          <a:effectLst/>
                        </a:rPr>
                        <a:t> </a:t>
                      </a:r>
                      <a:endParaRPr lang="zh-CN" sz="1800" kern="100" dirty="0">
                        <a:effectLst/>
                      </a:endParaRPr>
                    </a:p>
                    <a:p>
                      <a:pPr algn="just">
                        <a:spcAft>
                          <a:spcPts val="0"/>
                        </a:spcAft>
                      </a:pPr>
                      <a:r>
                        <a:rPr lang="en-US" sz="1800" kern="100" dirty="0">
                          <a:effectLst/>
                        </a:rPr>
                        <a:t>#</a:t>
                      </a:r>
                      <a:r>
                        <a:rPr lang="zh-CN" sz="1800" kern="100" dirty="0">
                          <a:effectLst/>
                        </a:rPr>
                        <a:t>读取文件，注意文件的存储路径不能带有中文，否则读取可能出错。</a:t>
                      </a:r>
                    </a:p>
                    <a:p>
                      <a:pPr algn="just">
                        <a:spcAft>
                          <a:spcPts val="0"/>
                        </a:spcAft>
                      </a:pPr>
                      <a:r>
                        <a:rPr lang="en-US" sz="1800" kern="100" dirty="0" err="1">
                          <a:effectLst/>
                        </a:rPr>
                        <a:t>pd.read_excel</a:t>
                      </a:r>
                      <a:r>
                        <a:rPr lang="en-US" sz="1800" kern="100" dirty="0">
                          <a:effectLst/>
                        </a:rPr>
                        <a:t>('data.xls') #</a:t>
                      </a:r>
                      <a:r>
                        <a:rPr lang="zh-CN" sz="1800" kern="100" dirty="0">
                          <a:effectLst/>
                        </a:rPr>
                        <a:t>读取</a:t>
                      </a:r>
                      <a:r>
                        <a:rPr lang="en-US" sz="1800" kern="100" dirty="0">
                          <a:effectLst/>
                        </a:rPr>
                        <a:t>Excel</a:t>
                      </a:r>
                      <a:r>
                        <a:rPr lang="zh-CN" sz="1800" kern="100" dirty="0">
                          <a:effectLst/>
                        </a:rPr>
                        <a:t>文件，创建</a:t>
                      </a:r>
                      <a:r>
                        <a:rPr lang="en-US" sz="1800" kern="100" dirty="0" err="1">
                          <a:effectLst/>
                        </a:rPr>
                        <a:t>DataFrame</a:t>
                      </a:r>
                      <a:r>
                        <a:rPr lang="zh-CN" sz="1800" kern="100" dirty="0">
                          <a:effectLst/>
                        </a:rPr>
                        <a:t>。</a:t>
                      </a:r>
                    </a:p>
                    <a:p>
                      <a:pPr algn="just">
                        <a:spcAft>
                          <a:spcPts val="0"/>
                        </a:spcAft>
                      </a:pPr>
                      <a:r>
                        <a:rPr lang="en-US" sz="1800" kern="100" dirty="0" err="1">
                          <a:effectLst/>
                        </a:rPr>
                        <a:t>pd.read_csv</a:t>
                      </a:r>
                      <a:r>
                        <a:rPr lang="en-US" sz="1800" kern="100" dirty="0">
                          <a:effectLst/>
                        </a:rPr>
                        <a:t>('data.csv', encoding = 'utf-8') #</a:t>
                      </a:r>
                      <a:r>
                        <a:rPr lang="zh-CN" sz="1800" kern="100" dirty="0">
                          <a:effectLst/>
                        </a:rPr>
                        <a:t>读取文本格式的数据，一般用</a:t>
                      </a:r>
                      <a:r>
                        <a:rPr lang="en-US" sz="1800" kern="100" dirty="0">
                          <a:effectLst/>
                        </a:rPr>
                        <a:t>encoding</a:t>
                      </a:r>
                      <a:r>
                        <a:rPr lang="zh-CN" sz="1800" kern="100" dirty="0">
                          <a:effectLst/>
                        </a:rPr>
                        <a:t>指定编码。</a:t>
                      </a:r>
                      <a:endParaRPr lang="zh-CN" sz="1800" kern="100" dirty="0">
                        <a:effectLst/>
                        <a:latin typeface="Calibri" panose="020F0502020204030204"/>
                        <a:ea typeface="宋体" panose="02010600030101010101" pitchFamily="2" charset="-122"/>
                        <a:cs typeface="Times New Roman" panose="02020603050405020304"/>
                      </a:endParaRPr>
                    </a:p>
                  </a:txBody>
                  <a:tcPr marL="91429" marR="91429" marT="0" marB="0"/>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6041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946150"/>
            <a:ext cx="11239500" cy="4197350"/>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StatsModels</a:t>
            </a:r>
          </a:p>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Pandas</a:t>
            </a:r>
            <a:r>
              <a:rPr lang="zh-CN" altLang="en-US" sz="2200" dirty="0">
                <a:solidFill>
                  <a:srgbClr val="000000"/>
                </a:solidFill>
                <a:latin typeface="微软雅黑" panose="020B0503020204020204" pitchFamily="34" charset="-122"/>
                <a:ea typeface="微软雅黑" panose="020B0503020204020204" pitchFamily="34" charset="-122"/>
              </a:rPr>
              <a:t>着眼于数据的读取、处理和探索，而</a:t>
            </a:r>
            <a:r>
              <a:rPr lang="en-US" altLang="zh-CN" sz="2200" dirty="0">
                <a:solidFill>
                  <a:srgbClr val="000000"/>
                </a:solidFill>
                <a:latin typeface="微软雅黑" panose="020B0503020204020204" pitchFamily="34" charset="-122"/>
                <a:ea typeface="微软雅黑" panose="020B0503020204020204" pitchFamily="34" charset="-122"/>
              </a:rPr>
              <a:t>StatsModels</a:t>
            </a:r>
            <a:r>
              <a:rPr lang="zh-CN" altLang="en-US" sz="2200" dirty="0">
                <a:solidFill>
                  <a:srgbClr val="000000"/>
                </a:solidFill>
                <a:latin typeface="微软雅黑" panose="020B0503020204020204" pitchFamily="34" charset="-122"/>
                <a:ea typeface="微软雅黑" panose="020B0503020204020204" pitchFamily="34" charset="-122"/>
              </a:rPr>
              <a:t>则更加注重数据的统计建模分析，它使得</a:t>
            </a: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有了</a:t>
            </a:r>
            <a:r>
              <a:rPr lang="en-US" altLang="zh-CN" sz="2200" dirty="0">
                <a:solidFill>
                  <a:srgbClr val="000000"/>
                </a:solidFill>
                <a:latin typeface="微软雅黑" panose="020B0503020204020204" pitchFamily="34" charset="-122"/>
                <a:ea typeface="微软雅黑" panose="020B0503020204020204" pitchFamily="34" charset="-122"/>
              </a:rPr>
              <a:t>R</a:t>
            </a:r>
            <a:r>
              <a:rPr lang="zh-CN" altLang="en-US" sz="2200" dirty="0">
                <a:solidFill>
                  <a:srgbClr val="000000"/>
                </a:solidFill>
                <a:latin typeface="微软雅黑" panose="020B0503020204020204" pitchFamily="34" charset="-122"/>
                <a:ea typeface="微软雅黑" panose="020B0503020204020204" pitchFamily="34" charset="-122"/>
              </a:rPr>
              <a:t>语言的味道。</a:t>
            </a:r>
            <a:r>
              <a:rPr lang="en-US" altLang="zh-CN" sz="2200" dirty="0">
                <a:solidFill>
                  <a:srgbClr val="000000"/>
                </a:solidFill>
                <a:latin typeface="微软雅黑" panose="020B0503020204020204" pitchFamily="34" charset="-122"/>
                <a:ea typeface="微软雅黑" panose="020B0503020204020204" pitchFamily="34" charset="-122"/>
              </a:rPr>
              <a:t>StatsModels</a:t>
            </a:r>
            <a:r>
              <a:rPr lang="zh-CN" altLang="en-US" sz="2200" dirty="0">
                <a:solidFill>
                  <a:srgbClr val="000000"/>
                </a:solidFill>
                <a:latin typeface="微软雅黑" panose="020B0503020204020204" pitchFamily="34" charset="-122"/>
                <a:ea typeface="微软雅黑" panose="020B0503020204020204" pitchFamily="34" charset="-122"/>
              </a:rPr>
              <a:t>支持与</a:t>
            </a:r>
            <a:r>
              <a:rPr lang="en-US" altLang="zh-CN" sz="2200" dirty="0">
                <a:solidFill>
                  <a:srgbClr val="000000"/>
                </a:solidFill>
                <a:latin typeface="微软雅黑" panose="020B0503020204020204" pitchFamily="34" charset="-122"/>
                <a:ea typeface="微软雅黑" panose="020B0503020204020204" pitchFamily="34" charset="-122"/>
              </a:rPr>
              <a:t>Pandas</a:t>
            </a:r>
            <a:r>
              <a:rPr lang="zh-CN" altLang="en-US" sz="2200" dirty="0">
                <a:solidFill>
                  <a:srgbClr val="000000"/>
                </a:solidFill>
                <a:latin typeface="微软雅黑" panose="020B0503020204020204" pitchFamily="34" charset="-122"/>
                <a:ea typeface="微软雅黑" panose="020B0503020204020204" pitchFamily="34" charset="-122"/>
              </a:rPr>
              <a:t>进行数据交互，因此，它与</a:t>
            </a:r>
            <a:r>
              <a:rPr lang="en-US" altLang="zh-CN" sz="2200" dirty="0">
                <a:solidFill>
                  <a:srgbClr val="000000"/>
                </a:solidFill>
                <a:latin typeface="微软雅黑" panose="020B0503020204020204" pitchFamily="34" charset="-122"/>
                <a:ea typeface="微软雅黑" panose="020B0503020204020204" pitchFamily="34" charset="-122"/>
              </a:rPr>
              <a:t>Pandas</a:t>
            </a:r>
            <a:r>
              <a:rPr lang="zh-CN" altLang="en-US" sz="2200" dirty="0">
                <a:solidFill>
                  <a:srgbClr val="000000"/>
                </a:solidFill>
                <a:latin typeface="微软雅黑" panose="020B0503020204020204" pitchFamily="34" charset="-122"/>
                <a:ea typeface="微软雅黑" panose="020B0503020204020204" pitchFamily="34" charset="-122"/>
              </a:rPr>
              <a:t>结合，成为了</a:t>
            </a: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下强大的数据挖掘组合。</a:t>
            </a: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安装</a:t>
            </a:r>
            <a:r>
              <a:rPr lang="en-US" altLang="zh-CN" sz="2200" dirty="0">
                <a:solidFill>
                  <a:srgbClr val="000000"/>
                </a:solidFill>
                <a:latin typeface="微软雅黑" panose="020B0503020204020204" pitchFamily="34" charset="-122"/>
                <a:ea typeface="微软雅黑" panose="020B0503020204020204" pitchFamily="34" charset="-122"/>
              </a:rPr>
              <a:t>StatsModels</a:t>
            </a:r>
            <a:r>
              <a:rPr lang="zh-CN" altLang="en-US" sz="2200" dirty="0">
                <a:solidFill>
                  <a:srgbClr val="000000"/>
                </a:solidFill>
                <a:latin typeface="微软雅黑" panose="020B0503020204020204" pitchFamily="34" charset="-122"/>
                <a:ea typeface="微软雅黑" panose="020B0503020204020204" pitchFamily="34" charset="-122"/>
              </a:rPr>
              <a:t>相当简单，既可以通过</a:t>
            </a:r>
            <a:r>
              <a:rPr lang="en-US" altLang="zh-CN" sz="2200" dirty="0">
                <a:solidFill>
                  <a:srgbClr val="000000"/>
                </a:solidFill>
                <a:latin typeface="微软雅黑" panose="020B0503020204020204" pitchFamily="34" charset="-122"/>
                <a:ea typeface="微软雅黑" panose="020B0503020204020204" pitchFamily="34" charset="-122"/>
              </a:rPr>
              <a:t>pip</a:t>
            </a:r>
            <a:r>
              <a:rPr lang="zh-CN" altLang="en-US" sz="2200" dirty="0">
                <a:solidFill>
                  <a:srgbClr val="000000"/>
                </a:solidFill>
                <a:latin typeface="微软雅黑" panose="020B0503020204020204" pitchFamily="34" charset="-122"/>
                <a:ea typeface="微软雅黑" panose="020B0503020204020204" pitchFamily="34" charset="-122"/>
              </a:rPr>
              <a:t>安装，又可以通过源码安装，对于</a:t>
            </a:r>
            <a:r>
              <a:rPr lang="en-US" altLang="zh-CN" sz="2200" dirty="0">
                <a:solidFill>
                  <a:srgbClr val="000000"/>
                </a:solidFill>
                <a:latin typeface="微软雅黑" panose="020B0503020204020204" pitchFamily="34" charset="-122"/>
                <a:ea typeface="微软雅黑" panose="020B0503020204020204" pitchFamily="34" charset="-122"/>
              </a:rPr>
              <a:t>Windows</a:t>
            </a:r>
            <a:r>
              <a:rPr lang="zh-CN" altLang="en-US" sz="2200" dirty="0">
                <a:solidFill>
                  <a:srgbClr val="000000"/>
                </a:solidFill>
                <a:latin typeface="微软雅黑" panose="020B0503020204020204" pitchFamily="34" charset="-122"/>
                <a:ea typeface="微软雅黑" panose="020B0503020204020204" pitchFamily="34" charset="-122"/>
              </a:rPr>
              <a:t>用户来说，官网上甚至已经有编译好的</a:t>
            </a:r>
            <a:r>
              <a:rPr lang="en-US" altLang="zh-CN" sz="2200" dirty="0">
                <a:solidFill>
                  <a:srgbClr val="000000"/>
                </a:solidFill>
                <a:latin typeface="微软雅黑" panose="020B0503020204020204" pitchFamily="34" charset="-122"/>
                <a:ea typeface="微软雅黑" panose="020B0503020204020204" pitchFamily="34" charset="-122"/>
              </a:rPr>
              <a:t>exe</a:t>
            </a:r>
            <a:r>
              <a:rPr lang="zh-CN" altLang="en-US" sz="2200" dirty="0">
                <a:solidFill>
                  <a:srgbClr val="000000"/>
                </a:solidFill>
                <a:latin typeface="微软雅黑" panose="020B0503020204020204" pitchFamily="34" charset="-122"/>
                <a:ea typeface="微软雅黑" panose="020B0503020204020204" pitchFamily="34" charset="-122"/>
              </a:rPr>
              <a:t>文件供下载。如果手动安装的话，需要自行解决好依赖问题，</a:t>
            </a:r>
            <a:r>
              <a:rPr lang="en-US" altLang="zh-CN" sz="2200" dirty="0">
                <a:solidFill>
                  <a:srgbClr val="000000"/>
                </a:solidFill>
                <a:latin typeface="微软雅黑" panose="020B0503020204020204" pitchFamily="34" charset="-122"/>
                <a:ea typeface="微软雅黑" panose="020B0503020204020204" pitchFamily="34" charset="-122"/>
              </a:rPr>
              <a:t>StatModel</a:t>
            </a:r>
            <a:r>
              <a:rPr lang="zh-CN" altLang="en-US" sz="2200" dirty="0">
                <a:solidFill>
                  <a:srgbClr val="000000"/>
                </a:solidFill>
                <a:latin typeface="微软雅黑" panose="020B0503020204020204" pitchFamily="34" charset="-122"/>
                <a:ea typeface="微软雅黑" panose="020B0503020204020204" pitchFamily="34" charset="-122"/>
              </a:rPr>
              <a:t>依赖于</a:t>
            </a:r>
            <a:r>
              <a:rPr lang="en-US" altLang="zh-CN" sz="2200" dirty="0">
                <a:solidFill>
                  <a:srgbClr val="000000"/>
                </a:solidFill>
                <a:latin typeface="微软雅黑" panose="020B0503020204020204" pitchFamily="34" charset="-122"/>
                <a:ea typeface="微软雅黑" panose="020B0503020204020204" pitchFamily="34" charset="-122"/>
              </a:rPr>
              <a:t>Pandas</a:t>
            </a:r>
            <a:r>
              <a:rPr lang="zh-CN" altLang="en-US" sz="2200" dirty="0">
                <a:solidFill>
                  <a:srgbClr val="000000"/>
                </a:solidFill>
                <a:latin typeface="微软雅黑" panose="020B0503020204020204" pitchFamily="34" charset="-122"/>
                <a:ea typeface="微软雅黑" panose="020B0503020204020204" pitchFamily="34" charset="-122"/>
              </a:rPr>
              <a:t>（当然也依赖于</a:t>
            </a:r>
            <a:r>
              <a:rPr lang="en-US" altLang="zh-CN" sz="2200" dirty="0">
                <a:solidFill>
                  <a:srgbClr val="000000"/>
                </a:solidFill>
                <a:latin typeface="微软雅黑" panose="020B0503020204020204" pitchFamily="34" charset="-122"/>
                <a:ea typeface="微软雅黑" panose="020B0503020204020204" pitchFamily="34" charset="-122"/>
              </a:rPr>
              <a:t>Pandas</a:t>
            </a:r>
            <a:r>
              <a:rPr lang="zh-CN" altLang="en-US" sz="2200" dirty="0">
                <a:solidFill>
                  <a:srgbClr val="000000"/>
                </a:solidFill>
                <a:latin typeface="微软雅黑" panose="020B0503020204020204" pitchFamily="34" charset="-122"/>
                <a:ea typeface="微软雅黑" panose="020B0503020204020204" pitchFamily="34" charset="-122"/>
              </a:rPr>
              <a:t>所依赖的），同时还依赖于</a:t>
            </a:r>
            <a:r>
              <a:rPr lang="en-US" altLang="zh-CN" sz="2200" dirty="0">
                <a:solidFill>
                  <a:srgbClr val="000000"/>
                </a:solidFill>
                <a:latin typeface="微软雅黑" panose="020B0503020204020204" pitchFamily="34" charset="-122"/>
                <a:ea typeface="微软雅黑" panose="020B0503020204020204" pitchFamily="34" charset="-122"/>
              </a:rPr>
              <a:t>pasty</a:t>
            </a:r>
            <a:r>
              <a:rPr lang="zh-CN" altLang="en-US" sz="2200" dirty="0">
                <a:solidFill>
                  <a:srgbClr val="000000"/>
                </a:solidFill>
                <a:latin typeface="微软雅黑" panose="020B0503020204020204" pitchFamily="34" charset="-122"/>
                <a:ea typeface="微软雅黑" panose="020B0503020204020204" pitchFamily="34" charset="-122"/>
              </a:rPr>
              <a:t>（一个描述统计的库）。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简介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5363" name="Text Box 6"/>
          <p:cNvSpPr txBox="1"/>
          <p:nvPr/>
        </p:nvSpPr>
        <p:spPr>
          <a:xfrm>
            <a:off x="431800" y="952500"/>
            <a:ext cx="11239500" cy="55403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Ø"/>
            </a:pPr>
            <a:r>
              <a:rPr lang="en-US" altLang="zh-CN" sz="2400" dirty="0">
                <a:solidFill>
                  <a:srgbClr val="000000"/>
                </a:solidFill>
                <a:latin typeface="微软雅黑" panose="020B0503020204020204" pitchFamily="34" charset="-122"/>
                <a:ea typeface="微软雅黑" panose="020B0503020204020204" pitchFamily="34" charset="-122"/>
              </a:rPr>
              <a:t>TIOBE</a:t>
            </a:r>
            <a:r>
              <a:rPr lang="zh-CN" altLang="en-US" sz="2400" dirty="0">
                <a:solidFill>
                  <a:srgbClr val="000000"/>
                </a:solidFill>
                <a:latin typeface="微软雅黑" panose="020B0503020204020204" pitchFamily="34" charset="-122"/>
                <a:ea typeface="微软雅黑" panose="020B0503020204020204" pitchFamily="34" charset="-122"/>
              </a:rPr>
              <a:t>编程语言排行榜</a:t>
            </a:r>
            <a:endParaRPr lang="en-US" altLang="zh-CN" sz="2400" dirty="0">
              <a:solidFill>
                <a:srgbClr val="000000"/>
              </a:solidFill>
              <a:latin typeface="微软雅黑" panose="020B0503020204020204" pitchFamily="34" charset="-122"/>
              <a:ea typeface="微软雅黑" panose="020B0503020204020204" pitchFamily="34" charset="-122"/>
            </a:endParaRPr>
          </a:p>
        </p:txBody>
      </p:sp>
      <p:pic>
        <p:nvPicPr>
          <p:cNvPr id="108546" name="图片 1"/>
          <p:cNvPicPr>
            <a:picLocks noChangeAspect="1"/>
          </p:cNvPicPr>
          <p:nvPr/>
        </p:nvPicPr>
        <p:blipFill>
          <a:blip r:embed="rId3"/>
          <a:stretch>
            <a:fillRect/>
          </a:stretch>
        </p:blipFill>
        <p:spPr>
          <a:xfrm>
            <a:off x="1874838" y="1628775"/>
            <a:ext cx="8639175" cy="4770438"/>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randombar(horizontal)">
                                      <p:cBhvr>
                                        <p:cTn id="7" dur="500"/>
                                        <p:tgtEl>
                                          <p:spTgt spid="108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61443"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962025"/>
            <a:ext cx="11239500" cy="3182938"/>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Scikit-Learn</a:t>
            </a:r>
          </a:p>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Scikit-Learn</a:t>
            </a:r>
            <a:r>
              <a:rPr lang="zh-CN" altLang="en-US" sz="2200" dirty="0">
                <a:solidFill>
                  <a:srgbClr val="000000"/>
                </a:solidFill>
                <a:latin typeface="微软雅黑" panose="020B0503020204020204" pitchFamily="34" charset="-122"/>
                <a:ea typeface="微软雅黑" panose="020B0503020204020204" pitchFamily="34" charset="-122"/>
              </a:rPr>
              <a:t>是</a:t>
            </a: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下强大的机器学习工具包，它提供了完善的机器学习工具箱，包括数据预处理、分类、回归、聚类、预测、模型分析等。</a:t>
            </a:r>
          </a:p>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Scikit-Learn</a:t>
            </a:r>
            <a:r>
              <a:rPr lang="zh-CN" altLang="en-US" sz="2200" dirty="0">
                <a:solidFill>
                  <a:srgbClr val="000000"/>
                </a:solidFill>
                <a:latin typeface="微软雅黑" panose="020B0503020204020204" pitchFamily="34" charset="-122"/>
                <a:ea typeface="微软雅黑" panose="020B0503020204020204" pitchFamily="34" charset="-122"/>
              </a:rPr>
              <a:t>依赖于</a:t>
            </a:r>
            <a:r>
              <a:rPr lang="en-US" altLang="zh-CN" sz="2200" dirty="0">
                <a:solidFill>
                  <a:srgbClr val="000000"/>
                </a:solidFill>
                <a:latin typeface="微软雅黑" panose="020B0503020204020204" pitchFamily="34" charset="-122"/>
                <a:ea typeface="微软雅黑" panose="020B0503020204020204" pitchFamily="34" charset="-122"/>
              </a:rPr>
              <a:t>NumPy</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SciPy</a:t>
            </a:r>
            <a:r>
              <a:rPr lang="zh-CN" altLang="en-US" sz="2200" dirty="0">
                <a:solidFill>
                  <a:srgbClr val="000000"/>
                </a:solidFill>
                <a:latin typeface="微软雅黑" panose="020B0503020204020204" pitchFamily="34" charset="-122"/>
                <a:ea typeface="微软雅黑" panose="020B0503020204020204" pitchFamily="34" charset="-122"/>
              </a:rPr>
              <a:t>和 </a:t>
            </a:r>
            <a:r>
              <a:rPr lang="en-US" altLang="zh-CN" sz="2200" dirty="0">
                <a:solidFill>
                  <a:srgbClr val="000000"/>
                </a:solidFill>
                <a:latin typeface="微软雅黑" panose="020B0503020204020204" pitchFamily="34" charset="-122"/>
                <a:ea typeface="微软雅黑" panose="020B0503020204020204" pitchFamily="34" charset="-122"/>
              </a:rPr>
              <a:t>Matplotlib</a:t>
            </a:r>
            <a:r>
              <a:rPr lang="zh-CN" altLang="en-US" sz="2200" dirty="0">
                <a:solidFill>
                  <a:srgbClr val="000000"/>
                </a:solidFill>
                <a:latin typeface="微软雅黑" panose="020B0503020204020204" pitchFamily="34" charset="-122"/>
                <a:ea typeface="微软雅黑" panose="020B0503020204020204" pitchFamily="34" charset="-122"/>
              </a:rPr>
              <a:t>，因此，只需要提前安装好这几个库，然后安装</a:t>
            </a:r>
            <a:r>
              <a:rPr lang="en-US" altLang="zh-CN" sz="2200" dirty="0">
                <a:solidFill>
                  <a:srgbClr val="000000"/>
                </a:solidFill>
                <a:latin typeface="微软雅黑" panose="020B0503020204020204" pitchFamily="34" charset="-122"/>
                <a:ea typeface="微软雅黑" panose="020B0503020204020204" pitchFamily="34" charset="-122"/>
              </a:rPr>
              <a:t>Scikit-Learn</a:t>
            </a:r>
            <a:r>
              <a:rPr lang="zh-CN" altLang="en-US" sz="2200" dirty="0">
                <a:solidFill>
                  <a:srgbClr val="000000"/>
                </a:solidFill>
                <a:latin typeface="微软雅黑" panose="020B0503020204020204" pitchFamily="34" charset="-122"/>
                <a:ea typeface="微软雅黑" panose="020B0503020204020204" pitchFamily="34" charset="-122"/>
              </a:rPr>
              <a:t>就基本上没有什么问题了，安装方法跟前几节一样，要不就是</a:t>
            </a:r>
            <a:r>
              <a:rPr lang="en-US" altLang="zh-CN" sz="2200" dirty="0">
                <a:solidFill>
                  <a:srgbClr val="000000"/>
                </a:solidFill>
                <a:latin typeface="微软雅黑" panose="020B0503020204020204" pitchFamily="34" charset="-122"/>
                <a:ea typeface="微软雅黑" panose="020B0503020204020204" pitchFamily="34" charset="-122"/>
              </a:rPr>
              <a:t>pip install scikit-learn</a:t>
            </a:r>
            <a:r>
              <a:rPr lang="zh-CN" altLang="en-US" sz="2200" dirty="0">
                <a:solidFill>
                  <a:srgbClr val="000000"/>
                </a:solidFill>
                <a:latin typeface="微软雅黑" panose="020B0503020204020204" pitchFamily="34" charset="-122"/>
                <a:ea typeface="微软雅黑" panose="020B0503020204020204" pitchFamily="34" charset="-122"/>
              </a:rPr>
              <a:t>安装，要不就是下载源码自己安装。</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62467"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a:spLocks noChangeArrowheads="1"/>
          </p:cNvSpPr>
          <p:nvPr/>
        </p:nvSpPr>
        <p:spPr bwMode="auto">
          <a:xfrm>
            <a:off x="381000" y="979488"/>
            <a:ext cx="112395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使用：</a:t>
            </a:r>
            <a:endParaRPr kumimoji="0" lang="en-US" altLang="zh-CN"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所有模型提供的接口有：</a:t>
            </a: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model.fit</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训练模型，对于监督模型来说是 </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fit(X, y)</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，对于非监督模型是 </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fit(X)</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监督模型提供：</a:t>
            </a: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model.predict</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X_new</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预测新样本</a:t>
            </a: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model.predict_proba</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X_new</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预测概率，仅对某些模型有用（比如 </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LR</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model.score</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得分越高，</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fit</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越好</a:t>
            </a: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非监督模型提供：</a:t>
            </a: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model.transform</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从数据中学到新的“基空间”。</a:t>
            </a: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model.fit_transform</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从数据中学到新的基并将这个数据按照这组“基”进行      转换。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3" end="3"/>
                                            </p:txEl>
                                          </p:spTgt>
                                        </p:tgtEl>
                                        <p:attrNameLst>
                                          <p:attrName>style.visibility</p:attrName>
                                        </p:attrNameLst>
                                      </p:cBhvr>
                                      <p:to>
                                        <p:strVal val="visible"/>
                                      </p:to>
                                    </p:set>
                                    <p:animEffect transition="in" filter="fade">
                                      <p:cBhvr>
                                        <p:cTn id="21" dur="1000"/>
                                        <p:tgtEl>
                                          <p:spTgt spid="26628">
                                            <p:txEl>
                                              <p:pRg st="3" end="3"/>
                                            </p:txEl>
                                          </p:spTgt>
                                        </p:tgtEl>
                                      </p:cBhvr>
                                    </p:animEffect>
                                    <p:anim calcmode="lin" valueType="num">
                                      <p:cBhvr>
                                        <p:cTn id="22" dur="10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628">
                                            <p:txEl>
                                              <p:pRg st="4" end="4"/>
                                            </p:txEl>
                                          </p:spTgt>
                                        </p:tgtEl>
                                        <p:attrNameLst>
                                          <p:attrName>style.visibility</p:attrName>
                                        </p:attrNameLst>
                                      </p:cBhvr>
                                      <p:to>
                                        <p:strVal val="visible"/>
                                      </p:to>
                                    </p:set>
                                    <p:animEffect transition="in" filter="fade">
                                      <p:cBhvr>
                                        <p:cTn id="28" dur="1000"/>
                                        <p:tgtEl>
                                          <p:spTgt spid="26628">
                                            <p:txEl>
                                              <p:pRg st="4" end="4"/>
                                            </p:txEl>
                                          </p:spTgt>
                                        </p:tgtEl>
                                      </p:cBhvr>
                                    </p:animEffect>
                                    <p:anim calcmode="lin" valueType="num">
                                      <p:cBhvr>
                                        <p:cTn id="29" dur="10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66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6628">
                                            <p:txEl>
                                              <p:pRg st="5" end="5"/>
                                            </p:txEl>
                                          </p:spTgt>
                                        </p:tgtEl>
                                        <p:attrNameLst>
                                          <p:attrName>style.visibility</p:attrName>
                                        </p:attrNameLst>
                                      </p:cBhvr>
                                      <p:to>
                                        <p:strVal val="visible"/>
                                      </p:to>
                                    </p:set>
                                    <p:animEffect transition="in" filter="fade">
                                      <p:cBhvr>
                                        <p:cTn id="35" dur="1000"/>
                                        <p:tgtEl>
                                          <p:spTgt spid="26628">
                                            <p:txEl>
                                              <p:pRg st="5" end="5"/>
                                            </p:txEl>
                                          </p:spTgt>
                                        </p:tgtEl>
                                      </p:cBhvr>
                                    </p:animEffect>
                                    <p:anim calcmode="lin" valueType="num">
                                      <p:cBhvr>
                                        <p:cTn id="36" dur="10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662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6628">
                                            <p:txEl>
                                              <p:pRg st="6" end="6"/>
                                            </p:txEl>
                                          </p:spTgt>
                                        </p:tgtEl>
                                        <p:attrNameLst>
                                          <p:attrName>style.visibility</p:attrName>
                                        </p:attrNameLst>
                                      </p:cBhvr>
                                      <p:to>
                                        <p:strVal val="visible"/>
                                      </p:to>
                                    </p:set>
                                    <p:animEffect transition="in" filter="fade">
                                      <p:cBhvr>
                                        <p:cTn id="42" dur="1000"/>
                                        <p:tgtEl>
                                          <p:spTgt spid="26628">
                                            <p:txEl>
                                              <p:pRg st="6" end="6"/>
                                            </p:txEl>
                                          </p:spTgt>
                                        </p:tgtEl>
                                      </p:cBhvr>
                                    </p:animEffect>
                                    <p:anim calcmode="lin" valueType="num">
                                      <p:cBhvr>
                                        <p:cTn id="43" dur="10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662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6628">
                                            <p:txEl>
                                              <p:pRg st="7" end="7"/>
                                            </p:txEl>
                                          </p:spTgt>
                                        </p:tgtEl>
                                        <p:attrNameLst>
                                          <p:attrName>style.visibility</p:attrName>
                                        </p:attrNameLst>
                                      </p:cBhvr>
                                      <p:to>
                                        <p:strVal val="visible"/>
                                      </p:to>
                                    </p:set>
                                    <p:animEffect transition="in" filter="fade">
                                      <p:cBhvr>
                                        <p:cTn id="49" dur="1000"/>
                                        <p:tgtEl>
                                          <p:spTgt spid="26628">
                                            <p:txEl>
                                              <p:pRg st="7" end="7"/>
                                            </p:txEl>
                                          </p:spTgt>
                                        </p:tgtEl>
                                      </p:cBhvr>
                                    </p:animEffect>
                                    <p:anim calcmode="lin" valueType="num">
                                      <p:cBhvr>
                                        <p:cTn id="50" dur="1000" fill="hold"/>
                                        <p:tgtEl>
                                          <p:spTgt spid="26628">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2662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6628">
                                            <p:txEl>
                                              <p:pRg st="8" end="8"/>
                                            </p:txEl>
                                          </p:spTgt>
                                        </p:tgtEl>
                                        <p:attrNameLst>
                                          <p:attrName>style.visibility</p:attrName>
                                        </p:attrNameLst>
                                      </p:cBhvr>
                                      <p:to>
                                        <p:strVal val="visible"/>
                                      </p:to>
                                    </p:set>
                                    <p:animEffect transition="in" filter="fade">
                                      <p:cBhvr>
                                        <p:cTn id="56" dur="1000"/>
                                        <p:tgtEl>
                                          <p:spTgt spid="26628">
                                            <p:txEl>
                                              <p:pRg st="8" end="8"/>
                                            </p:txEl>
                                          </p:spTgt>
                                        </p:tgtEl>
                                      </p:cBhvr>
                                    </p:animEffect>
                                    <p:anim calcmode="lin" valueType="num">
                                      <p:cBhvr>
                                        <p:cTn id="57" dur="1000" fill="hold"/>
                                        <p:tgtEl>
                                          <p:spTgt spid="26628">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662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6628">
                                            <p:txEl>
                                              <p:pRg st="9" end="9"/>
                                            </p:txEl>
                                          </p:spTgt>
                                        </p:tgtEl>
                                        <p:attrNameLst>
                                          <p:attrName>style.visibility</p:attrName>
                                        </p:attrNameLst>
                                      </p:cBhvr>
                                      <p:to>
                                        <p:strVal val="visible"/>
                                      </p:to>
                                    </p:set>
                                    <p:animEffect transition="in" filter="fade">
                                      <p:cBhvr>
                                        <p:cTn id="63" dur="1000"/>
                                        <p:tgtEl>
                                          <p:spTgt spid="26628">
                                            <p:txEl>
                                              <p:pRg st="9" end="9"/>
                                            </p:txEl>
                                          </p:spTgt>
                                        </p:tgtEl>
                                      </p:cBhvr>
                                    </p:animEffect>
                                    <p:anim calcmode="lin" valueType="num">
                                      <p:cBhvr>
                                        <p:cTn id="64" dur="1000" fill="hold"/>
                                        <p:tgtEl>
                                          <p:spTgt spid="26628">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2662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63491"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979488"/>
            <a:ext cx="11239500" cy="4705350"/>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Keras</a:t>
            </a:r>
          </a:p>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Scikit-Learn</a:t>
            </a:r>
            <a:r>
              <a:rPr lang="zh-CN" altLang="en-US" sz="2200" dirty="0">
                <a:solidFill>
                  <a:srgbClr val="000000"/>
                </a:solidFill>
                <a:latin typeface="微软雅黑" panose="020B0503020204020204" pitchFamily="34" charset="-122"/>
                <a:ea typeface="微软雅黑" panose="020B0503020204020204" pitchFamily="34" charset="-122"/>
              </a:rPr>
              <a:t>已经足够强大了，然而它并没有包含一种强大的模型</a:t>
            </a:r>
            <a:r>
              <a:rPr lang="en-US" altLang="zh-CN" sz="2200" dirty="0">
                <a:solidFill>
                  <a:srgbClr val="000000"/>
                </a:solidFill>
                <a:latin typeface="微软雅黑" panose="020B0503020204020204" pitchFamily="34" charset="-122"/>
                <a:ea typeface="微软雅黑" panose="020B0503020204020204" pitchFamily="34" charset="-122"/>
              </a:rPr>
              <a:t>——</a:t>
            </a:r>
            <a:r>
              <a:rPr lang="zh-CN" altLang="en-US" sz="2200" dirty="0">
                <a:solidFill>
                  <a:srgbClr val="000000"/>
                </a:solidFill>
                <a:latin typeface="微软雅黑" panose="020B0503020204020204" pitchFamily="34" charset="-122"/>
                <a:ea typeface="微软雅黑" panose="020B0503020204020204" pitchFamily="34" charset="-122"/>
              </a:rPr>
              <a:t>人工神经网络。人工神经网络是功能相当强大的、但是原理又相当简单的模型，在语言处理、图像识别等领域都有重要的作用。近年来逐渐火起来的“深度学习”算法，本质上也就是一种神经网络，可见在</a:t>
            </a:r>
            <a:r>
              <a:rPr lang="en-US" altLang="zh-CN" sz="2200" dirty="0">
                <a:solidFill>
                  <a:srgbClr val="000000"/>
                </a:solidFill>
                <a:latin typeface="微软雅黑" panose="020B0503020204020204" pitchFamily="34" charset="-122"/>
                <a:ea typeface="微软雅黑" panose="020B0503020204020204" pitchFamily="34" charset="-122"/>
              </a:rPr>
              <a:t>Python</a:t>
            </a:r>
            <a:r>
              <a:rPr lang="zh-CN" altLang="en-US" sz="2200" dirty="0">
                <a:solidFill>
                  <a:srgbClr val="000000"/>
                </a:solidFill>
                <a:latin typeface="微软雅黑" panose="020B0503020204020204" pitchFamily="34" charset="-122"/>
                <a:ea typeface="微软雅黑" panose="020B0503020204020204" pitchFamily="34" charset="-122"/>
              </a:rPr>
              <a:t>中实现神经网络是非常必要的。</a:t>
            </a: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本书用</a:t>
            </a:r>
            <a:r>
              <a:rPr lang="en-US" altLang="zh-CN" sz="2200" dirty="0">
                <a:solidFill>
                  <a:srgbClr val="000000"/>
                </a:solidFill>
                <a:latin typeface="微软雅黑" panose="020B0503020204020204" pitchFamily="34" charset="-122"/>
                <a:ea typeface="微软雅黑" panose="020B0503020204020204" pitchFamily="34" charset="-122"/>
              </a:rPr>
              <a:t>Keras</a:t>
            </a:r>
            <a:r>
              <a:rPr lang="zh-CN" altLang="en-US" sz="2200" dirty="0">
                <a:solidFill>
                  <a:srgbClr val="000000"/>
                </a:solidFill>
                <a:latin typeface="微软雅黑" panose="020B0503020204020204" pitchFamily="34" charset="-122"/>
                <a:ea typeface="微软雅黑" panose="020B0503020204020204" pitchFamily="34" charset="-122"/>
              </a:rPr>
              <a:t>库来搭建神经网络。事实上，</a:t>
            </a:r>
            <a:r>
              <a:rPr lang="en-US" altLang="zh-CN" sz="2200" dirty="0">
                <a:solidFill>
                  <a:srgbClr val="000000"/>
                </a:solidFill>
                <a:latin typeface="微软雅黑" panose="020B0503020204020204" pitchFamily="34" charset="-122"/>
                <a:ea typeface="微软雅黑" panose="020B0503020204020204" pitchFamily="34" charset="-122"/>
              </a:rPr>
              <a:t>Keras</a:t>
            </a:r>
            <a:r>
              <a:rPr lang="zh-CN" altLang="en-US" sz="2200" dirty="0">
                <a:solidFill>
                  <a:srgbClr val="000000"/>
                </a:solidFill>
                <a:latin typeface="微软雅黑" panose="020B0503020204020204" pitchFamily="34" charset="-122"/>
                <a:ea typeface="微软雅黑" panose="020B0503020204020204" pitchFamily="34" charset="-122"/>
              </a:rPr>
              <a:t>并非简单的神经网络库，而是一个基于</a:t>
            </a:r>
            <a:r>
              <a:rPr lang="en-US" altLang="zh-CN" sz="2200" dirty="0">
                <a:solidFill>
                  <a:srgbClr val="000000"/>
                </a:solidFill>
                <a:latin typeface="微软雅黑" panose="020B0503020204020204" pitchFamily="34" charset="-122"/>
                <a:ea typeface="微软雅黑" panose="020B0503020204020204" pitchFamily="34" charset="-122"/>
              </a:rPr>
              <a:t>Theano</a:t>
            </a:r>
            <a:r>
              <a:rPr lang="zh-CN" altLang="en-US" sz="2200" dirty="0">
                <a:solidFill>
                  <a:srgbClr val="000000"/>
                </a:solidFill>
                <a:latin typeface="微软雅黑" panose="020B0503020204020204" pitchFamily="34" charset="-122"/>
                <a:ea typeface="微软雅黑" panose="020B0503020204020204" pitchFamily="34" charset="-122"/>
              </a:rPr>
              <a:t>的强大的深度学习库，利用它不仅仅可以搭建普通的神经网络，还可以搭建各种深度学习模型，如自编码器、循环神经网络、递归神经网络、卷积神经网络等等。由于它是基于</a:t>
            </a:r>
            <a:r>
              <a:rPr lang="en-US" altLang="zh-CN" sz="2200" dirty="0">
                <a:solidFill>
                  <a:srgbClr val="000000"/>
                </a:solidFill>
                <a:latin typeface="微软雅黑" panose="020B0503020204020204" pitchFamily="34" charset="-122"/>
                <a:ea typeface="微软雅黑" panose="020B0503020204020204" pitchFamily="34" charset="-122"/>
              </a:rPr>
              <a:t>Theano</a:t>
            </a:r>
            <a:r>
              <a:rPr lang="zh-CN" altLang="en-US" sz="2200" dirty="0">
                <a:solidFill>
                  <a:srgbClr val="000000"/>
                </a:solidFill>
                <a:latin typeface="微软雅黑" panose="020B0503020204020204" pitchFamily="34" charset="-122"/>
                <a:ea typeface="微软雅黑" panose="020B0503020204020204" pitchFamily="34" charset="-122"/>
              </a:rPr>
              <a:t>的，因此速度也相当快。</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64515"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979488"/>
            <a:ext cx="11239500" cy="2606675"/>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安装：</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安装</a:t>
            </a:r>
            <a:r>
              <a:rPr lang="en-US" altLang="zh-CN" sz="2200" dirty="0">
                <a:solidFill>
                  <a:srgbClr val="000000"/>
                </a:solidFill>
                <a:latin typeface="微软雅黑" panose="020B0503020204020204" pitchFamily="34" charset="-122"/>
                <a:ea typeface="微软雅黑" panose="020B0503020204020204" pitchFamily="34" charset="-122"/>
              </a:rPr>
              <a:t>Keras</a:t>
            </a:r>
            <a:r>
              <a:rPr lang="zh-CN" altLang="en-US" sz="2200" dirty="0">
                <a:solidFill>
                  <a:srgbClr val="000000"/>
                </a:solidFill>
                <a:latin typeface="微软雅黑" panose="020B0503020204020204" pitchFamily="34" charset="-122"/>
                <a:ea typeface="微软雅黑" panose="020B0503020204020204" pitchFamily="34" charset="-122"/>
              </a:rPr>
              <a:t>之前首先需要安装</a:t>
            </a:r>
            <a:r>
              <a:rPr lang="en-US" altLang="zh-CN" sz="2200" dirty="0">
                <a:solidFill>
                  <a:srgbClr val="000000"/>
                </a:solidFill>
                <a:latin typeface="微软雅黑" panose="020B0503020204020204" pitchFamily="34" charset="-122"/>
                <a:ea typeface="微软雅黑" panose="020B0503020204020204" pitchFamily="34" charset="-122"/>
              </a:rPr>
              <a:t>Numpy</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Scipy</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Theano</a:t>
            </a:r>
            <a:r>
              <a:rPr lang="zh-CN" altLang="en-US" sz="2200" dirty="0">
                <a:solidFill>
                  <a:srgbClr val="000000"/>
                </a:solidFill>
                <a:latin typeface="微软雅黑" panose="020B0503020204020204" pitchFamily="34" charset="-122"/>
                <a:ea typeface="微软雅黑" panose="020B0503020204020204" pitchFamily="34" charset="-122"/>
              </a:rPr>
              <a:t>。安装</a:t>
            </a:r>
            <a:r>
              <a:rPr lang="en-US" altLang="zh-CN" sz="2200" dirty="0">
                <a:solidFill>
                  <a:srgbClr val="000000"/>
                </a:solidFill>
                <a:latin typeface="微软雅黑" panose="020B0503020204020204" pitchFamily="34" charset="-122"/>
                <a:ea typeface="微软雅黑" panose="020B0503020204020204" pitchFamily="34" charset="-122"/>
              </a:rPr>
              <a:t>Theano</a:t>
            </a:r>
            <a:r>
              <a:rPr lang="zh-CN" altLang="en-US" sz="2200" dirty="0">
                <a:solidFill>
                  <a:srgbClr val="000000"/>
                </a:solidFill>
                <a:latin typeface="微软雅黑" panose="020B0503020204020204" pitchFamily="34" charset="-122"/>
                <a:ea typeface="微软雅黑" panose="020B0503020204020204" pitchFamily="34" charset="-122"/>
              </a:rPr>
              <a:t>首先需要准备一个</a:t>
            </a:r>
            <a:r>
              <a:rPr lang="en-US" altLang="zh-CN" sz="2200" dirty="0">
                <a:solidFill>
                  <a:srgbClr val="000000"/>
                </a:solidFill>
                <a:latin typeface="微软雅黑" panose="020B0503020204020204" pitchFamily="34" charset="-122"/>
                <a:ea typeface="微软雅黑" panose="020B0503020204020204" pitchFamily="34" charset="-122"/>
              </a:rPr>
              <a:t>C++</a:t>
            </a:r>
            <a:r>
              <a:rPr lang="zh-CN" altLang="en-US" sz="2200" dirty="0">
                <a:solidFill>
                  <a:srgbClr val="000000"/>
                </a:solidFill>
                <a:latin typeface="微软雅黑" panose="020B0503020204020204" pitchFamily="34" charset="-122"/>
                <a:ea typeface="微软雅黑" panose="020B0503020204020204" pitchFamily="34" charset="-122"/>
              </a:rPr>
              <a:t>编译器，这在</a:t>
            </a:r>
            <a:r>
              <a:rPr lang="en-US" altLang="zh-CN" sz="2200" dirty="0">
                <a:solidFill>
                  <a:srgbClr val="000000"/>
                </a:solidFill>
                <a:latin typeface="微软雅黑" panose="020B0503020204020204" pitchFamily="34" charset="-122"/>
                <a:ea typeface="微软雅黑" panose="020B0503020204020204" pitchFamily="34" charset="-122"/>
              </a:rPr>
              <a:t>Linux</a:t>
            </a:r>
            <a:r>
              <a:rPr lang="zh-CN" altLang="en-US" sz="2200" dirty="0">
                <a:solidFill>
                  <a:srgbClr val="000000"/>
                </a:solidFill>
                <a:latin typeface="微软雅黑" panose="020B0503020204020204" pitchFamily="34" charset="-122"/>
                <a:ea typeface="微软雅黑" panose="020B0503020204020204" pitchFamily="34" charset="-122"/>
              </a:rPr>
              <a:t>下是自带的。因此，在</a:t>
            </a:r>
            <a:r>
              <a:rPr lang="en-US" altLang="zh-CN" sz="2200" dirty="0">
                <a:solidFill>
                  <a:srgbClr val="000000"/>
                </a:solidFill>
                <a:latin typeface="微软雅黑" panose="020B0503020204020204" pitchFamily="34" charset="-122"/>
                <a:ea typeface="微软雅黑" panose="020B0503020204020204" pitchFamily="34" charset="-122"/>
              </a:rPr>
              <a:t>Linux</a:t>
            </a:r>
            <a:r>
              <a:rPr lang="zh-CN" altLang="en-US" sz="2200" dirty="0">
                <a:solidFill>
                  <a:srgbClr val="000000"/>
                </a:solidFill>
                <a:latin typeface="微软雅黑" panose="020B0503020204020204" pitchFamily="34" charset="-122"/>
                <a:ea typeface="微软雅黑" panose="020B0503020204020204" pitchFamily="34" charset="-122"/>
              </a:rPr>
              <a:t>下安装</a:t>
            </a:r>
            <a:r>
              <a:rPr lang="en-US" altLang="zh-CN" sz="2200" dirty="0">
                <a:solidFill>
                  <a:srgbClr val="000000"/>
                </a:solidFill>
                <a:latin typeface="微软雅黑" panose="020B0503020204020204" pitchFamily="34" charset="-122"/>
                <a:ea typeface="微软雅黑" panose="020B0503020204020204" pitchFamily="34" charset="-122"/>
              </a:rPr>
              <a:t>Theano</a:t>
            </a:r>
            <a:r>
              <a:rPr lang="zh-CN" altLang="en-US" sz="2200" dirty="0">
                <a:solidFill>
                  <a:srgbClr val="000000"/>
                </a:solidFill>
                <a:latin typeface="微软雅黑" panose="020B0503020204020204" pitchFamily="34" charset="-122"/>
                <a:ea typeface="微软雅黑" panose="020B0503020204020204" pitchFamily="34" charset="-122"/>
              </a:rPr>
              <a:t>和</a:t>
            </a:r>
            <a:r>
              <a:rPr lang="en-US" altLang="zh-CN" sz="2200" dirty="0">
                <a:solidFill>
                  <a:srgbClr val="000000"/>
                </a:solidFill>
                <a:latin typeface="微软雅黑" panose="020B0503020204020204" pitchFamily="34" charset="-122"/>
                <a:ea typeface="微软雅黑" panose="020B0503020204020204" pitchFamily="34" charset="-122"/>
              </a:rPr>
              <a:t>Keras</a:t>
            </a:r>
            <a:r>
              <a:rPr lang="zh-CN" altLang="en-US" sz="2200" dirty="0">
                <a:solidFill>
                  <a:srgbClr val="000000"/>
                </a:solidFill>
                <a:latin typeface="微软雅黑" panose="020B0503020204020204" pitchFamily="34" charset="-122"/>
                <a:ea typeface="微软雅黑" panose="020B0503020204020204" pitchFamily="34" charset="-122"/>
              </a:rPr>
              <a:t>都非常简单，只需要下载源代码，然后用</a:t>
            </a:r>
            <a:r>
              <a:rPr lang="en-US" altLang="zh-CN" sz="2200" dirty="0">
                <a:solidFill>
                  <a:srgbClr val="000000"/>
                </a:solidFill>
                <a:latin typeface="微软雅黑" panose="020B0503020204020204" pitchFamily="34" charset="-122"/>
                <a:ea typeface="微软雅黑" panose="020B0503020204020204" pitchFamily="34" charset="-122"/>
              </a:rPr>
              <a:t>python setup.py install</a:t>
            </a:r>
            <a:r>
              <a:rPr lang="zh-CN" altLang="en-US" sz="2200" dirty="0">
                <a:solidFill>
                  <a:srgbClr val="000000"/>
                </a:solidFill>
                <a:latin typeface="微软雅黑" panose="020B0503020204020204" pitchFamily="34" charset="-122"/>
                <a:ea typeface="微软雅黑" panose="020B0503020204020204" pitchFamily="34" charset="-122"/>
              </a:rPr>
              <a:t>安装就行了，具体可以参考官方文档。</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fade">
                                      <p:cBhvr>
                                        <p:cTn id="7" dur="1000"/>
                                        <p:tgtEl>
                                          <p:spTgt spid="26628">
                                            <p:txEl>
                                              <p:pRg st="0" end="0"/>
                                            </p:txEl>
                                          </p:spTgt>
                                        </p:tgtEl>
                                      </p:cBhvr>
                                    </p:animEffect>
                                    <p:anim calcmode="lin" valueType="num">
                                      <p:cBhvr>
                                        <p:cTn id="8" dur="10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1" end="1"/>
                                            </p:txEl>
                                          </p:spTgt>
                                        </p:tgtEl>
                                        <p:attrNameLst>
                                          <p:attrName>style.visibility</p:attrName>
                                        </p:attrNameLst>
                                      </p:cBhvr>
                                      <p:to>
                                        <p:strVal val="visible"/>
                                      </p:to>
                                    </p:set>
                                    <p:animEffect transition="in" filter="fade">
                                      <p:cBhvr>
                                        <p:cTn id="14" dur="1000"/>
                                        <p:tgtEl>
                                          <p:spTgt spid="26628">
                                            <p:txEl>
                                              <p:pRg st="1" end="1"/>
                                            </p:txEl>
                                          </p:spTgt>
                                        </p:tgtEl>
                                      </p:cBhvr>
                                    </p:animEffect>
                                    <p:anim calcmode="lin" valueType="num">
                                      <p:cBhvr>
                                        <p:cTn id="15"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6553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962025"/>
            <a:ext cx="11239500" cy="3690938"/>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安装：</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可是在</a:t>
            </a:r>
            <a:r>
              <a:rPr lang="en-US" altLang="zh-CN" sz="2200" dirty="0">
                <a:solidFill>
                  <a:srgbClr val="000000"/>
                </a:solidFill>
                <a:latin typeface="微软雅黑" panose="020B0503020204020204" pitchFamily="34" charset="-122"/>
                <a:ea typeface="微软雅黑" panose="020B0503020204020204" pitchFamily="34" charset="-122"/>
              </a:rPr>
              <a:t>Windows</a:t>
            </a:r>
            <a:r>
              <a:rPr lang="zh-CN" altLang="en-US" sz="2200" dirty="0">
                <a:solidFill>
                  <a:srgbClr val="000000"/>
                </a:solidFill>
                <a:latin typeface="微软雅黑" panose="020B0503020204020204" pitchFamily="34" charset="-122"/>
                <a:ea typeface="微软雅黑" panose="020B0503020204020204" pitchFamily="34" charset="-122"/>
              </a:rPr>
              <a:t>下就没有那么简单了，因为它没有现成的编译环境，一般而言是先安装</a:t>
            </a:r>
            <a:r>
              <a:rPr lang="en-US" altLang="zh-CN" sz="2200" dirty="0">
                <a:solidFill>
                  <a:srgbClr val="000000"/>
                </a:solidFill>
                <a:latin typeface="微软雅黑" panose="020B0503020204020204" pitchFamily="34" charset="-122"/>
                <a:ea typeface="微软雅黑" panose="020B0503020204020204" pitchFamily="34" charset="-122"/>
              </a:rPr>
              <a:t>MinGW</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Windows</a:t>
            </a:r>
            <a:r>
              <a:rPr lang="zh-CN" altLang="en-US" sz="2200" dirty="0">
                <a:solidFill>
                  <a:srgbClr val="000000"/>
                </a:solidFill>
                <a:latin typeface="微软雅黑" panose="020B0503020204020204" pitchFamily="34" charset="-122"/>
                <a:ea typeface="微软雅黑" panose="020B0503020204020204" pitchFamily="34" charset="-122"/>
              </a:rPr>
              <a:t>下的</a:t>
            </a:r>
            <a:r>
              <a:rPr lang="en-US" altLang="zh-CN" sz="2200" dirty="0">
                <a:solidFill>
                  <a:srgbClr val="000000"/>
                </a:solidFill>
                <a:latin typeface="微软雅黑" panose="020B0503020204020204" pitchFamily="34" charset="-122"/>
                <a:ea typeface="微软雅黑" panose="020B0503020204020204" pitchFamily="34" charset="-122"/>
              </a:rPr>
              <a:t>GCC</a:t>
            </a:r>
            <a:r>
              <a:rPr lang="zh-CN" altLang="en-US" sz="2200" dirty="0">
                <a:solidFill>
                  <a:srgbClr val="000000"/>
                </a:solidFill>
                <a:latin typeface="微软雅黑" panose="020B0503020204020204" pitchFamily="34" charset="-122"/>
                <a:ea typeface="微软雅黑" panose="020B0503020204020204" pitchFamily="34" charset="-122"/>
              </a:rPr>
              <a:t>和</a:t>
            </a:r>
            <a:r>
              <a:rPr lang="en-US" altLang="zh-CN" sz="2200" dirty="0">
                <a:solidFill>
                  <a:srgbClr val="000000"/>
                </a:solidFill>
                <a:latin typeface="微软雅黑" panose="020B0503020204020204" pitchFamily="34" charset="-122"/>
                <a:ea typeface="微软雅黑" panose="020B0503020204020204" pitchFamily="34" charset="-122"/>
              </a:rPr>
              <a:t>G++</a:t>
            </a:r>
            <a:r>
              <a:rPr lang="zh-CN" altLang="en-US" sz="2200" dirty="0">
                <a:solidFill>
                  <a:srgbClr val="000000"/>
                </a:solidFill>
                <a:latin typeface="微软雅黑" panose="020B0503020204020204" pitchFamily="34" charset="-122"/>
                <a:ea typeface="微软雅黑" panose="020B0503020204020204" pitchFamily="34" charset="-122"/>
              </a:rPr>
              <a:t>），然后再安装</a:t>
            </a:r>
            <a:r>
              <a:rPr lang="en-US" altLang="zh-CN" sz="2200" dirty="0">
                <a:solidFill>
                  <a:srgbClr val="000000"/>
                </a:solidFill>
                <a:latin typeface="微软雅黑" panose="020B0503020204020204" pitchFamily="34" charset="-122"/>
                <a:ea typeface="微软雅黑" panose="020B0503020204020204" pitchFamily="34" charset="-122"/>
              </a:rPr>
              <a:t>Theano</a:t>
            </a:r>
            <a:r>
              <a:rPr lang="zh-CN" altLang="en-US" sz="2200" dirty="0">
                <a:solidFill>
                  <a:srgbClr val="000000"/>
                </a:solidFill>
                <a:latin typeface="微软雅黑" panose="020B0503020204020204" pitchFamily="34" charset="-122"/>
                <a:ea typeface="微软雅黑" panose="020B0503020204020204" pitchFamily="34" charset="-122"/>
              </a:rPr>
              <a:t>（提前装好</a:t>
            </a:r>
            <a:r>
              <a:rPr lang="en-US" altLang="zh-CN" sz="2200" dirty="0">
                <a:solidFill>
                  <a:srgbClr val="000000"/>
                </a:solidFill>
                <a:latin typeface="微软雅黑" panose="020B0503020204020204" pitchFamily="34" charset="-122"/>
                <a:ea typeface="微软雅黑" panose="020B0503020204020204" pitchFamily="34" charset="-122"/>
              </a:rPr>
              <a:t>Numpy</a:t>
            </a:r>
            <a:r>
              <a:rPr lang="zh-CN" altLang="en-US" sz="2200" dirty="0">
                <a:solidFill>
                  <a:srgbClr val="000000"/>
                </a:solidFill>
                <a:latin typeface="微软雅黑" panose="020B0503020204020204" pitchFamily="34" charset="-122"/>
                <a:ea typeface="微软雅黑" panose="020B0503020204020204" pitchFamily="34" charset="-122"/>
              </a:rPr>
              <a:t>等依赖库），最后安装</a:t>
            </a:r>
            <a:r>
              <a:rPr lang="en-US" altLang="zh-CN" sz="2200" dirty="0">
                <a:solidFill>
                  <a:srgbClr val="000000"/>
                </a:solidFill>
                <a:latin typeface="微软雅黑" panose="020B0503020204020204" pitchFamily="34" charset="-122"/>
                <a:ea typeface="微软雅黑" panose="020B0503020204020204" pitchFamily="34" charset="-122"/>
              </a:rPr>
              <a:t>Keras</a:t>
            </a:r>
            <a:r>
              <a:rPr lang="zh-CN" altLang="en-US" sz="2200" dirty="0">
                <a:solidFill>
                  <a:srgbClr val="000000"/>
                </a:solidFill>
                <a:latin typeface="微软雅黑" panose="020B0503020204020204" pitchFamily="34" charset="-122"/>
                <a:ea typeface="微软雅黑" panose="020B0503020204020204" pitchFamily="34" charset="-122"/>
              </a:rPr>
              <a:t>，如果要实现</a:t>
            </a:r>
            <a:r>
              <a:rPr lang="en-US" altLang="zh-CN" sz="2200" dirty="0">
                <a:solidFill>
                  <a:srgbClr val="000000"/>
                </a:solidFill>
                <a:latin typeface="微软雅黑" panose="020B0503020204020204" pitchFamily="34" charset="-122"/>
                <a:ea typeface="微软雅黑" panose="020B0503020204020204" pitchFamily="34" charset="-122"/>
              </a:rPr>
              <a:t>GPU</a:t>
            </a:r>
            <a:r>
              <a:rPr lang="zh-CN" altLang="en-US" sz="2200" dirty="0">
                <a:solidFill>
                  <a:srgbClr val="000000"/>
                </a:solidFill>
                <a:latin typeface="微软雅黑" panose="020B0503020204020204" pitchFamily="34" charset="-122"/>
                <a:ea typeface="微软雅黑" panose="020B0503020204020204" pitchFamily="34" charset="-122"/>
              </a:rPr>
              <a:t>加速，还需要安装和配置</a:t>
            </a:r>
            <a:r>
              <a:rPr lang="en-US" altLang="zh-CN" sz="2200" dirty="0">
                <a:solidFill>
                  <a:srgbClr val="000000"/>
                </a:solidFill>
                <a:latin typeface="微软雅黑" panose="020B0503020204020204" pitchFamily="34" charset="-122"/>
                <a:ea typeface="微软雅黑" panose="020B0503020204020204" pitchFamily="34" charset="-122"/>
              </a:rPr>
              <a:t>CUDA</a:t>
            </a:r>
            <a:r>
              <a:rPr lang="zh-CN" altLang="en-US" sz="2200" dirty="0">
                <a:solidFill>
                  <a:srgbClr val="000000"/>
                </a:solidFill>
                <a:latin typeface="微软雅黑" panose="020B0503020204020204" pitchFamily="34" charset="-122"/>
                <a:ea typeface="微软雅黑" panose="020B0503020204020204" pitchFamily="34" charset="-122"/>
              </a:rPr>
              <a:t>（天下没有免费的午餐，想要速度、易用两不误，那么就得花点心思）。</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值得一提的是，在</a:t>
            </a:r>
            <a:r>
              <a:rPr lang="en-US" altLang="zh-CN" sz="2200" dirty="0">
                <a:solidFill>
                  <a:srgbClr val="000000"/>
                </a:solidFill>
                <a:latin typeface="微软雅黑" panose="020B0503020204020204" pitchFamily="34" charset="-122"/>
                <a:ea typeface="微软雅黑" panose="020B0503020204020204" pitchFamily="34" charset="-122"/>
              </a:rPr>
              <a:t>Windows</a:t>
            </a:r>
            <a:r>
              <a:rPr lang="zh-CN" altLang="en-US" sz="2200" dirty="0">
                <a:solidFill>
                  <a:srgbClr val="000000"/>
                </a:solidFill>
                <a:latin typeface="微软雅黑" panose="020B0503020204020204" pitchFamily="34" charset="-122"/>
                <a:ea typeface="微软雅黑" panose="020B0503020204020204" pitchFamily="34" charset="-122"/>
              </a:rPr>
              <a:t>下的</a:t>
            </a:r>
            <a:r>
              <a:rPr lang="en-US" altLang="zh-CN" sz="2200" dirty="0">
                <a:solidFill>
                  <a:srgbClr val="000000"/>
                </a:solidFill>
                <a:latin typeface="微软雅黑" panose="020B0503020204020204" pitchFamily="34" charset="-122"/>
                <a:ea typeface="微软雅黑" panose="020B0503020204020204" pitchFamily="34" charset="-122"/>
              </a:rPr>
              <a:t>Keras</a:t>
            </a:r>
            <a:r>
              <a:rPr lang="zh-CN" altLang="en-US" sz="2200" dirty="0">
                <a:solidFill>
                  <a:srgbClr val="000000"/>
                </a:solidFill>
                <a:latin typeface="微软雅黑" panose="020B0503020204020204" pitchFamily="34" charset="-122"/>
                <a:ea typeface="微软雅黑" panose="020B0503020204020204" pitchFamily="34" charset="-122"/>
              </a:rPr>
              <a:t>速度会大打折扣，因此，想要在神经网络、深度学习做更深入研究的读者，请在</a:t>
            </a:r>
            <a:r>
              <a:rPr lang="en-US" altLang="zh-CN" sz="2200" dirty="0">
                <a:solidFill>
                  <a:srgbClr val="000000"/>
                </a:solidFill>
                <a:latin typeface="微软雅黑" panose="020B0503020204020204" pitchFamily="34" charset="-122"/>
                <a:ea typeface="微软雅黑" panose="020B0503020204020204" pitchFamily="34" charset="-122"/>
              </a:rPr>
              <a:t>Linux</a:t>
            </a:r>
            <a:r>
              <a:rPr lang="zh-CN" altLang="en-US" sz="2200" dirty="0">
                <a:solidFill>
                  <a:srgbClr val="000000"/>
                </a:solidFill>
                <a:latin typeface="微软雅黑" panose="020B0503020204020204" pitchFamily="34" charset="-122"/>
                <a:ea typeface="微软雅黑" panose="020B0503020204020204" pitchFamily="34" charset="-122"/>
              </a:rPr>
              <a:t>下搭建相应的环境。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fade">
                                      <p:cBhvr>
                                        <p:cTn id="7" dur="1000"/>
                                        <p:tgtEl>
                                          <p:spTgt spid="26628">
                                            <p:txEl>
                                              <p:pRg st="0" end="0"/>
                                            </p:txEl>
                                          </p:spTgt>
                                        </p:tgtEl>
                                      </p:cBhvr>
                                    </p:animEffect>
                                    <p:anim calcmode="lin" valueType="num">
                                      <p:cBhvr>
                                        <p:cTn id="8" dur="10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1" end="1"/>
                                            </p:txEl>
                                          </p:spTgt>
                                        </p:tgtEl>
                                        <p:attrNameLst>
                                          <p:attrName>style.visibility</p:attrName>
                                        </p:attrNameLst>
                                      </p:cBhvr>
                                      <p:to>
                                        <p:strVal val="visible"/>
                                      </p:to>
                                    </p:set>
                                    <p:animEffect transition="in" filter="fade">
                                      <p:cBhvr>
                                        <p:cTn id="14" dur="1000"/>
                                        <p:tgtEl>
                                          <p:spTgt spid="26628">
                                            <p:txEl>
                                              <p:pRg st="1" end="1"/>
                                            </p:txEl>
                                          </p:spTgt>
                                        </p:tgtEl>
                                      </p:cBhvr>
                                    </p:animEffect>
                                    <p:anim calcmode="lin" valueType="num">
                                      <p:cBhvr>
                                        <p:cTn id="15"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pRg st="2" end="2"/>
                                            </p:txEl>
                                          </p:spTgt>
                                        </p:tgtEl>
                                        <p:attrNameLst>
                                          <p:attrName>style.visibility</p:attrName>
                                        </p:attrNameLst>
                                      </p:cBhvr>
                                      <p:to>
                                        <p:strVal val="visible"/>
                                      </p:to>
                                    </p:set>
                                    <p:animEffect transition="in" filter="fade">
                                      <p:cBhvr>
                                        <p:cTn id="21" dur="1000"/>
                                        <p:tgtEl>
                                          <p:spTgt spid="26628">
                                            <p:txEl>
                                              <p:pRg st="2" end="2"/>
                                            </p:txEl>
                                          </p:spTgt>
                                        </p:tgtEl>
                                      </p:cBhvr>
                                    </p:animEffect>
                                    <p:anim calcmode="lin" valueType="num">
                                      <p:cBhvr>
                                        <p:cTn id="22"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66563"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995363"/>
            <a:ext cx="11239500" cy="3182937"/>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使用：</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用</a:t>
            </a:r>
            <a:r>
              <a:rPr lang="en-US" altLang="zh-CN" sz="2200" dirty="0">
                <a:solidFill>
                  <a:srgbClr val="000000"/>
                </a:solidFill>
                <a:latin typeface="微软雅黑" panose="020B0503020204020204" pitchFamily="34" charset="-122"/>
                <a:ea typeface="微软雅黑" panose="020B0503020204020204" pitchFamily="34" charset="-122"/>
              </a:rPr>
              <a:t>Keras</a:t>
            </a:r>
            <a:r>
              <a:rPr lang="zh-CN" altLang="en-US" sz="2200" dirty="0">
                <a:solidFill>
                  <a:srgbClr val="000000"/>
                </a:solidFill>
                <a:latin typeface="微软雅黑" panose="020B0503020204020204" pitchFamily="34" charset="-122"/>
                <a:ea typeface="微软雅黑" panose="020B0503020204020204" pitchFamily="34" charset="-122"/>
              </a:rPr>
              <a:t>搭建神经网络模型的过程相当简洁，也相当直观，它纯粹地就像搭积木一般。我们可以通过短短几十行代码，就可以搭建起一个非常强大的神经网络模型，甚至是深度学习模型。如简单搭建一个</a:t>
            </a:r>
            <a:r>
              <a:rPr lang="en-US" altLang="zh-CN" sz="2200" dirty="0">
                <a:solidFill>
                  <a:srgbClr val="000000"/>
                </a:solidFill>
                <a:latin typeface="微软雅黑" panose="020B0503020204020204" pitchFamily="34" charset="-122"/>
                <a:ea typeface="微软雅黑" panose="020B0503020204020204" pitchFamily="34" charset="-122"/>
              </a:rPr>
              <a:t>MLP</a:t>
            </a:r>
            <a:r>
              <a:rPr lang="zh-CN" altLang="en-US" sz="2200" dirty="0">
                <a:solidFill>
                  <a:srgbClr val="000000"/>
                </a:solidFill>
                <a:latin typeface="微软雅黑" panose="020B0503020204020204" pitchFamily="34" charset="-122"/>
                <a:ea typeface="微软雅黑" panose="020B0503020204020204" pitchFamily="34" charset="-122"/>
              </a:rPr>
              <a:t>（多层感知器）：</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要注意的是，</a:t>
            </a:r>
            <a:r>
              <a:rPr lang="en-US" altLang="zh-CN" sz="2200" dirty="0">
                <a:solidFill>
                  <a:srgbClr val="000000"/>
                </a:solidFill>
                <a:latin typeface="微软雅黑" panose="020B0503020204020204" pitchFamily="34" charset="-122"/>
                <a:ea typeface="微软雅黑" panose="020B0503020204020204" pitchFamily="34" charset="-122"/>
              </a:rPr>
              <a:t>Keras</a:t>
            </a:r>
            <a:r>
              <a:rPr lang="zh-CN" altLang="en-US" sz="2200" dirty="0">
                <a:solidFill>
                  <a:srgbClr val="000000"/>
                </a:solidFill>
                <a:latin typeface="微软雅黑" panose="020B0503020204020204" pitchFamily="34" charset="-122"/>
                <a:ea typeface="微软雅黑" panose="020B0503020204020204" pitchFamily="34" charset="-122"/>
              </a:rPr>
              <a:t>的预测函数跟</a:t>
            </a:r>
            <a:r>
              <a:rPr lang="en-US" altLang="zh-CN" sz="2200" dirty="0">
                <a:solidFill>
                  <a:srgbClr val="000000"/>
                </a:solidFill>
                <a:latin typeface="微软雅黑" panose="020B0503020204020204" pitchFamily="34" charset="-122"/>
                <a:ea typeface="微软雅黑" panose="020B0503020204020204" pitchFamily="34" charset="-122"/>
              </a:rPr>
              <a:t>Scikit-Learn</a:t>
            </a:r>
            <a:r>
              <a:rPr lang="zh-CN" altLang="en-US" sz="2200" dirty="0">
                <a:solidFill>
                  <a:srgbClr val="000000"/>
                </a:solidFill>
                <a:latin typeface="微软雅黑" panose="020B0503020204020204" pitchFamily="34" charset="-122"/>
                <a:ea typeface="微软雅黑" panose="020B0503020204020204" pitchFamily="34" charset="-122"/>
              </a:rPr>
              <a:t>有所差别，</a:t>
            </a:r>
            <a:r>
              <a:rPr lang="en-US" altLang="zh-CN" sz="2200" dirty="0">
                <a:solidFill>
                  <a:srgbClr val="000000"/>
                </a:solidFill>
                <a:latin typeface="微软雅黑" panose="020B0503020204020204" pitchFamily="34" charset="-122"/>
                <a:ea typeface="微软雅黑" panose="020B0503020204020204" pitchFamily="34" charset="-122"/>
              </a:rPr>
              <a:t>Keras</a:t>
            </a:r>
            <a:r>
              <a:rPr lang="zh-CN" altLang="en-US" sz="2200" dirty="0">
                <a:solidFill>
                  <a:srgbClr val="000000"/>
                </a:solidFill>
                <a:latin typeface="微软雅黑" panose="020B0503020204020204" pitchFamily="34" charset="-122"/>
                <a:ea typeface="微软雅黑" panose="020B0503020204020204" pitchFamily="34" charset="-122"/>
              </a:rPr>
              <a:t>用</a:t>
            </a:r>
            <a:r>
              <a:rPr lang="en-US" altLang="zh-CN" sz="2200" dirty="0">
                <a:solidFill>
                  <a:srgbClr val="000000"/>
                </a:solidFill>
                <a:latin typeface="微软雅黑" panose="020B0503020204020204" pitchFamily="34" charset="-122"/>
                <a:ea typeface="微软雅黑" panose="020B0503020204020204" pitchFamily="34" charset="-122"/>
              </a:rPr>
              <a:t>model.predict()</a:t>
            </a:r>
            <a:r>
              <a:rPr lang="zh-CN" altLang="en-US" sz="2200" dirty="0">
                <a:solidFill>
                  <a:srgbClr val="000000"/>
                </a:solidFill>
                <a:latin typeface="微软雅黑" panose="020B0503020204020204" pitchFamily="34" charset="-122"/>
                <a:ea typeface="微软雅黑" panose="020B0503020204020204" pitchFamily="34" charset="-122"/>
              </a:rPr>
              <a:t>方法给出概率，</a:t>
            </a:r>
            <a:r>
              <a:rPr lang="en-US" altLang="zh-CN" sz="2200" dirty="0">
                <a:solidFill>
                  <a:srgbClr val="000000"/>
                </a:solidFill>
                <a:latin typeface="微软雅黑" panose="020B0503020204020204" pitchFamily="34" charset="-122"/>
                <a:ea typeface="微软雅黑" panose="020B0503020204020204" pitchFamily="34" charset="-122"/>
              </a:rPr>
              <a:t>model.predict_classes()</a:t>
            </a:r>
            <a:r>
              <a:rPr lang="zh-CN" altLang="en-US" sz="2200" dirty="0">
                <a:solidFill>
                  <a:srgbClr val="000000"/>
                </a:solidFill>
                <a:latin typeface="微软雅黑" panose="020B0503020204020204" pitchFamily="34" charset="-122"/>
                <a:ea typeface="微软雅黑" panose="020B0503020204020204" pitchFamily="34" charset="-122"/>
              </a:rPr>
              <a:t>给出分类结果。</a:t>
            </a:r>
          </a:p>
        </p:txBody>
      </p:sp>
      <p:graphicFrame>
        <p:nvGraphicFramePr>
          <p:cNvPr id="2" name="表格 1"/>
          <p:cNvGraphicFramePr>
            <a:graphicFrameLocks noGrp="1"/>
          </p:cNvGraphicFramePr>
          <p:nvPr/>
        </p:nvGraphicFramePr>
        <p:xfrm>
          <a:off x="1330325" y="1196975"/>
          <a:ext cx="9426575" cy="4937125"/>
        </p:xfrm>
        <a:graphic>
          <a:graphicData uri="http://schemas.openxmlformats.org/drawingml/2006/table">
            <a:tbl>
              <a:tblPr firstRow="1" firstCol="1" bandRow="1">
                <a:tableStyleId>{5C22544A-7EE6-4342-B048-85BDC9FD1C3A}</a:tableStyleId>
              </a:tblPr>
              <a:tblGrid>
                <a:gridCol w="9426575">
                  <a:extLst>
                    <a:ext uri="{9D8B030D-6E8A-4147-A177-3AD203B41FA5}">
                      <a16:colId xmlns:a16="http://schemas.microsoft.com/office/drawing/2014/main" val="20000"/>
                    </a:ext>
                  </a:extLst>
                </a:gridCol>
              </a:tblGrid>
              <a:tr h="4937125">
                <a:tc>
                  <a:txBody>
                    <a:bodyPr/>
                    <a:lstStyle/>
                    <a:p>
                      <a:pPr algn="just">
                        <a:spcAft>
                          <a:spcPts val="0"/>
                        </a:spcAft>
                      </a:pPr>
                      <a:r>
                        <a:rPr lang="en-US" sz="1600" kern="100" dirty="0">
                          <a:effectLst/>
                        </a:rPr>
                        <a:t># -*- coding: utf-8 -*-</a:t>
                      </a:r>
                      <a:endParaRPr lang="zh-CN" sz="1600" kern="100" dirty="0">
                        <a:effectLst/>
                      </a:endParaRPr>
                    </a:p>
                    <a:p>
                      <a:pPr algn="just">
                        <a:spcAft>
                          <a:spcPts val="0"/>
                        </a:spcAft>
                      </a:pPr>
                      <a:r>
                        <a:rPr lang="en-US" sz="1600" kern="100" dirty="0">
                          <a:effectLst/>
                        </a:rPr>
                        <a:t>from </a:t>
                      </a:r>
                      <a:r>
                        <a:rPr lang="en-US" sz="1600" kern="100" dirty="0" err="1">
                          <a:effectLst/>
                        </a:rPr>
                        <a:t>keras.models</a:t>
                      </a:r>
                      <a:r>
                        <a:rPr lang="en-US" sz="1600" kern="100" dirty="0">
                          <a:effectLst/>
                        </a:rPr>
                        <a:t> import Sequential</a:t>
                      </a:r>
                      <a:endParaRPr lang="zh-CN" sz="1600" kern="100" dirty="0">
                        <a:effectLst/>
                      </a:endParaRPr>
                    </a:p>
                    <a:p>
                      <a:pPr algn="just">
                        <a:spcAft>
                          <a:spcPts val="0"/>
                        </a:spcAft>
                      </a:pPr>
                      <a:r>
                        <a:rPr lang="en-US" sz="1600" kern="100" dirty="0">
                          <a:effectLst/>
                        </a:rPr>
                        <a:t>from </a:t>
                      </a:r>
                      <a:r>
                        <a:rPr lang="en-US" sz="1600" kern="100" dirty="0" err="1">
                          <a:effectLst/>
                        </a:rPr>
                        <a:t>keras.layers.core</a:t>
                      </a:r>
                      <a:r>
                        <a:rPr lang="en-US" sz="1600" kern="100" dirty="0">
                          <a:effectLst/>
                        </a:rPr>
                        <a:t> import Dense, Dropout, Activation</a:t>
                      </a:r>
                      <a:endParaRPr lang="zh-CN" sz="1600" kern="100" dirty="0">
                        <a:effectLst/>
                      </a:endParaRPr>
                    </a:p>
                    <a:p>
                      <a:pPr algn="just">
                        <a:spcAft>
                          <a:spcPts val="0"/>
                        </a:spcAft>
                      </a:pPr>
                      <a:r>
                        <a:rPr lang="en-US" sz="1600" kern="100" dirty="0">
                          <a:effectLst/>
                        </a:rPr>
                        <a:t>from </a:t>
                      </a:r>
                      <a:r>
                        <a:rPr lang="en-US" sz="1600" kern="100" dirty="0" err="1">
                          <a:effectLst/>
                        </a:rPr>
                        <a:t>keras.optimizers</a:t>
                      </a:r>
                      <a:r>
                        <a:rPr lang="en-US" sz="1600" kern="100" dirty="0">
                          <a:effectLst/>
                        </a:rPr>
                        <a:t> import SGD</a:t>
                      </a:r>
                      <a:endParaRPr lang="zh-CN" sz="1600" kern="100" dirty="0">
                        <a:effectLst/>
                      </a:endParaRPr>
                    </a:p>
                    <a:p>
                      <a:pPr algn="just">
                        <a:spcAft>
                          <a:spcPts val="0"/>
                        </a:spcAft>
                      </a:pPr>
                      <a:r>
                        <a:rPr lang="en-US" sz="1600" kern="100" dirty="0">
                          <a:effectLst/>
                        </a:rPr>
                        <a:t> </a:t>
                      </a:r>
                      <a:endParaRPr lang="zh-CN" sz="1600" kern="100" dirty="0">
                        <a:effectLst/>
                      </a:endParaRPr>
                    </a:p>
                    <a:p>
                      <a:pPr algn="just">
                        <a:spcAft>
                          <a:spcPts val="0"/>
                        </a:spcAft>
                      </a:pPr>
                      <a:r>
                        <a:rPr lang="en-US" sz="1600" kern="100" dirty="0">
                          <a:effectLst/>
                        </a:rPr>
                        <a:t>model = Sequential() #</a:t>
                      </a:r>
                      <a:r>
                        <a:rPr lang="zh-CN" sz="1600" kern="100" dirty="0">
                          <a:effectLst/>
                        </a:rPr>
                        <a:t>模型初始化</a:t>
                      </a:r>
                    </a:p>
                    <a:p>
                      <a:pPr algn="just">
                        <a:spcAft>
                          <a:spcPts val="0"/>
                        </a:spcAft>
                      </a:pPr>
                      <a:r>
                        <a:rPr lang="en-US" sz="1600" kern="100" dirty="0" err="1">
                          <a:effectLst/>
                        </a:rPr>
                        <a:t>model.add</a:t>
                      </a:r>
                      <a:r>
                        <a:rPr lang="en-US" sz="1600" kern="100" dirty="0">
                          <a:effectLst/>
                        </a:rPr>
                        <a:t>(Dense(20, 64)) #</a:t>
                      </a:r>
                      <a:r>
                        <a:rPr lang="zh-CN" sz="1600" kern="100" dirty="0">
                          <a:effectLst/>
                        </a:rPr>
                        <a:t>添加输入层（</a:t>
                      </a:r>
                      <a:r>
                        <a:rPr lang="en-US" sz="1600" kern="100" dirty="0">
                          <a:effectLst/>
                        </a:rPr>
                        <a:t>20</a:t>
                      </a:r>
                      <a:r>
                        <a:rPr lang="zh-CN" sz="1600" kern="100" dirty="0">
                          <a:effectLst/>
                        </a:rPr>
                        <a:t>节点）、第一隐藏层（</a:t>
                      </a:r>
                      <a:r>
                        <a:rPr lang="en-US" sz="1600" kern="100" dirty="0">
                          <a:effectLst/>
                        </a:rPr>
                        <a:t>64</a:t>
                      </a:r>
                      <a:r>
                        <a:rPr lang="zh-CN" sz="1600" kern="100" dirty="0">
                          <a:effectLst/>
                        </a:rPr>
                        <a:t>节点）的连接</a:t>
                      </a:r>
                    </a:p>
                    <a:p>
                      <a:pPr algn="just">
                        <a:spcAft>
                          <a:spcPts val="0"/>
                        </a:spcAft>
                      </a:pPr>
                      <a:r>
                        <a:rPr lang="en-US" sz="1600" kern="100" dirty="0" err="1">
                          <a:effectLst/>
                        </a:rPr>
                        <a:t>model.add</a:t>
                      </a:r>
                      <a:r>
                        <a:rPr lang="en-US" sz="1600" kern="100" dirty="0">
                          <a:effectLst/>
                        </a:rPr>
                        <a:t>(Activation('</a:t>
                      </a:r>
                      <a:r>
                        <a:rPr lang="en-US" sz="1600" kern="100" dirty="0" err="1">
                          <a:effectLst/>
                        </a:rPr>
                        <a:t>tanh</a:t>
                      </a:r>
                      <a:r>
                        <a:rPr lang="en-US" sz="1600" kern="100" dirty="0">
                          <a:effectLst/>
                        </a:rPr>
                        <a:t>')) #</a:t>
                      </a:r>
                      <a:r>
                        <a:rPr lang="zh-CN" sz="1600" kern="100" dirty="0">
                          <a:effectLst/>
                        </a:rPr>
                        <a:t>第一隐藏层用</a:t>
                      </a:r>
                      <a:r>
                        <a:rPr lang="en-US" sz="1600" kern="100" dirty="0" err="1">
                          <a:effectLst/>
                        </a:rPr>
                        <a:t>tanh</a:t>
                      </a:r>
                      <a:r>
                        <a:rPr lang="zh-CN" sz="1600" kern="100" dirty="0">
                          <a:effectLst/>
                        </a:rPr>
                        <a:t>作为激活函数</a:t>
                      </a:r>
                    </a:p>
                    <a:p>
                      <a:pPr algn="just">
                        <a:spcAft>
                          <a:spcPts val="0"/>
                        </a:spcAft>
                      </a:pPr>
                      <a:r>
                        <a:rPr lang="en-US" sz="1600" kern="100" dirty="0" err="1">
                          <a:effectLst/>
                        </a:rPr>
                        <a:t>model.add</a:t>
                      </a:r>
                      <a:r>
                        <a:rPr lang="en-US" sz="1600" kern="100" dirty="0">
                          <a:effectLst/>
                        </a:rPr>
                        <a:t>(Dropout(0.5)) #</a:t>
                      </a:r>
                      <a:r>
                        <a:rPr lang="zh-CN" sz="1600" kern="100" dirty="0">
                          <a:effectLst/>
                        </a:rPr>
                        <a:t>使用</a:t>
                      </a:r>
                      <a:r>
                        <a:rPr lang="en-US" sz="1600" kern="100" dirty="0">
                          <a:effectLst/>
                        </a:rPr>
                        <a:t>Dropout</a:t>
                      </a:r>
                      <a:r>
                        <a:rPr lang="zh-CN" sz="1600" kern="100" dirty="0">
                          <a:effectLst/>
                        </a:rPr>
                        <a:t>防止过拟合</a:t>
                      </a:r>
                    </a:p>
                    <a:p>
                      <a:pPr algn="just">
                        <a:spcAft>
                          <a:spcPts val="0"/>
                        </a:spcAft>
                      </a:pPr>
                      <a:r>
                        <a:rPr lang="en-US" sz="1600" kern="100" dirty="0" err="1">
                          <a:effectLst/>
                        </a:rPr>
                        <a:t>model.add</a:t>
                      </a:r>
                      <a:r>
                        <a:rPr lang="en-US" sz="1600" kern="100" dirty="0">
                          <a:effectLst/>
                        </a:rPr>
                        <a:t>(Dense(64, 64)) #</a:t>
                      </a:r>
                      <a:r>
                        <a:rPr lang="zh-CN" sz="1600" kern="100" dirty="0">
                          <a:effectLst/>
                        </a:rPr>
                        <a:t>添加第一隐藏层（</a:t>
                      </a:r>
                      <a:r>
                        <a:rPr lang="en-US" sz="1600" kern="100" dirty="0">
                          <a:effectLst/>
                        </a:rPr>
                        <a:t>64</a:t>
                      </a:r>
                      <a:r>
                        <a:rPr lang="zh-CN" sz="1600" kern="100" dirty="0">
                          <a:effectLst/>
                        </a:rPr>
                        <a:t>节点）、第二隐藏层（</a:t>
                      </a:r>
                      <a:r>
                        <a:rPr lang="en-US" sz="1600" kern="100" dirty="0">
                          <a:effectLst/>
                        </a:rPr>
                        <a:t>64</a:t>
                      </a:r>
                      <a:r>
                        <a:rPr lang="zh-CN" sz="1600" kern="100" dirty="0">
                          <a:effectLst/>
                        </a:rPr>
                        <a:t>节点）的连接</a:t>
                      </a:r>
                    </a:p>
                    <a:p>
                      <a:pPr algn="just">
                        <a:spcAft>
                          <a:spcPts val="0"/>
                        </a:spcAft>
                      </a:pPr>
                      <a:r>
                        <a:rPr lang="en-US" sz="1600" kern="100" dirty="0" err="1">
                          <a:effectLst/>
                        </a:rPr>
                        <a:t>model.add</a:t>
                      </a:r>
                      <a:r>
                        <a:rPr lang="en-US" sz="1600" kern="100" dirty="0">
                          <a:effectLst/>
                        </a:rPr>
                        <a:t>(Activation('</a:t>
                      </a:r>
                      <a:r>
                        <a:rPr lang="en-US" sz="1600" kern="100" dirty="0" err="1">
                          <a:effectLst/>
                        </a:rPr>
                        <a:t>tanh</a:t>
                      </a:r>
                      <a:r>
                        <a:rPr lang="en-US" sz="1600" kern="100" dirty="0">
                          <a:effectLst/>
                        </a:rPr>
                        <a:t>')) #</a:t>
                      </a:r>
                      <a:r>
                        <a:rPr lang="zh-CN" sz="1600" kern="100" dirty="0">
                          <a:effectLst/>
                        </a:rPr>
                        <a:t>第二隐藏层用</a:t>
                      </a:r>
                      <a:r>
                        <a:rPr lang="en-US" sz="1600" kern="100" dirty="0" err="1">
                          <a:effectLst/>
                        </a:rPr>
                        <a:t>tanh</a:t>
                      </a:r>
                      <a:r>
                        <a:rPr lang="zh-CN" sz="1600" kern="100" dirty="0">
                          <a:effectLst/>
                        </a:rPr>
                        <a:t>作为激活函数</a:t>
                      </a:r>
                    </a:p>
                    <a:p>
                      <a:pPr algn="just">
                        <a:spcAft>
                          <a:spcPts val="0"/>
                        </a:spcAft>
                      </a:pPr>
                      <a:r>
                        <a:rPr lang="en-US" sz="1600" kern="100" dirty="0" err="1">
                          <a:effectLst/>
                        </a:rPr>
                        <a:t>model.add</a:t>
                      </a:r>
                      <a:r>
                        <a:rPr lang="en-US" sz="1600" kern="100" dirty="0">
                          <a:effectLst/>
                        </a:rPr>
                        <a:t>(Dropout(0.5)) #</a:t>
                      </a:r>
                      <a:r>
                        <a:rPr lang="zh-CN" sz="1600" kern="100" dirty="0">
                          <a:effectLst/>
                        </a:rPr>
                        <a:t>使用</a:t>
                      </a:r>
                      <a:r>
                        <a:rPr lang="en-US" sz="1600" kern="100" dirty="0">
                          <a:effectLst/>
                        </a:rPr>
                        <a:t>Dropout</a:t>
                      </a:r>
                      <a:r>
                        <a:rPr lang="zh-CN" sz="1600" kern="100" dirty="0">
                          <a:effectLst/>
                        </a:rPr>
                        <a:t>防止过拟合</a:t>
                      </a:r>
                    </a:p>
                    <a:p>
                      <a:pPr algn="just">
                        <a:spcAft>
                          <a:spcPts val="0"/>
                        </a:spcAft>
                      </a:pPr>
                      <a:r>
                        <a:rPr lang="en-US" sz="1600" kern="100" dirty="0" err="1">
                          <a:effectLst/>
                        </a:rPr>
                        <a:t>model.add</a:t>
                      </a:r>
                      <a:r>
                        <a:rPr lang="en-US" sz="1600" kern="100" dirty="0">
                          <a:effectLst/>
                        </a:rPr>
                        <a:t>(Dense(64, 1)) #</a:t>
                      </a:r>
                      <a:r>
                        <a:rPr lang="zh-CN" sz="1600" kern="100" dirty="0">
                          <a:effectLst/>
                        </a:rPr>
                        <a:t>添加第二隐藏层（</a:t>
                      </a:r>
                      <a:r>
                        <a:rPr lang="en-US" sz="1600" kern="100" dirty="0">
                          <a:effectLst/>
                        </a:rPr>
                        <a:t>64</a:t>
                      </a:r>
                      <a:r>
                        <a:rPr lang="zh-CN" sz="1600" kern="100" dirty="0">
                          <a:effectLst/>
                        </a:rPr>
                        <a:t>节点）、输出层（</a:t>
                      </a:r>
                      <a:r>
                        <a:rPr lang="en-US" sz="1600" kern="100" dirty="0">
                          <a:effectLst/>
                        </a:rPr>
                        <a:t>1</a:t>
                      </a:r>
                      <a:r>
                        <a:rPr lang="zh-CN" sz="1600" kern="100" dirty="0">
                          <a:effectLst/>
                        </a:rPr>
                        <a:t>节点）的连接</a:t>
                      </a:r>
                    </a:p>
                    <a:p>
                      <a:pPr algn="just">
                        <a:spcAft>
                          <a:spcPts val="0"/>
                        </a:spcAft>
                      </a:pPr>
                      <a:r>
                        <a:rPr lang="en-US" sz="1600" kern="100" dirty="0" err="1">
                          <a:effectLst/>
                        </a:rPr>
                        <a:t>model.add</a:t>
                      </a:r>
                      <a:r>
                        <a:rPr lang="en-US" sz="1600" kern="100" dirty="0">
                          <a:effectLst/>
                        </a:rPr>
                        <a:t>(Activation('sigmoid')) #</a:t>
                      </a:r>
                      <a:r>
                        <a:rPr lang="zh-CN" sz="1600" kern="100" dirty="0">
                          <a:effectLst/>
                        </a:rPr>
                        <a:t>输出层用</a:t>
                      </a:r>
                      <a:r>
                        <a:rPr lang="en-US" sz="1600" kern="100" dirty="0">
                          <a:effectLst/>
                        </a:rPr>
                        <a:t>sigmoid</a:t>
                      </a:r>
                      <a:r>
                        <a:rPr lang="zh-CN" sz="1600" kern="100" dirty="0">
                          <a:effectLst/>
                        </a:rPr>
                        <a:t>作为激活函数</a:t>
                      </a:r>
                    </a:p>
                    <a:p>
                      <a:pPr algn="just">
                        <a:spcAft>
                          <a:spcPts val="0"/>
                        </a:spcAft>
                      </a:pPr>
                      <a:r>
                        <a:rPr lang="en-US" sz="1600" kern="100" dirty="0">
                          <a:effectLst/>
                        </a:rPr>
                        <a:t> </a:t>
                      </a:r>
                      <a:endParaRPr lang="zh-CN" sz="1600" kern="100" dirty="0">
                        <a:effectLst/>
                      </a:endParaRPr>
                    </a:p>
                    <a:p>
                      <a:pPr algn="just">
                        <a:spcAft>
                          <a:spcPts val="0"/>
                        </a:spcAft>
                      </a:pPr>
                      <a:r>
                        <a:rPr lang="en-US" sz="1600" kern="100" dirty="0" err="1">
                          <a:effectLst/>
                        </a:rPr>
                        <a:t>sgd</a:t>
                      </a:r>
                      <a:r>
                        <a:rPr lang="en-US" sz="1600" kern="100" dirty="0">
                          <a:effectLst/>
                        </a:rPr>
                        <a:t> = SGD(</a:t>
                      </a:r>
                      <a:r>
                        <a:rPr lang="en-US" sz="1600" kern="100" dirty="0" err="1">
                          <a:effectLst/>
                        </a:rPr>
                        <a:t>lr</a:t>
                      </a:r>
                      <a:r>
                        <a:rPr lang="en-US" sz="1600" kern="100" dirty="0">
                          <a:effectLst/>
                        </a:rPr>
                        <a:t>=0.1, decay=1e-6, momentum=0.9, </a:t>
                      </a:r>
                      <a:r>
                        <a:rPr lang="en-US" sz="1600" kern="100" dirty="0" err="1">
                          <a:effectLst/>
                        </a:rPr>
                        <a:t>nesterov</a:t>
                      </a:r>
                      <a:r>
                        <a:rPr lang="en-US" sz="1600" kern="100" dirty="0">
                          <a:effectLst/>
                        </a:rPr>
                        <a:t>=True) #</a:t>
                      </a:r>
                      <a:r>
                        <a:rPr lang="zh-CN" sz="1600" kern="100" dirty="0">
                          <a:effectLst/>
                        </a:rPr>
                        <a:t>定义求解算法</a:t>
                      </a:r>
                    </a:p>
                    <a:p>
                      <a:pPr algn="just">
                        <a:spcAft>
                          <a:spcPts val="0"/>
                        </a:spcAft>
                      </a:pPr>
                      <a:r>
                        <a:rPr lang="en-US" sz="1600" kern="100" dirty="0" err="1">
                          <a:effectLst/>
                        </a:rPr>
                        <a:t>model.compile</a:t>
                      </a:r>
                      <a:r>
                        <a:rPr lang="en-US" sz="1600" kern="100" dirty="0">
                          <a:effectLst/>
                        </a:rPr>
                        <a:t>(loss='</a:t>
                      </a:r>
                      <a:r>
                        <a:rPr lang="en-US" sz="1600" kern="100" dirty="0" err="1">
                          <a:effectLst/>
                        </a:rPr>
                        <a:t>mean_squared_error</a:t>
                      </a:r>
                      <a:r>
                        <a:rPr lang="en-US" sz="1600" kern="100" dirty="0">
                          <a:effectLst/>
                        </a:rPr>
                        <a:t>', optimizer=</a:t>
                      </a:r>
                      <a:r>
                        <a:rPr lang="en-US" sz="1600" kern="100" dirty="0" err="1">
                          <a:effectLst/>
                        </a:rPr>
                        <a:t>sgd</a:t>
                      </a:r>
                      <a:r>
                        <a:rPr lang="en-US" sz="1600" kern="100" dirty="0">
                          <a:effectLst/>
                        </a:rPr>
                        <a:t>) #</a:t>
                      </a:r>
                      <a:r>
                        <a:rPr lang="zh-CN" sz="1600" kern="100" dirty="0">
                          <a:effectLst/>
                        </a:rPr>
                        <a:t>编译生成模型，损失函数为平均误差平方和</a:t>
                      </a:r>
                    </a:p>
                    <a:p>
                      <a:pPr algn="just">
                        <a:spcAft>
                          <a:spcPts val="0"/>
                        </a:spcAft>
                      </a:pPr>
                      <a:r>
                        <a:rPr lang="en-US" sz="1600" kern="100" dirty="0">
                          <a:effectLst/>
                        </a:rPr>
                        <a:t> </a:t>
                      </a:r>
                      <a:endParaRPr lang="zh-CN" sz="1600" kern="100" dirty="0">
                        <a:effectLst/>
                      </a:endParaRPr>
                    </a:p>
                    <a:p>
                      <a:pPr algn="just">
                        <a:spcAft>
                          <a:spcPts val="0"/>
                        </a:spcAft>
                      </a:pPr>
                      <a:r>
                        <a:rPr lang="en-US" sz="1600" kern="100" dirty="0" err="1">
                          <a:effectLst/>
                        </a:rPr>
                        <a:t>model.fit</a:t>
                      </a:r>
                      <a:r>
                        <a:rPr lang="en-US" sz="1600" kern="100" dirty="0">
                          <a:effectLst/>
                        </a:rPr>
                        <a:t>(</a:t>
                      </a:r>
                      <a:r>
                        <a:rPr lang="en-US" sz="1600" kern="100" dirty="0" err="1">
                          <a:effectLst/>
                        </a:rPr>
                        <a:t>X_train</a:t>
                      </a:r>
                      <a:r>
                        <a:rPr lang="en-US" sz="1600" kern="100" dirty="0">
                          <a:effectLst/>
                        </a:rPr>
                        <a:t>, </a:t>
                      </a:r>
                      <a:r>
                        <a:rPr lang="en-US" sz="1600" kern="100" dirty="0" err="1">
                          <a:effectLst/>
                        </a:rPr>
                        <a:t>y_train</a:t>
                      </a:r>
                      <a:r>
                        <a:rPr lang="en-US" sz="1600" kern="100" dirty="0">
                          <a:effectLst/>
                        </a:rPr>
                        <a:t>, </a:t>
                      </a:r>
                      <a:r>
                        <a:rPr lang="en-US" sz="1600" kern="100" dirty="0" err="1">
                          <a:effectLst/>
                        </a:rPr>
                        <a:t>nb_epoch</a:t>
                      </a:r>
                      <a:r>
                        <a:rPr lang="en-US" sz="1600" kern="100" dirty="0">
                          <a:effectLst/>
                        </a:rPr>
                        <a:t>=20, </a:t>
                      </a:r>
                      <a:r>
                        <a:rPr lang="en-US" sz="1600" kern="100" dirty="0" err="1">
                          <a:effectLst/>
                        </a:rPr>
                        <a:t>batch_size</a:t>
                      </a:r>
                      <a:r>
                        <a:rPr lang="en-US" sz="1600" kern="100" dirty="0">
                          <a:effectLst/>
                        </a:rPr>
                        <a:t>=16) #</a:t>
                      </a:r>
                      <a:r>
                        <a:rPr lang="zh-CN" sz="1600" kern="100" dirty="0">
                          <a:effectLst/>
                        </a:rPr>
                        <a:t>训练模型</a:t>
                      </a:r>
                    </a:p>
                    <a:p>
                      <a:pPr algn="just">
                        <a:spcAft>
                          <a:spcPts val="0"/>
                        </a:spcAft>
                      </a:pPr>
                      <a:r>
                        <a:rPr lang="en-US" sz="1600" kern="100" dirty="0">
                          <a:effectLst/>
                        </a:rPr>
                        <a:t>score = </a:t>
                      </a:r>
                      <a:r>
                        <a:rPr lang="en-US" sz="1600" kern="100" dirty="0" err="1">
                          <a:effectLst/>
                        </a:rPr>
                        <a:t>model.evaluate</a:t>
                      </a:r>
                      <a:r>
                        <a:rPr lang="en-US" sz="1600" kern="100" dirty="0">
                          <a:effectLst/>
                        </a:rPr>
                        <a:t>(</a:t>
                      </a:r>
                      <a:r>
                        <a:rPr lang="en-US" sz="1600" kern="100" dirty="0" err="1">
                          <a:effectLst/>
                        </a:rPr>
                        <a:t>X_test</a:t>
                      </a:r>
                      <a:r>
                        <a:rPr lang="en-US" sz="1600" kern="100" dirty="0">
                          <a:effectLst/>
                        </a:rPr>
                        <a:t>, </a:t>
                      </a:r>
                      <a:r>
                        <a:rPr lang="en-US" sz="1600" kern="100" dirty="0" err="1">
                          <a:effectLst/>
                        </a:rPr>
                        <a:t>y_test</a:t>
                      </a:r>
                      <a:r>
                        <a:rPr lang="en-US" sz="1600" kern="100" dirty="0">
                          <a:effectLst/>
                        </a:rPr>
                        <a:t>, </a:t>
                      </a:r>
                      <a:r>
                        <a:rPr lang="en-US" sz="1600" kern="100" dirty="0" err="1">
                          <a:effectLst/>
                        </a:rPr>
                        <a:t>batch_size</a:t>
                      </a:r>
                      <a:r>
                        <a:rPr lang="en-US" sz="1600" kern="100" dirty="0">
                          <a:effectLst/>
                        </a:rPr>
                        <a:t>=16) #</a:t>
                      </a:r>
                      <a:r>
                        <a:rPr lang="zh-CN" sz="1600" kern="100" dirty="0">
                          <a:effectLst/>
                        </a:rPr>
                        <a:t>测试模型</a:t>
                      </a:r>
                      <a:endParaRPr lang="zh-CN" sz="1600" kern="100" dirty="0">
                        <a:effectLst/>
                        <a:latin typeface="Calibri" panose="020F0502020204030204"/>
                        <a:ea typeface="宋体" panose="02010600030101010101" pitchFamily="2" charset="-122"/>
                        <a:cs typeface="Times New Roman" panose="02020603050405020304"/>
                      </a:endParaRPr>
                    </a:p>
                  </a:txBody>
                  <a:tcPr marL="91439" marR="91439" marT="0" marB="0"/>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p:nvPr/>
        </p:nvSpPr>
        <p:spPr>
          <a:xfrm>
            <a:off x="0" y="120650"/>
            <a:ext cx="184150" cy="368300"/>
          </a:xfrm>
          <a:prstGeom prst="rect">
            <a:avLst/>
          </a:prstGeom>
          <a:noFill/>
          <a:ln w="9525">
            <a:noFill/>
          </a:ln>
        </p:spPr>
        <p:txBody>
          <a:bodyPr wrap="none" anchor="ctr" anchorCtr="0">
            <a:spAutoFit/>
          </a:bodyPr>
          <a:lstStyle/>
          <a:p>
            <a:pPr eaLnBrk="1" hangingPunct="1"/>
            <a:endParaRPr lang="zh-CN" altLang="en-US" dirty="0">
              <a:latin typeface="Calibri" panose="020F0502020204030204" pitchFamily="34" charset="0"/>
            </a:endParaRPr>
          </a:p>
        </p:txBody>
      </p:sp>
      <p:sp>
        <p:nvSpPr>
          <p:cNvPr id="67587"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数据分析工具</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6628" name="Text Box 6"/>
          <p:cNvSpPr txBox="1"/>
          <p:nvPr/>
        </p:nvSpPr>
        <p:spPr>
          <a:xfrm>
            <a:off x="381000" y="1012825"/>
            <a:ext cx="11239500" cy="4197350"/>
          </a:xfrm>
          <a:prstGeom prst="rect">
            <a:avLst/>
          </a:prstGeom>
          <a:noFill/>
          <a:ln w="9525">
            <a:noFill/>
          </a:ln>
        </p:spPr>
        <p:txBody>
          <a:bodyPr lIns="0" tIns="0" rIns="0" bIns="0">
            <a:spAutoFit/>
          </a:bodyPr>
          <a:lstStyle/>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Gensim</a:t>
            </a:r>
          </a:p>
          <a:p>
            <a:pPr marL="457200" indent="-457200">
              <a:lnSpc>
                <a:spcPct val="150000"/>
              </a:lnSpc>
              <a:spcBef>
                <a:spcPct val="20000"/>
              </a:spcBef>
              <a:buClr>
                <a:srgbClr val="0000FF"/>
              </a:buClr>
              <a:buFont typeface="Wingdings" panose="05000000000000000000" pitchFamily="2" charset="2"/>
              <a:buChar char="l"/>
            </a:pPr>
            <a:r>
              <a:rPr lang="en-US" altLang="zh-CN" sz="2200" dirty="0">
                <a:solidFill>
                  <a:srgbClr val="000000"/>
                </a:solidFill>
                <a:latin typeface="微软雅黑" panose="020B0503020204020204" pitchFamily="34" charset="-122"/>
                <a:ea typeface="微软雅黑" panose="020B0503020204020204" pitchFamily="34" charset="-122"/>
              </a:rPr>
              <a:t>Gensim</a:t>
            </a:r>
            <a:r>
              <a:rPr lang="zh-CN" altLang="en-US" sz="2200" dirty="0">
                <a:solidFill>
                  <a:srgbClr val="000000"/>
                </a:solidFill>
                <a:latin typeface="微软雅黑" panose="020B0503020204020204" pitchFamily="34" charset="-122"/>
                <a:ea typeface="微软雅黑" panose="020B0503020204020204" pitchFamily="34" charset="-122"/>
              </a:rPr>
              <a:t>是用来处理语言方面的任务，如文本相似度计算、</a:t>
            </a:r>
            <a:r>
              <a:rPr lang="en-US" altLang="zh-CN" sz="2200" dirty="0">
                <a:solidFill>
                  <a:srgbClr val="000000"/>
                </a:solidFill>
                <a:latin typeface="微软雅黑" panose="020B0503020204020204" pitchFamily="34" charset="-122"/>
                <a:ea typeface="微软雅黑" panose="020B0503020204020204" pitchFamily="34" charset="-122"/>
              </a:rPr>
              <a:t>LDA</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Word2Vec</a:t>
            </a:r>
            <a:r>
              <a:rPr lang="zh-CN" altLang="en-US" sz="2200" dirty="0">
                <a:solidFill>
                  <a:srgbClr val="000000"/>
                </a:solidFill>
                <a:latin typeface="微软雅黑" panose="020B0503020204020204" pitchFamily="34" charset="-122"/>
                <a:ea typeface="微软雅黑" panose="020B0503020204020204" pitchFamily="34" charset="-122"/>
              </a:rPr>
              <a:t>等，这些领域的任务往往需要比较多的背景知识。</a:t>
            </a:r>
            <a:endParaRPr lang="en-US" altLang="zh-CN" sz="2200"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ct val="20000"/>
              </a:spcBef>
              <a:buClr>
                <a:srgbClr val="0000FF"/>
              </a:buClr>
              <a:buFont typeface="Wingdings" panose="05000000000000000000" pitchFamily="2" charset="2"/>
              <a:buChar char="l"/>
            </a:pPr>
            <a:r>
              <a:rPr lang="zh-CN" altLang="en-US" sz="2200" dirty="0">
                <a:solidFill>
                  <a:srgbClr val="000000"/>
                </a:solidFill>
                <a:latin typeface="微软雅黑" panose="020B0503020204020204" pitchFamily="34" charset="-122"/>
                <a:ea typeface="微软雅黑" panose="020B0503020204020204" pitchFamily="34" charset="-122"/>
              </a:rPr>
              <a:t>需要一提的是，</a:t>
            </a:r>
            <a:r>
              <a:rPr lang="en-US" altLang="zh-CN" sz="2200" dirty="0">
                <a:solidFill>
                  <a:srgbClr val="000000"/>
                </a:solidFill>
                <a:latin typeface="微软雅黑" panose="020B0503020204020204" pitchFamily="34" charset="-122"/>
                <a:ea typeface="微软雅黑" panose="020B0503020204020204" pitchFamily="34" charset="-122"/>
              </a:rPr>
              <a:t>Gensim</a:t>
            </a:r>
            <a:r>
              <a:rPr lang="zh-CN" altLang="en-US" sz="2200" dirty="0">
                <a:solidFill>
                  <a:srgbClr val="000000"/>
                </a:solidFill>
                <a:latin typeface="微软雅黑" panose="020B0503020204020204" pitchFamily="34" charset="-122"/>
                <a:ea typeface="微软雅黑" panose="020B0503020204020204" pitchFamily="34" charset="-122"/>
              </a:rPr>
              <a:t>把</a:t>
            </a:r>
            <a:r>
              <a:rPr lang="en-US" altLang="zh-CN" sz="2200" dirty="0">
                <a:solidFill>
                  <a:srgbClr val="000000"/>
                </a:solidFill>
                <a:latin typeface="微软雅黑" panose="020B0503020204020204" pitchFamily="34" charset="-122"/>
                <a:ea typeface="微软雅黑" panose="020B0503020204020204" pitchFamily="34" charset="-122"/>
              </a:rPr>
              <a:t>Google</a:t>
            </a:r>
            <a:r>
              <a:rPr lang="zh-CN" altLang="en-US" sz="2200" dirty="0">
                <a:solidFill>
                  <a:srgbClr val="000000"/>
                </a:solidFill>
                <a:latin typeface="微软雅黑" panose="020B0503020204020204" pitchFamily="34" charset="-122"/>
                <a:ea typeface="微软雅黑" panose="020B0503020204020204" pitchFamily="34" charset="-122"/>
              </a:rPr>
              <a:t>在</a:t>
            </a:r>
            <a:r>
              <a:rPr lang="en-US" altLang="zh-CN" sz="2200" dirty="0">
                <a:solidFill>
                  <a:srgbClr val="000000"/>
                </a:solidFill>
                <a:latin typeface="微软雅黑" panose="020B0503020204020204" pitchFamily="34" charset="-122"/>
                <a:ea typeface="微软雅黑" panose="020B0503020204020204" pitchFamily="34" charset="-122"/>
              </a:rPr>
              <a:t>2013</a:t>
            </a:r>
            <a:r>
              <a:rPr lang="zh-CN" altLang="en-US" sz="2200" dirty="0">
                <a:solidFill>
                  <a:srgbClr val="000000"/>
                </a:solidFill>
                <a:latin typeface="微软雅黑" panose="020B0503020204020204" pitchFamily="34" charset="-122"/>
                <a:ea typeface="微软雅黑" panose="020B0503020204020204" pitchFamily="34" charset="-122"/>
              </a:rPr>
              <a:t>年开源的著名的词向量构造工具</a:t>
            </a:r>
            <a:r>
              <a:rPr lang="en-US" altLang="zh-CN" sz="2200" dirty="0">
                <a:solidFill>
                  <a:srgbClr val="000000"/>
                </a:solidFill>
                <a:latin typeface="微软雅黑" panose="020B0503020204020204" pitchFamily="34" charset="-122"/>
                <a:ea typeface="微软雅黑" panose="020B0503020204020204" pitchFamily="34" charset="-122"/>
              </a:rPr>
              <a:t>Word2Vec</a:t>
            </a:r>
            <a:r>
              <a:rPr lang="zh-CN" altLang="en-US" sz="2200" dirty="0">
                <a:solidFill>
                  <a:srgbClr val="000000"/>
                </a:solidFill>
                <a:latin typeface="微软雅黑" panose="020B0503020204020204" pitchFamily="34" charset="-122"/>
                <a:ea typeface="微软雅黑" panose="020B0503020204020204" pitchFamily="34" charset="-122"/>
              </a:rPr>
              <a:t>编译好了，作为它的子库，因此需要用到</a:t>
            </a:r>
            <a:r>
              <a:rPr lang="en-US" altLang="zh-CN" sz="2200" dirty="0">
                <a:solidFill>
                  <a:srgbClr val="000000"/>
                </a:solidFill>
                <a:latin typeface="微软雅黑" panose="020B0503020204020204" pitchFamily="34" charset="-122"/>
                <a:ea typeface="微软雅黑" panose="020B0503020204020204" pitchFamily="34" charset="-122"/>
              </a:rPr>
              <a:t>Word2Vec</a:t>
            </a:r>
            <a:r>
              <a:rPr lang="zh-CN" altLang="en-US" sz="2200" dirty="0">
                <a:solidFill>
                  <a:srgbClr val="000000"/>
                </a:solidFill>
                <a:latin typeface="微软雅黑" panose="020B0503020204020204" pitchFamily="34" charset="-122"/>
                <a:ea typeface="微软雅黑" panose="020B0503020204020204" pitchFamily="34" charset="-122"/>
              </a:rPr>
              <a:t>的读者也可以直接用</a:t>
            </a:r>
            <a:r>
              <a:rPr lang="en-US" altLang="zh-CN" sz="2200" dirty="0">
                <a:solidFill>
                  <a:srgbClr val="000000"/>
                </a:solidFill>
                <a:latin typeface="微软雅黑" panose="020B0503020204020204" pitchFamily="34" charset="-122"/>
                <a:ea typeface="微软雅黑" panose="020B0503020204020204" pitchFamily="34" charset="-122"/>
              </a:rPr>
              <a:t>Gensim</a:t>
            </a:r>
            <a:r>
              <a:rPr lang="zh-CN" altLang="en-US" sz="2200" dirty="0">
                <a:solidFill>
                  <a:srgbClr val="000000"/>
                </a:solidFill>
                <a:latin typeface="微软雅黑" panose="020B0503020204020204" pitchFamily="34" charset="-122"/>
                <a:ea typeface="微软雅黑" panose="020B0503020204020204" pitchFamily="34" charset="-122"/>
              </a:rPr>
              <a:t>而无需自行编译了。据说</a:t>
            </a:r>
            <a:r>
              <a:rPr lang="en-US" altLang="zh-CN" sz="2200" dirty="0">
                <a:solidFill>
                  <a:srgbClr val="000000"/>
                </a:solidFill>
                <a:latin typeface="微软雅黑" panose="020B0503020204020204" pitchFamily="34" charset="-122"/>
                <a:ea typeface="微软雅黑" panose="020B0503020204020204" pitchFamily="34" charset="-122"/>
              </a:rPr>
              <a:t>Gensim</a:t>
            </a:r>
            <a:r>
              <a:rPr lang="zh-CN" altLang="en-US" sz="2200" dirty="0">
                <a:solidFill>
                  <a:srgbClr val="000000"/>
                </a:solidFill>
                <a:latin typeface="微软雅黑" panose="020B0503020204020204" pitchFamily="34" charset="-122"/>
                <a:ea typeface="微软雅黑" panose="020B0503020204020204" pitchFamily="34" charset="-122"/>
              </a:rPr>
              <a:t>的作者对</a:t>
            </a:r>
            <a:r>
              <a:rPr lang="en-US" altLang="zh-CN" sz="2200" dirty="0">
                <a:solidFill>
                  <a:srgbClr val="000000"/>
                </a:solidFill>
                <a:latin typeface="微软雅黑" panose="020B0503020204020204" pitchFamily="34" charset="-122"/>
                <a:ea typeface="微软雅黑" panose="020B0503020204020204" pitchFamily="34" charset="-122"/>
              </a:rPr>
              <a:t>Word2Vec</a:t>
            </a:r>
            <a:r>
              <a:rPr lang="zh-CN" altLang="en-US" sz="2200" dirty="0">
                <a:solidFill>
                  <a:srgbClr val="000000"/>
                </a:solidFill>
                <a:latin typeface="微软雅黑" panose="020B0503020204020204" pitchFamily="34" charset="-122"/>
                <a:ea typeface="微软雅黑" panose="020B0503020204020204" pitchFamily="34" charset="-122"/>
              </a:rPr>
              <a:t>的代码进行了优化，所以它在</a:t>
            </a:r>
            <a:r>
              <a:rPr lang="en-US" altLang="zh-CN" sz="2200" dirty="0">
                <a:solidFill>
                  <a:srgbClr val="000000"/>
                </a:solidFill>
                <a:latin typeface="微软雅黑" panose="020B0503020204020204" pitchFamily="34" charset="-122"/>
                <a:ea typeface="微软雅黑" panose="020B0503020204020204" pitchFamily="34" charset="-122"/>
              </a:rPr>
              <a:t>Gensim</a:t>
            </a:r>
            <a:r>
              <a:rPr lang="zh-CN" altLang="en-US" sz="2200" dirty="0">
                <a:solidFill>
                  <a:srgbClr val="000000"/>
                </a:solidFill>
                <a:latin typeface="微软雅黑" panose="020B0503020204020204" pitchFamily="34" charset="-122"/>
                <a:ea typeface="微软雅黑" panose="020B0503020204020204" pitchFamily="34" charset="-122"/>
              </a:rPr>
              <a:t>下的表现据说比原生的</a:t>
            </a:r>
            <a:r>
              <a:rPr lang="en-US" altLang="zh-CN" sz="2200" dirty="0">
                <a:solidFill>
                  <a:srgbClr val="000000"/>
                </a:solidFill>
                <a:latin typeface="微软雅黑" panose="020B0503020204020204" pitchFamily="34" charset="-122"/>
                <a:ea typeface="微软雅黑" panose="020B0503020204020204" pitchFamily="34" charset="-122"/>
              </a:rPr>
              <a:t>Word2Vec</a:t>
            </a:r>
            <a:r>
              <a:rPr lang="zh-CN" altLang="en-US" sz="2200" dirty="0">
                <a:solidFill>
                  <a:srgbClr val="000000"/>
                </a:solidFill>
                <a:latin typeface="微软雅黑" panose="020B0503020204020204" pitchFamily="34" charset="-122"/>
                <a:ea typeface="微软雅黑" panose="020B0503020204020204" pitchFamily="34" charset="-122"/>
              </a:rPr>
              <a:t>还要快。（为了实现加速，需要准备</a:t>
            </a:r>
            <a:r>
              <a:rPr lang="en-US" altLang="zh-CN" sz="2200" dirty="0">
                <a:solidFill>
                  <a:srgbClr val="000000"/>
                </a:solidFill>
                <a:latin typeface="微软雅黑" panose="020B0503020204020204" pitchFamily="34" charset="-122"/>
                <a:ea typeface="微软雅黑" panose="020B0503020204020204" pitchFamily="34" charset="-122"/>
              </a:rPr>
              <a:t>C++</a:t>
            </a:r>
            <a:r>
              <a:rPr lang="zh-CN" altLang="en-US" sz="2200" dirty="0">
                <a:solidFill>
                  <a:srgbClr val="000000"/>
                </a:solidFill>
                <a:latin typeface="微软雅黑" panose="020B0503020204020204" pitchFamily="34" charset="-122"/>
                <a:ea typeface="微软雅黑" panose="020B0503020204020204" pitchFamily="34" charset="-122"/>
              </a:rPr>
              <a:t>编译器环境，因此，建议用到</a:t>
            </a:r>
            <a:r>
              <a:rPr lang="en-US" altLang="zh-CN" sz="2200" dirty="0">
                <a:solidFill>
                  <a:srgbClr val="000000"/>
                </a:solidFill>
                <a:latin typeface="微软雅黑" panose="020B0503020204020204" pitchFamily="34" charset="-122"/>
                <a:ea typeface="微软雅黑" panose="020B0503020204020204" pitchFamily="34" charset="-122"/>
              </a:rPr>
              <a:t>Gensim</a:t>
            </a:r>
            <a:r>
              <a:rPr lang="zh-CN" altLang="en-US" sz="2200" dirty="0">
                <a:solidFill>
                  <a:srgbClr val="000000"/>
                </a:solidFill>
                <a:latin typeface="微软雅黑" panose="020B0503020204020204" pitchFamily="34" charset="-122"/>
                <a:ea typeface="微软雅黑" panose="020B0503020204020204" pitchFamily="34" charset="-122"/>
              </a:rPr>
              <a:t>的</a:t>
            </a:r>
            <a:r>
              <a:rPr lang="en-US" altLang="zh-CN" sz="2200" dirty="0">
                <a:solidFill>
                  <a:srgbClr val="000000"/>
                </a:solidFill>
                <a:latin typeface="微软雅黑" panose="020B0503020204020204" pitchFamily="34" charset="-122"/>
                <a:ea typeface="微软雅黑" panose="020B0503020204020204" pitchFamily="34" charset="-122"/>
              </a:rPr>
              <a:t>Word2Vec</a:t>
            </a:r>
            <a:r>
              <a:rPr lang="zh-CN" altLang="en-US" sz="2200" dirty="0">
                <a:solidFill>
                  <a:srgbClr val="000000"/>
                </a:solidFill>
                <a:latin typeface="微软雅黑" panose="020B0503020204020204" pitchFamily="34" charset="-122"/>
                <a:ea typeface="微软雅黑" panose="020B0503020204020204" pitchFamily="34" charset="-122"/>
              </a:rPr>
              <a:t>的读者在</a:t>
            </a:r>
            <a:r>
              <a:rPr lang="en-US" altLang="zh-CN" sz="2200" dirty="0">
                <a:solidFill>
                  <a:srgbClr val="000000"/>
                </a:solidFill>
                <a:latin typeface="微软雅黑" panose="020B0503020204020204" pitchFamily="34" charset="-122"/>
                <a:ea typeface="微软雅黑" panose="020B0503020204020204" pitchFamily="34" charset="-122"/>
              </a:rPr>
              <a:t>Linux</a:t>
            </a:r>
            <a:r>
              <a:rPr lang="zh-CN" altLang="en-US" sz="2200" dirty="0">
                <a:solidFill>
                  <a:srgbClr val="000000"/>
                </a:solidFill>
                <a:latin typeface="微软雅黑" panose="020B0503020204020204" pitchFamily="34" charset="-122"/>
                <a:ea typeface="微软雅黑" panose="020B0503020204020204" pitchFamily="34" charset="-122"/>
              </a:rPr>
              <a:t>下环境运行。）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fade">
                                      <p:cBhvr>
                                        <p:cTn id="7" dur="1000"/>
                                        <p:tgtEl>
                                          <p:spTgt spid="26628">
                                            <p:txEl>
                                              <p:pRg st="1" end="1"/>
                                            </p:txEl>
                                          </p:spTgt>
                                        </p:tgtEl>
                                      </p:cBhvr>
                                    </p:animEffect>
                                    <p:anim calcmode="lin" valueType="num">
                                      <p:cBhvr>
                                        <p:cTn id="8" dur="10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pRg st="2" end="2"/>
                                            </p:txEl>
                                          </p:spTgt>
                                        </p:tgtEl>
                                        <p:attrNameLst>
                                          <p:attrName>style.visibility</p:attrName>
                                        </p:attrNameLst>
                                      </p:cBhvr>
                                      <p:to>
                                        <p:strVal val="visible"/>
                                      </p:to>
                                    </p:set>
                                    <p:animEffect transition="in" filter="fade">
                                      <p:cBhvr>
                                        <p:cTn id="14" dur="1000"/>
                                        <p:tgtEl>
                                          <p:spTgt spid="26628">
                                            <p:txEl>
                                              <p:pRg st="2" end="2"/>
                                            </p:txEl>
                                          </p:spTgt>
                                        </p:tgtEl>
                                      </p:cBhvr>
                                    </p:animEffect>
                                    <p:anim calcmode="lin" valueType="num">
                                      <p:cBhvr>
                                        <p:cTn id="15" dur="10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0927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使用入门</a:t>
            </a:r>
          </a:p>
        </p:txBody>
      </p:sp>
      <p:sp>
        <p:nvSpPr>
          <p:cNvPr id="6861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搭建</a:t>
            </a: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Python</a:t>
            </a: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开发平台</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数据分析工具</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小结</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4"/>
          <p:cNvSpPr/>
          <p:nvPr/>
        </p:nvSpPr>
        <p:spPr>
          <a:xfrm>
            <a:off x="431800" y="1052513"/>
            <a:ext cx="11233150" cy="4824412"/>
          </a:xfrm>
          <a:prstGeom prst="rect">
            <a:avLst/>
          </a:prstGeom>
          <a:noFill/>
          <a:ln w="9525">
            <a:noFill/>
          </a:ln>
        </p:spPr>
        <p:txBody>
          <a:bodyPr/>
          <a:lstStyle/>
          <a:p>
            <a:pPr marL="342900" indent="-342900">
              <a:lnSpc>
                <a:spcPct val="150000"/>
              </a:lnSpc>
              <a:spcBef>
                <a:spcPct val="20000"/>
              </a:spcBef>
              <a:buClr>
                <a:schemeClr val="hlink"/>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本章主要对</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进行简单介绍，包括软件安装、使用入门及相关注意事项和</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数据分析及挖掘相关工具箱。由于</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包含有多个领域的扩展库，而且扩展库的功能也相当丰富，本章只介绍了与数据分析及数据挖掘相关的一小部分，包括高维数组、数值计算、可视化、机器学习、神经网络和语言模型等。这些扩展库里面包含的函数在后续章节中会进行实例分析，通过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平台上完成实际案例来掌握数据分析和数据挖掘的原理，培养读者应用数据分析和挖掘技术解决实际问题的能力。</a:t>
            </a:r>
          </a:p>
        </p:txBody>
      </p:sp>
      <p:sp>
        <p:nvSpPr>
          <p:cNvPr id="69635"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小结</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7"/>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ChangeArrowheads="1"/>
          </p:cNvSpPr>
          <p:nvPr/>
        </p:nvSpPr>
        <p:spPr bwMode="auto">
          <a:xfrm>
            <a:off x="1524000" y="-392112"/>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Rectangle 5">
            <a:extLst>
              <a:ext uri="{FF2B5EF4-FFF2-40B4-BE49-F238E27FC236}">
                <a16:creationId xmlns:a16="http://schemas.microsoft.com/office/drawing/2014/main" id="{71B37681-898A-49C8-A02F-3F59CE4C05F4}"/>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C3082CCB-C0CF-48D0-8EBC-BF4849D5CD94}"/>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简介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6387" name="Text Box 6"/>
          <p:cNvSpPr txBox="1"/>
          <p:nvPr/>
        </p:nvSpPr>
        <p:spPr>
          <a:xfrm>
            <a:off x="431800" y="952500"/>
            <a:ext cx="11239500" cy="55403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Ø"/>
            </a:pPr>
            <a:r>
              <a:rPr lang="zh-CN" altLang="en-US" sz="2400" dirty="0">
                <a:solidFill>
                  <a:srgbClr val="000000"/>
                </a:solidFill>
                <a:latin typeface="微软雅黑" panose="020B0503020204020204" pitchFamily="34" charset="-122"/>
                <a:ea typeface="微软雅黑" panose="020B0503020204020204" pitchFamily="34" charset="-122"/>
              </a:rPr>
              <a:t>编程语言的趋势图</a:t>
            </a:r>
            <a:endParaRPr lang="en-US" altLang="zh-CN" sz="2400" dirty="0">
              <a:solidFill>
                <a:srgbClr val="000000"/>
              </a:solidFill>
              <a:latin typeface="微软雅黑" panose="020B0503020204020204" pitchFamily="34" charset="-122"/>
              <a:ea typeface="微软雅黑" panose="020B0503020204020204" pitchFamily="34" charset="-122"/>
            </a:endParaRPr>
          </a:p>
        </p:txBody>
      </p:sp>
      <p:pic>
        <p:nvPicPr>
          <p:cNvPr id="109570" name="Picture 2" descr="python"/>
          <p:cNvPicPr>
            <a:picLocks noChangeAspect="1"/>
          </p:cNvPicPr>
          <p:nvPr/>
        </p:nvPicPr>
        <p:blipFill>
          <a:blip r:embed="rId3"/>
          <a:stretch>
            <a:fillRect/>
          </a:stretch>
        </p:blipFill>
        <p:spPr>
          <a:xfrm>
            <a:off x="1200150" y="1506538"/>
            <a:ext cx="9601200" cy="5019675"/>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randombar(horizontal)">
                                      <p:cBhvr>
                                        <p:cTn id="7" dur="500"/>
                                        <p:tgtEl>
                                          <p:spTgt spid="10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4"/>
          <p:cNvSpPr/>
          <p:nvPr/>
        </p:nvSpPr>
        <p:spPr>
          <a:xfrm>
            <a:off x="431800" y="1628775"/>
            <a:ext cx="11233150" cy="4392613"/>
          </a:xfrm>
          <a:prstGeom prst="rect">
            <a:avLst/>
          </a:prstGeom>
          <a:noFill/>
          <a:ln w="9525">
            <a:noFill/>
          </a:ln>
        </p:spPr>
        <p:txBody>
          <a:bodyPr/>
          <a:lstStyle/>
          <a:p>
            <a:pPr marL="457200" indent="-457200">
              <a:lnSpc>
                <a:spcPct val="150000"/>
              </a:lnSpc>
              <a:spcBef>
                <a:spcPct val="20000"/>
              </a:spcBef>
              <a:buClr>
                <a:schemeClr val="hlink"/>
              </a:buClr>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的官网：</a:t>
            </a:r>
            <a:r>
              <a:rPr lang="en-US" altLang="zh-CN" sz="2000" dirty="0">
                <a:latin typeface="微软雅黑" panose="020B0503020204020204" pitchFamily="34" charset="-122"/>
                <a:ea typeface="微软雅黑" panose="020B0503020204020204" pitchFamily="34" charset="-122"/>
              </a:rPr>
              <a:t>https://www.python.org/</a:t>
            </a:r>
          </a:p>
          <a:p>
            <a:pPr marL="457200" indent="-457200">
              <a:lnSpc>
                <a:spcPct val="150000"/>
              </a:lnSpc>
              <a:spcBef>
                <a:spcPct val="20000"/>
              </a:spcBef>
              <a:buClr>
                <a:schemeClr val="hlink"/>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本书使用</a:t>
            </a:r>
            <a:r>
              <a:rPr lang="en-US" altLang="zh-CN" sz="2000" dirty="0">
                <a:latin typeface="微软雅黑" panose="020B0503020204020204" pitchFamily="34" charset="-122"/>
                <a:ea typeface="微软雅黑" panose="020B0503020204020204" pitchFamily="34" charset="-122"/>
              </a:rPr>
              <a:t>Python 3.6</a:t>
            </a:r>
            <a:r>
              <a:rPr lang="zh-CN" altLang="en-US" sz="2000" dirty="0">
                <a:latin typeface="微软雅黑" panose="020B0503020204020204" pitchFamily="34" charset="-122"/>
                <a:ea typeface="微软雅黑" panose="020B0503020204020204" pitchFamily="34" charset="-122"/>
              </a:rPr>
              <a:t>版本，本书的代码尽可能地同时兼容</a:t>
            </a:r>
            <a:r>
              <a:rPr lang="en-US" altLang="zh-CN" sz="2000" dirty="0">
                <a:latin typeface="微软雅黑" panose="020B0503020204020204" pitchFamily="34" charset="-122"/>
                <a:ea typeface="微软雅黑" panose="020B0503020204020204" pitchFamily="34" charset="-122"/>
              </a:rPr>
              <a:t>2.x</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3.x</a:t>
            </a:r>
            <a:r>
              <a:rPr lang="zh-CN" altLang="en-US" sz="2000" dirty="0">
                <a:latin typeface="微软雅黑" panose="020B0503020204020204" pitchFamily="34" charset="-122"/>
                <a:ea typeface="微软雅黑" panose="020B0503020204020204" pitchFamily="34" charset="-122"/>
              </a:rPr>
              <a:t>，包括在各种第三方库也使用两个版本都兼容的扩展库。</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spcBef>
                <a:spcPct val="20000"/>
              </a:spcBef>
              <a:buClr>
                <a:schemeClr val="hlink"/>
              </a:buClr>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是跨平台的语言，因此脚本可以跨平台运行，然而不同的平台运行效率不一样，一般来说</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下的速度会比</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快，而且是对于数据分析和挖掘任务。此外，在</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下搭建</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环境相对来说容易一些，很多</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发行版自带了</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程序，并且在</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下更容易解决第三方库的依赖问题。当然，</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的操作门槛较高，入门的读者可以先在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熟悉，然后再考虑迁移到</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下。</a:t>
            </a:r>
          </a:p>
        </p:txBody>
      </p:sp>
      <p:sp>
        <p:nvSpPr>
          <p:cNvPr id="17411"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搭建</a:t>
            </a: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开发平台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7412" name="Text Box 6"/>
          <p:cNvSpPr txBox="1"/>
          <p:nvPr/>
        </p:nvSpPr>
        <p:spPr>
          <a:xfrm>
            <a:off x="438150" y="952500"/>
            <a:ext cx="11239500" cy="55403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Ø"/>
            </a:pPr>
            <a:r>
              <a:rPr lang="en-US" altLang="zh-CN" sz="2400" dirty="0">
                <a:solidFill>
                  <a:srgbClr val="000000"/>
                </a:solidFill>
                <a:latin typeface="微软雅黑" panose="020B0503020204020204" pitchFamily="34" charset="-122"/>
                <a:ea typeface="微软雅黑" panose="020B0503020204020204" pitchFamily="34" charset="-122"/>
              </a:rPr>
              <a:t>Python</a:t>
            </a:r>
            <a:r>
              <a:rPr lang="zh-CN" altLang="en-US" sz="2400" dirty="0">
                <a:solidFill>
                  <a:srgbClr val="000000"/>
                </a:solidFill>
                <a:latin typeface="微软雅黑" panose="020B0503020204020204" pitchFamily="34" charset="-122"/>
                <a:ea typeface="微软雅黑" panose="020B0503020204020204" pitchFamily="34" charset="-122"/>
              </a:rPr>
              <a:t>版本及操作系统选择</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67">
                                            <p:txEl>
                                              <p:pRg st="1" end="1"/>
                                            </p:txEl>
                                          </p:spTgt>
                                        </p:tgtEl>
                                        <p:attrNameLst>
                                          <p:attrName>style.visibility</p:attrName>
                                        </p:attrNameLst>
                                      </p:cBhvr>
                                      <p:to>
                                        <p:strVal val="visible"/>
                                      </p:to>
                                    </p:set>
                                    <p:animEffect transition="in" filter="fade">
                                      <p:cBhvr>
                                        <p:cTn id="14" dur="1000"/>
                                        <p:tgtEl>
                                          <p:spTgt spid="11267">
                                            <p:txEl>
                                              <p:pRg st="1" end="1"/>
                                            </p:txEl>
                                          </p:spTgt>
                                        </p:tgtEl>
                                      </p:cBhvr>
                                    </p:animEffect>
                                    <p:anim calcmode="lin" valueType="num">
                                      <p:cBhvr>
                                        <p:cTn id="15"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Effect transition="in" filter="fade">
                                      <p:cBhvr>
                                        <p:cTn id="21" dur="1000"/>
                                        <p:tgtEl>
                                          <p:spTgt spid="11267">
                                            <p:txEl>
                                              <p:pRg st="2" end="2"/>
                                            </p:txEl>
                                          </p:spTgt>
                                        </p:tgtEl>
                                      </p:cBhvr>
                                    </p:animEffect>
                                    <p:anim calcmode="lin" valueType="num">
                                      <p:cBhvr>
                                        <p:cTn id="22"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26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4"/>
          <p:cNvSpPr/>
          <p:nvPr/>
        </p:nvSpPr>
        <p:spPr>
          <a:xfrm>
            <a:off x="431800" y="1628775"/>
            <a:ext cx="11233150" cy="3960813"/>
          </a:xfrm>
          <a:prstGeom prst="rect">
            <a:avLst/>
          </a:prstGeom>
          <a:noFill/>
          <a:ln w="9525">
            <a:noFill/>
          </a:ln>
        </p:spPr>
        <p:txBody>
          <a:bodyPr/>
          <a:lstStyle/>
          <a:p>
            <a:pPr marL="457200" indent="-457200">
              <a:lnSpc>
                <a:spcPct val="150000"/>
              </a:lnSpc>
              <a:spcBef>
                <a:spcPct val="20000"/>
              </a:spcBef>
              <a:buClr>
                <a:schemeClr val="hlink"/>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下安装</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比较容易，直接到官方网站下载相应的</a:t>
            </a:r>
            <a:r>
              <a:rPr lang="en-US" altLang="zh-CN" sz="2000" dirty="0">
                <a:latin typeface="微软雅黑" panose="020B0503020204020204" pitchFamily="34" charset="-122"/>
                <a:ea typeface="微软雅黑" panose="020B0503020204020204" pitchFamily="34" charset="-122"/>
              </a:rPr>
              <a:t>msi</a:t>
            </a:r>
            <a:r>
              <a:rPr lang="zh-CN" altLang="en-US" sz="2000" dirty="0">
                <a:latin typeface="微软雅黑" panose="020B0503020204020204" pitchFamily="34" charset="-122"/>
                <a:ea typeface="微软雅黑" panose="020B0503020204020204" pitchFamily="34" charset="-122"/>
              </a:rPr>
              <a:t>安装包安装即可，和一般软件的安装无异，在此不赘述。安装包还分</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位和</a:t>
            </a:r>
            <a:r>
              <a:rPr lang="en-US" altLang="zh-CN" sz="2000" dirty="0">
                <a:latin typeface="微软雅黑" panose="020B0503020204020204" pitchFamily="34" charset="-122"/>
                <a:ea typeface="微软雅黑" panose="020B0503020204020204" pitchFamily="34" charset="-122"/>
              </a:rPr>
              <a:t>64</a:t>
            </a:r>
            <a:r>
              <a:rPr lang="zh-CN" altLang="en-US" sz="2000" dirty="0">
                <a:latin typeface="微软雅黑" panose="020B0503020204020204" pitchFamily="34" charset="-122"/>
                <a:ea typeface="微软雅黑" panose="020B0503020204020204" pitchFamily="34" charset="-122"/>
              </a:rPr>
              <a:t>位版本，请读者自行选择适合的版本。</a:t>
            </a:r>
            <a:endParaRPr lang="en-US" altLang="zh-CN" sz="2000" dirty="0">
              <a:latin typeface="微软雅黑" panose="020B0503020204020204" pitchFamily="34" charset="-122"/>
              <a:ea typeface="微软雅黑" panose="020B0503020204020204" pitchFamily="34" charset="-122"/>
            </a:endParaRPr>
          </a:p>
          <a:p>
            <a:pPr marL="457200" indent="-457200">
              <a:spcBef>
                <a:spcPct val="20000"/>
              </a:spcBef>
              <a:buClr>
                <a:schemeClr val="hlink"/>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大多数</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发行版，如</a:t>
            </a:r>
            <a:r>
              <a:rPr lang="en-US" altLang="zh-CN" sz="2000" dirty="0">
                <a:latin typeface="微软雅黑" panose="020B0503020204020204" pitchFamily="34" charset="-122"/>
                <a:ea typeface="微软雅黑" panose="020B0503020204020204" pitchFamily="34" charset="-122"/>
              </a:rPr>
              <a:t>CentOs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Debian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Ubuntu</a:t>
            </a:r>
            <a:r>
              <a:rPr lang="zh-CN" altLang="en-US" sz="2000" dirty="0">
                <a:latin typeface="微软雅黑" panose="020B0503020204020204" pitchFamily="34" charset="-122"/>
                <a:ea typeface="微软雅黑" panose="020B0503020204020204" pitchFamily="34" charset="-122"/>
              </a:rPr>
              <a:t>等，都已经自带了</a:t>
            </a:r>
            <a:r>
              <a:rPr lang="en-US" altLang="zh-CN" sz="2000" dirty="0">
                <a:latin typeface="微软雅黑" panose="020B0503020204020204" pitchFamily="34" charset="-122"/>
                <a:ea typeface="微软雅黑" panose="020B0503020204020204" pitchFamily="34" charset="-122"/>
              </a:rPr>
              <a:t>Python 2.x</a:t>
            </a:r>
            <a:r>
              <a:rPr lang="zh-CN" altLang="en-US" sz="2000" dirty="0">
                <a:latin typeface="微软雅黑" panose="020B0503020204020204" pitchFamily="34" charset="-122"/>
                <a:ea typeface="微软雅黑" panose="020B0503020204020204" pitchFamily="34" charset="-122"/>
              </a:rPr>
              <a:t>的主程序，但</a:t>
            </a:r>
            <a:r>
              <a:rPr lang="en-US" altLang="zh-CN" sz="2000" dirty="0">
                <a:latin typeface="微软雅黑" panose="020B0503020204020204" pitchFamily="34" charset="-122"/>
                <a:ea typeface="微软雅黑" panose="020B0503020204020204" pitchFamily="34" charset="-122"/>
              </a:rPr>
              <a:t>Python 3.x</a:t>
            </a:r>
            <a:r>
              <a:rPr lang="zh-CN" altLang="en-US" sz="2000" dirty="0">
                <a:latin typeface="微软雅黑" panose="020B0503020204020204" pitchFamily="34" charset="-122"/>
                <a:ea typeface="微软雅黑" panose="020B0503020204020204" pitchFamily="34" charset="-122"/>
              </a:rPr>
              <a:t>版本的主程序需要自行另外安装。</a:t>
            </a:r>
            <a:endParaRPr lang="en-US" altLang="zh-CN" sz="2000" dirty="0">
              <a:latin typeface="微软雅黑" panose="020B0503020204020204" pitchFamily="34" charset="-122"/>
              <a:ea typeface="微软雅黑" panose="020B0503020204020204" pitchFamily="34" charset="-122"/>
            </a:endParaRPr>
          </a:p>
          <a:p>
            <a:pPr marL="457200" indent="-457200">
              <a:spcBef>
                <a:spcPct val="20000"/>
              </a:spcBef>
              <a:buClr>
                <a:schemeClr val="hlink"/>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安装</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核心程序只是第一步，为了实现更丰富的科学计算功能，还需要安装一些第三方的扩展库，这对于一般的读者来说可能显得比较麻烦，尤其是在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下还可能出现各种错误。幸好，已经有人专门将科学计算所需要的模块都编译好，然后打包以发行版的形式供用户使用，</a:t>
            </a:r>
            <a:r>
              <a:rPr lang="en-US" altLang="zh-CN" sz="2000" dirty="0">
                <a:latin typeface="微软雅黑" panose="020B0503020204020204" pitchFamily="34" charset="-122"/>
                <a:ea typeface="微软雅黑" panose="020B0503020204020204" pitchFamily="34" charset="-122"/>
              </a:rPr>
              <a:t>Anaconda</a:t>
            </a:r>
            <a:r>
              <a:rPr lang="zh-CN" altLang="en-US" sz="2000" dirty="0">
                <a:latin typeface="微软雅黑" panose="020B0503020204020204" pitchFamily="34" charset="-122"/>
                <a:ea typeface="微软雅黑" panose="020B0503020204020204" pitchFamily="34" charset="-122"/>
              </a:rPr>
              <a:t>就是其中一个常用的科学计算发行版。</a:t>
            </a:r>
            <a:endParaRPr lang="en-US" altLang="zh-CN" sz="2000" dirty="0">
              <a:latin typeface="微软雅黑" panose="020B0503020204020204" pitchFamily="34" charset="-122"/>
              <a:ea typeface="微软雅黑" panose="020B0503020204020204" pitchFamily="34" charset="-122"/>
            </a:endParaRPr>
          </a:p>
        </p:txBody>
      </p:sp>
      <p:sp>
        <p:nvSpPr>
          <p:cNvPr id="18435"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搭建</a:t>
            </a: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开发平台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8436" name="Text Box 6"/>
          <p:cNvSpPr txBox="1"/>
          <p:nvPr/>
        </p:nvSpPr>
        <p:spPr>
          <a:xfrm>
            <a:off x="438150" y="952500"/>
            <a:ext cx="11239500" cy="55403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Ø"/>
            </a:pPr>
            <a:r>
              <a:rPr lang="en-US" altLang="zh-CN" sz="2400" dirty="0">
                <a:solidFill>
                  <a:srgbClr val="000000"/>
                </a:solidFill>
                <a:latin typeface="微软雅黑" panose="020B0503020204020204" pitchFamily="34" charset="-122"/>
                <a:ea typeface="微软雅黑" panose="020B0503020204020204" pitchFamily="34" charset="-122"/>
              </a:rPr>
              <a:t>Python</a:t>
            </a:r>
            <a:r>
              <a:rPr lang="zh-CN" altLang="en-US" sz="2400" dirty="0">
                <a:solidFill>
                  <a:srgbClr val="000000"/>
                </a:solidFill>
                <a:latin typeface="微软雅黑" panose="020B0503020204020204" pitchFamily="34" charset="-122"/>
                <a:ea typeface="微软雅黑" panose="020B0503020204020204" pitchFamily="34" charset="-122"/>
              </a:rPr>
              <a:t>的安装</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67">
                                            <p:txEl>
                                              <p:pRg st="1" end="1"/>
                                            </p:txEl>
                                          </p:spTgt>
                                        </p:tgtEl>
                                        <p:attrNameLst>
                                          <p:attrName>style.visibility</p:attrName>
                                        </p:attrNameLst>
                                      </p:cBhvr>
                                      <p:to>
                                        <p:strVal val="visible"/>
                                      </p:to>
                                    </p:set>
                                    <p:animEffect transition="in" filter="fade">
                                      <p:cBhvr>
                                        <p:cTn id="14" dur="1000"/>
                                        <p:tgtEl>
                                          <p:spTgt spid="11267">
                                            <p:txEl>
                                              <p:pRg st="1" end="1"/>
                                            </p:txEl>
                                          </p:spTgt>
                                        </p:tgtEl>
                                      </p:cBhvr>
                                    </p:animEffect>
                                    <p:anim calcmode="lin" valueType="num">
                                      <p:cBhvr>
                                        <p:cTn id="15"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Effect transition="in" filter="fade">
                                      <p:cBhvr>
                                        <p:cTn id="21" dur="1000"/>
                                        <p:tgtEl>
                                          <p:spTgt spid="11267">
                                            <p:txEl>
                                              <p:pRg st="2" end="2"/>
                                            </p:txEl>
                                          </p:spTgt>
                                        </p:tgtEl>
                                      </p:cBhvr>
                                    </p:animEffect>
                                    <p:anim calcmode="lin" valueType="num">
                                      <p:cBhvr>
                                        <p:cTn id="22"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26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4"/>
          <p:cNvSpPr/>
          <p:nvPr/>
        </p:nvSpPr>
        <p:spPr bwMode="auto">
          <a:xfrm>
            <a:off x="431800" y="1628775"/>
            <a:ext cx="11233150"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0" indent="-4572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Anaconda</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的特点：</a:t>
            </a:r>
          </a:p>
          <a:p>
            <a:pPr marL="0" marR="0" lvl="0" indent="0" algn="l" defTabSz="914400" rtl="0" eaLnBrk="0" fontAlgn="base" latinLnBrk="0" hangingPunct="0">
              <a:lnSpc>
                <a:spcPct val="15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1</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、包含了众多流行的科学、数学、工程、数据分析的</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Python</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包</a:t>
            </a:r>
          </a:p>
          <a:p>
            <a:pPr marL="0" marR="0" lvl="0" indent="0" algn="l" defTabSz="914400" rtl="0" eaLnBrk="0" fontAlgn="base" latinLnBrk="0" hangingPunct="0">
              <a:lnSpc>
                <a:spcPct val="15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2</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、完全开源和免费</a:t>
            </a:r>
          </a:p>
          <a:p>
            <a:pPr marL="0" marR="0" lvl="0" indent="0" algn="l" defTabSz="914400" rtl="0" eaLnBrk="0" fontAlgn="base" latinLnBrk="0" hangingPunct="0">
              <a:lnSpc>
                <a:spcPct val="15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3</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、额外的加速、优化是收费的，但对于学术用途可以申请免费的</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License</a:t>
            </a:r>
          </a:p>
          <a:p>
            <a:pPr marL="0" marR="0" lvl="0" indent="0" algn="l" defTabSz="914400" rtl="0" eaLnBrk="0" fontAlgn="base" latinLnBrk="0" hangingPunct="0">
              <a:lnSpc>
                <a:spcPct val="15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4</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、全平台支持：</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Linux</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Windows</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；支持</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Python 2.6</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2.7</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3.3</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3.4</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，可自由切换</a:t>
            </a:r>
          </a:p>
          <a:p>
            <a:pPr marL="457200" marR="0" lvl="0" indent="-4572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因此，推荐初级读者（尤其是</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Windows</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下的读者）安装此</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Python</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发行版。读者只需要到官方网站下载安装包安装：</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http://continuum.io/downloads</a:t>
            </a:r>
          </a:p>
        </p:txBody>
      </p:sp>
      <p:sp>
        <p:nvSpPr>
          <p:cNvPr id="1945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搭建</a:t>
            </a: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Python</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开发平台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9460" name="Text Box 6"/>
          <p:cNvSpPr txBox="1"/>
          <p:nvPr/>
        </p:nvSpPr>
        <p:spPr>
          <a:xfrm>
            <a:off x="438150" y="952500"/>
            <a:ext cx="11239500" cy="55403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Ø"/>
            </a:pPr>
            <a:r>
              <a:rPr lang="en-US" altLang="zh-CN" sz="2400" dirty="0">
                <a:solidFill>
                  <a:srgbClr val="000000"/>
                </a:solidFill>
                <a:latin typeface="微软雅黑" panose="020B0503020204020204" pitchFamily="34" charset="-122"/>
                <a:ea typeface="微软雅黑" panose="020B0503020204020204" pitchFamily="34" charset="-122"/>
              </a:rPr>
              <a:t>Python</a:t>
            </a:r>
            <a:r>
              <a:rPr lang="zh-CN" altLang="en-US" sz="2400" dirty="0">
                <a:solidFill>
                  <a:srgbClr val="000000"/>
                </a:solidFill>
                <a:latin typeface="微软雅黑" panose="020B0503020204020204" pitchFamily="34" charset="-122"/>
                <a:ea typeface="微软雅黑" panose="020B0503020204020204" pitchFamily="34" charset="-122"/>
              </a:rPr>
              <a:t>的安装</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67">
                                            <p:txEl>
                                              <p:pRg st="1" end="1"/>
                                            </p:txEl>
                                          </p:spTgt>
                                        </p:tgtEl>
                                        <p:attrNameLst>
                                          <p:attrName>style.visibility</p:attrName>
                                        </p:attrNameLst>
                                      </p:cBhvr>
                                      <p:to>
                                        <p:strVal val="visible"/>
                                      </p:to>
                                    </p:set>
                                    <p:animEffect transition="in" filter="fade">
                                      <p:cBhvr>
                                        <p:cTn id="14" dur="1000"/>
                                        <p:tgtEl>
                                          <p:spTgt spid="11267">
                                            <p:txEl>
                                              <p:pRg st="1" end="1"/>
                                            </p:txEl>
                                          </p:spTgt>
                                        </p:tgtEl>
                                      </p:cBhvr>
                                    </p:animEffect>
                                    <p:anim calcmode="lin" valueType="num">
                                      <p:cBhvr>
                                        <p:cTn id="15"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Effect transition="in" filter="fade">
                                      <p:cBhvr>
                                        <p:cTn id="21" dur="1000"/>
                                        <p:tgtEl>
                                          <p:spTgt spid="11267">
                                            <p:txEl>
                                              <p:pRg st="2" end="2"/>
                                            </p:txEl>
                                          </p:spTgt>
                                        </p:tgtEl>
                                      </p:cBhvr>
                                    </p:animEffect>
                                    <p:anim calcmode="lin" valueType="num">
                                      <p:cBhvr>
                                        <p:cTn id="22"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267">
                                            <p:txEl>
                                              <p:pRg st="3" end="3"/>
                                            </p:txEl>
                                          </p:spTgt>
                                        </p:tgtEl>
                                        <p:attrNameLst>
                                          <p:attrName>style.visibility</p:attrName>
                                        </p:attrNameLst>
                                      </p:cBhvr>
                                      <p:to>
                                        <p:strVal val="visible"/>
                                      </p:to>
                                    </p:set>
                                    <p:animEffect transition="in" filter="fade">
                                      <p:cBhvr>
                                        <p:cTn id="28" dur="1000"/>
                                        <p:tgtEl>
                                          <p:spTgt spid="11267">
                                            <p:txEl>
                                              <p:pRg st="3" end="3"/>
                                            </p:txEl>
                                          </p:spTgt>
                                        </p:tgtEl>
                                      </p:cBhvr>
                                    </p:animEffect>
                                    <p:anim calcmode="lin" valueType="num">
                                      <p:cBhvr>
                                        <p:cTn id="29"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2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267">
                                            <p:txEl>
                                              <p:pRg st="4" end="4"/>
                                            </p:txEl>
                                          </p:spTgt>
                                        </p:tgtEl>
                                        <p:attrNameLst>
                                          <p:attrName>style.visibility</p:attrName>
                                        </p:attrNameLst>
                                      </p:cBhvr>
                                      <p:to>
                                        <p:strVal val="visible"/>
                                      </p:to>
                                    </p:set>
                                    <p:animEffect transition="in" filter="fade">
                                      <p:cBhvr>
                                        <p:cTn id="35" dur="1000"/>
                                        <p:tgtEl>
                                          <p:spTgt spid="11267">
                                            <p:txEl>
                                              <p:pRg st="4" end="4"/>
                                            </p:txEl>
                                          </p:spTgt>
                                        </p:tgtEl>
                                      </p:cBhvr>
                                    </p:animEffect>
                                    <p:anim calcmode="lin" valueType="num">
                                      <p:cBhvr>
                                        <p:cTn id="36" dur="10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2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267">
                                            <p:txEl>
                                              <p:pRg st="5" end="5"/>
                                            </p:txEl>
                                          </p:spTgt>
                                        </p:tgtEl>
                                        <p:attrNameLst>
                                          <p:attrName>style.visibility</p:attrName>
                                        </p:attrNameLst>
                                      </p:cBhvr>
                                      <p:to>
                                        <p:strVal val="visible"/>
                                      </p:to>
                                    </p:set>
                                    <p:animEffect transition="in" filter="fade">
                                      <p:cBhvr>
                                        <p:cTn id="42" dur="1000"/>
                                        <p:tgtEl>
                                          <p:spTgt spid="11267">
                                            <p:txEl>
                                              <p:pRg st="5" end="5"/>
                                            </p:txEl>
                                          </p:spTgt>
                                        </p:tgtEl>
                                      </p:cBhvr>
                                    </p:animEffect>
                                    <p:anim calcmode="lin" valueType="num">
                                      <p:cBhvr>
                                        <p:cTn id="43" dur="10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126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6095</Words>
  <Application>Microsoft Office PowerPoint</Application>
  <PresentationFormat>宽屏</PresentationFormat>
  <Paragraphs>421</Paragraphs>
  <Slides>59</Slides>
  <Notes>54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59</vt:i4>
      </vt:variant>
    </vt:vector>
  </HeadingPairs>
  <TitlesOfParts>
    <vt:vector size="69" baseType="lpstr">
      <vt:lpstr>等线</vt:lpstr>
      <vt:lpstr>仿宋</vt:lpstr>
      <vt:lpstr>黑体</vt:lpstr>
      <vt:lpstr>微软雅黑</vt:lpstr>
      <vt:lpstr>Arial</vt:lpstr>
      <vt:lpstr>Calibri</vt:lpstr>
      <vt:lpstr>Times New Roman</vt:lpstr>
      <vt:lpstr>Wingdings</vt:lpstr>
      <vt:lpstr>2_Office 主题</vt:lpstr>
      <vt:lpstr>3_Office 主题</vt:lpstr>
      <vt:lpstr>第2章 Python数据分析简介</vt:lpstr>
      <vt:lpstr>目录</vt:lpstr>
      <vt:lpstr>Python简介</vt:lpstr>
      <vt:lpstr>Python简介</vt:lpstr>
      <vt:lpstr>Python简介</vt:lpstr>
      <vt:lpstr>Python简介</vt:lpstr>
      <vt:lpstr>搭建Python开发平台</vt:lpstr>
      <vt:lpstr>搭建Python开发平台</vt:lpstr>
      <vt:lpstr>搭建Python开发平台</vt:lpstr>
      <vt:lpstr>搭建Python开发平台</vt:lpstr>
      <vt:lpstr>目录</vt:lpstr>
      <vt:lpstr>运行方式</vt:lpstr>
      <vt:lpstr>基本命令</vt:lpstr>
      <vt:lpstr>基本命令</vt:lpstr>
      <vt:lpstr>基本命令</vt:lpstr>
      <vt:lpstr>基本命令</vt:lpstr>
      <vt:lpstr>基本命令</vt:lpstr>
      <vt:lpstr>基本命令</vt:lpstr>
      <vt:lpstr>基本命令</vt:lpstr>
      <vt:lpstr>基本命令</vt:lpstr>
      <vt:lpstr>数据结构</vt:lpstr>
      <vt:lpstr>数据结构</vt:lpstr>
      <vt:lpstr>数据结构</vt:lpstr>
      <vt:lpstr>数据结构</vt:lpstr>
      <vt:lpstr>数据结构</vt:lpstr>
      <vt:lpstr>数据结构</vt:lpstr>
      <vt:lpstr>数据结构</vt:lpstr>
      <vt:lpstr>数据结构</vt:lpstr>
      <vt:lpstr>数据结构</vt:lpstr>
      <vt:lpstr>数据结构</vt:lpstr>
      <vt:lpstr>数据结构</vt:lpstr>
      <vt:lpstr>数据结构</vt:lpstr>
      <vt:lpstr>数据结构</vt:lpstr>
      <vt:lpstr>库的导入与添加</vt:lpstr>
      <vt:lpstr>库的导入与添加</vt:lpstr>
      <vt:lpstr>库的导入与添加</vt:lpstr>
      <vt:lpstr>库的导入与添加</vt:lpstr>
      <vt:lpstr>目录</vt:lpstr>
      <vt:lpstr>Python数据分析工具</vt:lpstr>
      <vt:lpstr>Python数据分析工具</vt:lpstr>
      <vt:lpstr>Python数据分析工具</vt:lpstr>
      <vt:lpstr>Python数据分析工具</vt:lpstr>
      <vt:lpstr>Python数据分析工具</vt:lpstr>
      <vt:lpstr>Python数据分析工具</vt:lpstr>
      <vt:lpstr>Python数据分析工具</vt:lpstr>
      <vt:lpstr>Python数据分析工具</vt:lpstr>
      <vt:lpstr>Python数据分析工具</vt:lpstr>
      <vt:lpstr>Python数据分析工具</vt:lpstr>
      <vt:lpstr>Python数据分析工具</vt:lpstr>
      <vt:lpstr>Python数据分析工具</vt:lpstr>
      <vt:lpstr>Python数据分析工具</vt:lpstr>
      <vt:lpstr>Python数据分析工具</vt:lpstr>
      <vt:lpstr>Python数据分析工具</vt:lpstr>
      <vt:lpstr>Python数据分析工具</vt:lpstr>
      <vt:lpstr>Python数据分析工具</vt:lpstr>
      <vt:lpstr>Python数据分析工具</vt:lpstr>
      <vt:lpstr>目录</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293</cp:revision>
  <dcterms:created xsi:type="dcterms:W3CDTF">2017-01-10T15:44:52Z</dcterms:created>
  <dcterms:modified xsi:type="dcterms:W3CDTF">2021-04-30T07:32:55Z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F74592A3C9504A6EB16650E6FACAE23A</vt:lpwstr>
  </property>
  <property fmtid="{D5CDD505-2E9C-101B-9397-08002B2CF9AE}" pid="3" name="KSOProductBuildVer">
    <vt:lpwstr>2052-11.1.0.10463</vt:lpwstr>
  </property>
</Properties>
</file>